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3105-24A1-E84C-9F43-F87258E65574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752C-E5EA-9947-A60C-E4D933A0F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22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3105-24A1-E84C-9F43-F87258E65574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752C-E5EA-9947-A60C-E4D933A0F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63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3105-24A1-E84C-9F43-F87258E65574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752C-E5EA-9947-A60C-E4D933A0F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97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3105-24A1-E84C-9F43-F87258E65574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752C-E5EA-9947-A60C-E4D933A0F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999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3105-24A1-E84C-9F43-F87258E65574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752C-E5EA-9947-A60C-E4D933A0F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21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3105-24A1-E84C-9F43-F87258E65574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752C-E5EA-9947-A60C-E4D933A0F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533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3105-24A1-E84C-9F43-F87258E65574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752C-E5EA-9947-A60C-E4D933A0F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61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3105-24A1-E84C-9F43-F87258E65574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752C-E5EA-9947-A60C-E4D933A0F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80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3105-24A1-E84C-9F43-F87258E65574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752C-E5EA-9947-A60C-E4D933A0F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42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3105-24A1-E84C-9F43-F87258E65574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752C-E5EA-9947-A60C-E4D933A0F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345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3105-24A1-E84C-9F43-F87258E65574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752C-E5EA-9947-A60C-E4D933A0F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2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83105-24A1-E84C-9F43-F87258E65574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D752C-E5EA-9947-A60C-E4D933A0F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07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มองอนาคตอุดมศึกษาไทย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วิจารณ์ พานิช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286500"/>
            <a:ext cx="84544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 smtClean="0"/>
              <a:t>เสนอในการสัมมนาวิชาการการบริหารจัดการอุดมศึกษา เรื่อง </a:t>
            </a:r>
            <a:r>
              <a:rPr lang="en-US" sz="1600" dirty="0" smtClean="0"/>
              <a:t>“</a:t>
            </a:r>
            <a:r>
              <a:rPr lang="th-TH" sz="1600" dirty="0" smtClean="0"/>
              <a:t>มองอนาคตอุดมศึกษา </a:t>
            </a:r>
            <a:r>
              <a:rPr lang="en-US" sz="1600" dirty="0" smtClean="0"/>
              <a:t>: OECD’s Higher </a:t>
            </a:r>
          </a:p>
          <a:p>
            <a:r>
              <a:rPr lang="en-US" sz="1600" dirty="0" smtClean="0"/>
              <a:t>Education to 2030 </a:t>
            </a:r>
            <a:r>
              <a:rPr lang="th-TH" sz="1600" dirty="0" smtClean="0"/>
              <a:t>และอุดมศึกษาไทย </a:t>
            </a:r>
            <a:r>
              <a:rPr lang="en-US" sz="1600" dirty="0" smtClean="0"/>
              <a:t>2025”  14 </a:t>
            </a:r>
            <a:r>
              <a:rPr lang="th-TH" sz="1600" dirty="0" smtClean="0"/>
              <a:t>มีนาคม </a:t>
            </a:r>
            <a:r>
              <a:rPr lang="en-US" sz="1600" dirty="0" smtClean="0"/>
              <a:t>2555</a:t>
            </a:r>
            <a:endParaRPr lang="en-US" sz="1600" dirty="0"/>
          </a:p>
        </p:txBody>
      </p:sp>
      <p:pic>
        <p:nvPicPr>
          <p:cNvPr id="5" name="~PP2626.WAV">
            <a:hlinkClick r:id="" action="ppaction://media"/>
          </p:cNvPr>
          <p:cNvPicPr>
            <a:picLocks noRot="1" noChangeAspect="1"/>
          </p:cNvPicPr>
          <p:nvPr>
            <a:wavAudioFile r:embed="rId1" name="~PP262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3732121"/>
      </p:ext>
    </p:extLst>
  </p:cSld>
  <p:clrMapOvr>
    <a:masterClrMapping/>
  </p:clrMapOvr>
  <p:transition advTm="403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73038"/>
            <a:ext cx="56007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Governance &amp; USR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>
                <a:latin typeface="Arial Unicode MS"/>
                <a:cs typeface="Arial Unicode MS"/>
              </a:rPr>
              <a:t>ม. เป็นของบ้านเมือง ไม่ใช่ของ อจ. นศ.  กลไกกำกับ (สภามหาวิทยาลัย) เข้มแข็งขึ้น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การเปิดเผยข้อมูล สารสนเทศ </a:t>
            </a:r>
            <a:r>
              <a:rPr lang="en-US" dirty="0" smtClean="0">
                <a:latin typeface="Arial Unicode MS"/>
                <a:cs typeface="Arial Unicode MS"/>
              </a:rPr>
              <a:t>- </a:t>
            </a:r>
            <a:r>
              <a:rPr lang="th-TH" dirty="0" smtClean="0">
                <a:latin typeface="Arial Unicode MS"/>
                <a:cs typeface="Arial Unicode MS"/>
              </a:rPr>
              <a:t>กำกับโดยสังคม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ระบบอุดหนุนการเงินจากรัฐ  จากศิษย์เก่า  และผู้เห็นคุณค่า </a:t>
            </a:r>
            <a:r>
              <a:rPr lang="en-US" dirty="0" smtClean="0">
                <a:latin typeface="Arial Unicode MS"/>
                <a:cs typeface="Arial Unicode MS"/>
              </a:rPr>
              <a:t>- </a:t>
            </a:r>
            <a:r>
              <a:rPr lang="th-TH" dirty="0" smtClean="0">
                <a:latin typeface="Arial Unicode MS"/>
                <a:cs typeface="Arial Unicode MS"/>
              </a:rPr>
              <a:t>กำกับโดยกลไกการเงิน ที่เป็นธรรม ไม่วิ่งเต้น 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มีการวิเคราะห์ </a:t>
            </a:r>
            <a:r>
              <a:rPr lang="en-US" dirty="0" smtClean="0">
                <a:latin typeface="Arial Unicode MS"/>
                <a:cs typeface="Arial Unicode MS"/>
              </a:rPr>
              <a:t>value for money  </a:t>
            </a:r>
            <a:r>
              <a:rPr lang="th-TH" dirty="0" smtClean="0">
                <a:latin typeface="Arial Unicode MS"/>
                <a:cs typeface="Arial Unicode MS"/>
              </a:rPr>
              <a:t>แยกแยะตามกลุ่มสถาบันอุดมศึกษา 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กลไกคุ้มครองผู้บริโภค</a:t>
            </a:r>
            <a:r>
              <a:rPr lang="en-US" dirty="0" smtClean="0">
                <a:latin typeface="Arial Unicode MS"/>
                <a:cs typeface="Arial Unicode MS"/>
              </a:rPr>
              <a:t>? </a:t>
            </a:r>
            <a:endParaRPr lang="th-TH" dirty="0" smtClean="0">
              <a:latin typeface="Arial Unicode MS"/>
              <a:cs typeface="Arial Unicode MS"/>
            </a:endParaRPr>
          </a:p>
          <a:p>
            <a:r>
              <a:rPr lang="th-TH" dirty="0" smtClean="0">
                <a:latin typeface="Arial Unicode MS"/>
                <a:cs typeface="Arial Unicode MS"/>
              </a:rPr>
              <a:t>กำกับ ม. เทศในแดนไทย อย่างไร </a:t>
            </a:r>
            <a:endParaRPr lang="en-US" dirty="0">
              <a:latin typeface="Arial Unicode MS"/>
              <a:cs typeface="Arial Unicode MS"/>
            </a:endParaRPr>
          </a:p>
        </p:txBody>
      </p:sp>
      <p:pic>
        <p:nvPicPr>
          <p:cNvPr id="4" name="~PP3532.WAV">
            <a:hlinkClick r:id="" action="ppaction://media"/>
          </p:cNvPr>
          <p:cNvPicPr>
            <a:picLocks noRot="1" noChangeAspect="1"/>
          </p:cNvPicPr>
          <p:nvPr>
            <a:wavAudioFile r:embed="rId1" name="~PP3532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6943767"/>
      </p:ext>
    </p:extLst>
  </p:cSld>
  <p:clrMapOvr>
    <a:masterClrMapping/>
  </p:clrMapOvr>
  <p:transition advTm="2497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82"/>
            <a:ext cx="8229600" cy="114300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คำทำนาย อุดมศึกษาไทย </a:t>
            </a:r>
            <a:r>
              <a:rPr lang="en-US" dirty="0" smtClean="0"/>
              <a:t>2025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976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th-TH" sz="2800" dirty="0"/>
              <a:t>มุ่งทำมาหากินกับสังคมฐานานุภาพ  ใช้หลัก </a:t>
            </a:r>
            <a:r>
              <a:rPr lang="en-US" sz="2800" dirty="0"/>
              <a:t>“</a:t>
            </a:r>
            <a:r>
              <a:rPr lang="th-TH" sz="2800" dirty="0"/>
              <a:t>จ่ายครบ จบแน่</a:t>
            </a:r>
            <a:r>
              <a:rPr lang="en-US" sz="2800" dirty="0"/>
              <a:t>”</a:t>
            </a:r>
          </a:p>
          <a:p>
            <a:pPr lvl="0"/>
            <a:r>
              <a:rPr lang="en-US" sz="2800" dirty="0" err="1"/>
              <a:t>ดำรงอยู่เพื่อผลประโยชน์ของคนในมหาวิทยาลัยเป็นหลัก</a:t>
            </a:r>
            <a:r>
              <a:rPr lang="en-US" sz="2800" dirty="0"/>
              <a:t>    </a:t>
            </a:r>
            <a:r>
              <a:rPr lang="en-US" sz="2800" dirty="0" err="1"/>
              <a:t>ไม่คำนึงถึงประโยชน์และโทษต่อสังคมเท่าที่ควร</a:t>
            </a:r>
            <a:r>
              <a:rPr lang="en-US" sz="2800" dirty="0"/>
              <a:t> </a:t>
            </a:r>
          </a:p>
          <a:p>
            <a:pPr lvl="0"/>
            <a:r>
              <a:rPr lang="en-US" sz="2800" dirty="0" err="1"/>
              <a:t>มุ่งไต่บันได</a:t>
            </a:r>
            <a:r>
              <a:rPr lang="en-US" sz="2800" dirty="0"/>
              <a:t> </a:t>
            </a:r>
            <a:r>
              <a:rPr lang="en-US" sz="2800" dirty="0" err="1"/>
              <a:t>คาร์เนกี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000" dirty="0" err="1" smtClean="0"/>
              <a:t>www.gotoknow.org</a:t>
            </a:r>
            <a:r>
              <a:rPr lang="en-US" sz="2000" dirty="0" smtClean="0"/>
              <a:t>/blogs/posts/476495</a:t>
            </a:r>
            <a:endParaRPr lang="en-US" sz="2800" dirty="0"/>
          </a:p>
          <a:p>
            <a:pPr lvl="0"/>
            <a:r>
              <a:rPr lang="en-US" sz="2800" dirty="0" err="1"/>
              <a:t>มีพฤติกรรม</a:t>
            </a:r>
            <a:r>
              <a:rPr lang="en-US" sz="2800" dirty="0"/>
              <a:t> </a:t>
            </a:r>
            <a:r>
              <a:rPr lang="en-US" sz="2800" dirty="0" err="1"/>
              <a:t>ไร้จริยธรรม</a:t>
            </a:r>
            <a:r>
              <a:rPr lang="en-US" sz="2800" dirty="0"/>
              <a:t> </a:t>
            </a:r>
          </a:p>
          <a:p>
            <a:pPr lvl="0"/>
            <a:r>
              <a:rPr lang="en-US" sz="2800" dirty="0" err="1"/>
              <a:t>ยึดมั่นอยู่กับการศึกษาแห่งศตวรรษที่</a:t>
            </a:r>
            <a:r>
              <a:rPr lang="en-US" sz="2800" dirty="0"/>
              <a:t> </a:t>
            </a:r>
            <a:r>
              <a:rPr lang="en-US" sz="2800" dirty="0" smtClean="0"/>
              <a:t>๒๐  </a:t>
            </a:r>
            <a:r>
              <a:rPr lang="en-US" sz="2000" dirty="0" err="1" smtClean="0"/>
              <a:t>learning.thaissf.org</a:t>
            </a:r>
            <a:r>
              <a:rPr lang="en-US" sz="2000" dirty="0" smtClean="0"/>
              <a:t>/document/media/media_396.pdf 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9027" y="1229904"/>
            <a:ext cx="7447172" cy="646331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dirty="0" smtClean="0"/>
              <a:t>สถาบันที่มีพฤติกรรมต่อไปนี้ ...สูญพันธุ์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42593" y="5908295"/>
            <a:ext cx="845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แข่งขันกันด้วยคุณค่าต่อสังคม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~PP3455.WAV">
            <a:hlinkClick r:id="" action="ppaction://media"/>
          </p:cNvPr>
          <p:cNvPicPr>
            <a:picLocks noRot="1" noChangeAspect="1"/>
          </p:cNvPicPr>
          <p:nvPr>
            <a:wavAudioFile r:embed="rId1" name="~PP345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588068"/>
      </p:ext>
    </p:extLst>
  </p:cSld>
  <p:clrMapOvr>
    <a:masterClrMapping/>
  </p:clrMapOvr>
  <p:transition advTm="1236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4" y="173038"/>
            <a:ext cx="9037053" cy="1143000"/>
          </a:xfrm>
          <a:solidFill>
            <a:srgbClr val="66006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dirty="0" smtClean="0"/>
              <a:t>ปัจจัยหลัก ๗ ประการของอนาคตอุดมศึกษาไทย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3360"/>
            <a:ext cx="8229600" cy="4525963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Change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th-TH" sz="2800" dirty="0" smtClean="0">
                <a:solidFill>
                  <a:srgbClr val="0000FF"/>
                </a:solidFill>
                <a:latin typeface="Arial"/>
                <a:cs typeface="Arial"/>
              </a:rPr>
              <a:t>การเป็น 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Learning Systems/Learning Organization – Dynamism/Creative Functions</a:t>
            </a:r>
            <a:r>
              <a:rPr lang="th-TH" sz="2800" dirty="0" smtClean="0">
                <a:solidFill>
                  <a:srgbClr val="0000FF"/>
                </a:solidFill>
                <a:latin typeface="Arial"/>
                <a:cs typeface="Arial"/>
              </a:rPr>
              <a:t>   ในท่ามกลางโลกที่เปลี่ยนแปลงเร็ว พลิกผัน </a:t>
            </a:r>
            <a:endParaRPr lang="en-US" sz="28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Diversity </a:t>
            </a:r>
          </a:p>
          <a:p>
            <a:r>
              <a:rPr lang="en-US" b="1" dirty="0" smtClean="0">
                <a:latin typeface="Arial"/>
                <a:cs typeface="Arial"/>
              </a:rPr>
              <a:t>Relevance </a:t>
            </a:r>
          </a:p>
          <a:p>
            <a:r>
              <a:rPr lang="en-US" b="1" dirty="0" smtClean="0">
                <a:latin typeface="Arial"/>
                <a:cs typeface="Arial"/>
              </a:rPr>
              <a:t>Engagement / Connectedness</a:t>
            </a:r>
          </a:p>
          <a:p>
            <a:r>
              <a:rPr lang="en-US" b="1" dirty="0" smtClean="0">
                <a:latin typeface="Arial"/>
                <a:cs typeface="Arial"/>
              </a:rPr>
              <a:t>Quality </a:t>
            </a:r>
            <a:endParaRPr lang="th-TH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Equity</a:t>
            </a:r>
          </a:p>
          <a:p>
            <a:r>
              <a:rPr lang="en-US" b="1" dirty="0" smtClean="0">
                <a:latin typeface="Arial"/>
                <a:cs typeface="Arial"/>
              </a:rPr>
              <a:t>Governance &amp; USR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~PP3056.WAV">
            <a:hlinkClick r:id="" action="ppaction://media"/>
          </p:cNvPr>
          <p:cNvPicPr>
            <a:picLocks noRot="1" noChangeAspect="1"/>
          </p:cNvPicPr>
          <p:nvPr>
            <a:wavAudioFile r:embed="rId1" name="~PP305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7854436"/>
      </p:ext>
    </p:extLst>
  </p:cSld>
  <p:clrMapOvr>
    <a:masterClrMapping/>
  </p:clrMapOvr>
  <p:transition advTm="1346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0" y="160338"/>
            <a:ext cx="5283200" cy="1143000"/>
          </a:xfrm>
          <a:solidFill>
            <a:srgbClr val="00009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สู่ </a:t>
            </a:r>
            <a:r>
              <a:rPr lang="en-US" dirty="0" smtClean="0"/>
              <a:t>LS/LO &amp;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>
                <a:latin typeface="Arial Unicode MS"/>
                <a:cs typeface="Arial Unicode MS"/>
              </a:rPr>
              <a:t>ระบบข้อมูล/ประเมิน เพื่อการปรับปรุงตัวเอง ระดับองค์กร และระดับระบบ อศ.    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เพื่อเข้าใจภาพ </a:t>
            </a:r>
            <a:r>
              <a:rPr lang="en-US" dirty="0" smtClean="0">
                <a:latin typeface="Arial Unicode MS"/>
                <a:cs typeface="Arial Unicode MS"/>
              </a:rPr>
              <a:t>macro   </a:t>
            </a:r>
            <a:r>
              <a:rPr lang="th-TH" dirty="0" smtClean="0">
                <a:latin typeface="Arial Unicode MS"/>
                <a:cs typeface="Arial Unicode MS"/>
              </a:rPr>
              <a:t>และภาพเคลื่อนไหว  ของตนเอง </a:t>
            </a:r>
            <a:r>
              <a:rPr lang="en-US" dirty="0" smtClean="0">
                <a:latin typeface="Arial Unicode MS"/>
                <a:cs typeface="Arial Unicode MS"/>
              </a:rPr>
              <a:t>&amp; </a:t>
            </a:r>
            <a:r>
              <a:rPr lang="th-TH" dirty="0" smtClean="0">
                <a:latin typeface="Arial Unicode MS"/>
                <a:cs typeface="Arial Unicode MS"/>
              </a:rPr>
              <a:t>ของสังคม/โลก 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จะมี </a:t>
            </a:r>
            <a:r>
              <a:rPr lang="en-US" dirty="0" smtClean="0">
                <a:latin typeface="Arial Unicode MS"/>
                <a:cs typeface="Arial Unicode MS"/>
              </a:rPr>
              <a:t>“</a:t>
            </a:r>
            <a:r>
              <a:rPr lang="th-TH" dirty="0" smtClean="0">
                <a:latin typeface="Arial Unicode MS"/>
                <a:cs typeface="Arial Unicode MS"/>
              </a:rPr>
              <a:t>ขมท.</a:t>
            </a:r>
            <a:r>
              <a:rPr lang="en-US" dirty="0" smtClean="0">
                <a:latin typeface="Arial Unicode MS"/>
                <a:cs typeface="Arial Unicode MS"/>
              </a:rPr>
              <a:t>”</a:t>
            </a:r>
            <a:r>
              <a:rPr lang="th-TH" dirty="0" smtClean="0">
                <a:latin typeface="Arial Unicode MS"/>
                <a:cs typeface="Arial Unicode MS"/>
              </a:rPr>
              <a:t> (ข้อมูลมหาวิทยาลัยไทย) เพื่อ </a:t>
            </a:r>
            <a:r>
              <a:rPr lang="en-US" dirty="0" smtClean="0">
                <a:latin typeface="Arial Unicode MS"/>
                <a:cs typeface="Arial Unicode MS"/>
              </a:rPr>
              <a:t>“</a:t>
            </a:r>
            <a:r>
              <a:rPr lang="th-TH" dirty="0" smtClean="0">
                <a:latin typeface="Arial Unicode MS"/>
                <a:cs typeface="Arial Unicode MS"/>
              </a:rPr>
              <a:t>ลูกค้า</a:t>
            </a:r>
            <a:r>
              <a:rPr lang="en-US" dirty="0" smtClean="0">
                <a:latin typeface="Arial Unicode MS"/>
                <a:cs typeface="Arial Unicode MS"/>
              </a:rPr>
              <a:t>”</a:t>
            </a:r>
            <a:r>
              <a:rPr lang="th-TH" dirty="0" smtClean="0">
                <a:latin typeface="Arial Unicode MS"/>
                <a:cs typeface="Arial Unicode MS"/>
              </a:rPr>
              <a:t> หรือ </a:t>
            </a:r>
            <a:r>
              <a:rPr lang="en-US" dirty="0" smtClean="0">
                <a:latin typeface="Arial Unicode MS"/>
                <a:cs typeface="Arial Unicode MS"/>
              </a:rPr>
              <a:t>“</a:t>
            </a:r>
            <a:r>
              <a:rPr lang="th-TH" dirty="0" smtClean="0">
                <a:latin typeface="Arial Unicode MS"/>
                <a:cs typeface="Arial Unicode MS"/>
              </a:rPr>
              <a:t>ผู้ร่วมมือ</a:t>
            </a:r>
            <a:r>
              <a:rPr lang="en-US" dirty="0" smtClean="0">
                <a:latin typeface="Arial Unicode MS"/>
                <a:cs typeface="Arial Unicode MS"/>
              </a:rPr>
              <a:t>”</a:t>
            </a:r>
            <a:r>
              <a:rPr lang="th-TH" dirty="0" smtClean="0">
                <a:latin typeface="Arial Unicode MS"/>
                <a:cs typeface="Arial Unicode MS"/>
              </a:rPr>
              <a:t>  ที่แม่นยำ เปรียบเทียบ และทันเวลา ได้อย่างไร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ม. จะปรับตัว สู่ภารกิจที่ทำได้ดี เป็นเลิศ  มีนวัตกรรมในการปฏิบัติภารกิจ ได้อย่างไร 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endParaRPr lang="en-US" dirty="0">
              <a:latin typeface="Arial Unicode MS"/>
              <a:cs typeface="Arial Unicode MS"/>
            </a:endParaRPr>
          </a:p>
        </p:txBody>
      </p:sp>
      <p:pic>
        <p:nvPicPr>
          <p:cNvPr id="4" name="~PP1647.WAV">
            <a:hlinkClick r:id="" action="ppaction://media"/>
          </p:cNvPr>
          <p:cNvPicPr>
            <a:picLocks noRot="1" noChangeAspect="1"/>
          </p:cNvPicPr>
          <p:nvPr>
            <a:wavAudioFile r:embed="rId1" name="~PP1647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686592"/>
      </p:ext>
    </p:extLst>
  </p:cSld>
  <p:clrMapOvr>
    <a:masterClrMapping/>
  </p:clrMapOvr>
  <p:transition advTm="1828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147638"/>
            <a:ext cx="3365500" cy="1143000"/>
          </a:xfrm>
          <a:solidFill>
            <a:srgbClr val="0000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>
                <a:latin typeface="Arial Unicode MS"/>
                <a:cs typeface="Arial Unicode MS"/>
              </a:rPr>
              <a:t>ม. จะปรับตัวสู่  </a:t>
            </a:r>
            <a:r>
              <a:rPr lang="en-US" dirty="0" smtClean="0">
                <a:latin typeface="Arial Unicode MS"/>
                <a:cs typeface="Arial Unicode MS"/>
              </a:rPr>
              <a:t>“</a:t>
            </a:r>
            <a:r>
              <a:rPr lang="th-TH" dirty="0" smtClean="0">
                <a:latin typeface="Arial Unicode MS"/>
                <a:cs typeface="Arial Unicode MS"/>
              </a:rPr>
              <a:t>เอกลักษณ์</a:t>
            </a:r>
            <a:r>
              <a:rPr lang="en-US" dirty="0" smtClean="0">
                <a:latin typeface="Arial Unicode MS"/>
                <a:cs typeface="Arial Unicode MS"/>
              </a:rPr>
              <a:t>”</a:t>
            </a:r>
            <a:r>
              <a:rPr lang="th-TH" dirty="0" smtClean="0">
                <a:latin typeface="Arial Unicode MS"/>
                <a:cs typeface="Arial Unicode MS"/>
              </a:rPr>
              <a:t> จำเพาะ ที่ตนเด่นได้อย่างไร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ม. วิจัยระดับโลก  เน้นสากล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ม. เพื่อการพัฒนาท้องถิ่น/พื้นที่  เน้น ป. ตรี (และโท)  เน้นวิชาการที่พื้นที่ต้องการ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ม. วิจัยระดับชาติ (ป. ตรี  โท  เอก) 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วชช.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ม. ออนไลน์ (เพื่อฝึกทักษะการทำงาน) จะเกิดไหม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ม. เทศ ในแดนไทย</a:t>
            </a:r>
            <a:endParaRPr lang="en-US" dirty="0">
              <a:latin typeface="Arial Unicode MS"/>
              <a:cs typeface="Arial Unicode MS"/>
            </a:endParaRPr>
          </a:p>
        </p:txBody>
      </p:sp>
      <p:pic>
        <p:nvPicPr>
          <p:cNvPr id="4" name="~PP1438.WAV">
            <a:hlinkClick r:id="" action="ppaction://media"/>
          </p:cNvPr>
          <p:cNvPicPr>
            <a:picLocks noRot="1" noChangeAspect="1"/>
          </p:cNvPicPr>
          <p:nvPr>
            <a:wavAudioFile r:embed="rId1" name="~PP1438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7591633"/>
      </p:ext>
    </p:extLst>
  </p:cSld>
  <p:clrMapOvr>
    <a:masterClrMapping/>
  </p:clrMapOvr>
  <p:transition advTm="1266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160338"/>
            <a:ext cx="3695700" cy="1143000"/>
          </a:xfr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Relevance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Arial Unicode MS"/>
                <a:cs typeface="Arial Unicode MS"/>
              </a:rPr>
              <a:t>ภักดีต่อแผ่นดิน / พื้นที่ / สังคม  เชื่อมโยงสากล   ไม่ใช่ภักดีต่อวิชา   เป็นอย่างไร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บัณฑิต ที่สอดคล้องกับการทำงาน และเป็นพลเมือง อย่างพุ่งเป้า 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วิจัย โจทย์ที่มีความหมายต่อประเทศ พื้นที่ 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พัฒนา / บริการวิชาการ  เพื่อชี้นำ และสนองประเทศ/พื้นที่ 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Relevance </a:t>
            </a:r>
            <a:r>
              <a:rPr lang="th-TH" dirty="0" smtClean="0">
                <a:latin typeface="Arial Unicode MS"/>
                <a:cs typeface="Arial Unicode MS"/>
              </a:rPr>
              <a:t>ต่ออนาคต ทำอย่างไร</a:t>
            </a:r>
            <a:endParaRPr lang="en-US" dirty="0">
              <a:latin typeface="Arial Unicode MS"/>
              <a:cs typeface="Arial Unicode MS"/>
            </a:endParaRPr>
          </a:p>
        </p:txBody>
      </p:sp>
      <p:pic>
        <p:nvPicPr>
          <p:cNvPr id="4" name="~PP482.WAV">
            <a:hlinkClick r:id="" action="ppaction://media"/>
          </p:cNvPr>
          <p:cNvPicPr>
            <a:picLocks noRot="1" noChangeAspect="1"/>
          </p:cNvPicPr>
          <p:nvPr>
            <a:wavAudioFile r:embed="rId1" name="~PP482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2824587"/>
      </p:ext>
    </p:extLst>
  </p:cSld>
  <p:clrMapOvr>
    <a:masterClrMapping/>
  </p:clrMapOvr>
  <p:transition advTm="2774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85738"/>
            <a:ext cx="76454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Engagement / Connectedness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>
                <a:latin typeface="Arial Unicode MS"/>
                <a:cs typeface="Arial Unicode MS"/>
              </a:rPr>
              <a:t>ไม่เป็นหอคอย</a:t>
            </a:r>
            <a:r>
              <a:rPr lang="en-US" dirty="0" smtClean="0">
                <a:latin typeface="Arial Unicode MS"/>
                <a:cs typeface="Arial Unicode MS"/>
              </a:rPr>
              <a:t>  </a:t>
            </a:r>
            <a:r>
              <a:rPr lang="th-TH" dirty="0" smtClean="0">
                <a:latin typeface="Arial Unicode MS"/>
                <a:cs typeface="Arial Unicode MS"/>
              </a:rPr>
              <a:t>มี </a:t>
            </a:r>
            <a:r>
              <a:rPr lang="en-US" dirty="0" smtClean="0">
                <a:latin typeface="Arial Unicode MS"/>
                <a:cs typeface="Arial Unicode MS"/>
              </a:rPr>
              <a:t>community engagement</a:t>
            </a:r>
            <a:endParaRPr lang="th-TH" dirty="0" smtClean="0">
              <a:latin typeface="Arial Unicode MS"/>
              <a:cs typeface="Arial Unicode MS"/>
            </a:endParaRPr>
          </a:p>
          <a:p>
            <a:r>
              <a:rPr lang="th-TH" dirty="0" smtClean="0">
                <a:latin typeface="Arial Unicode MS"/>
                <a:cs typeface="Arial Unicode MS"/>
              </a:rPr>
              <a:t>ไม่เป็นไซโล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เชื่อมโยงระหว่างศาสตร์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เชื่อม </a:t>
            </a:r>
            <a:r>
              <a:rPr lang="en-US" dirty="0" smtClean="0">
                <a:latin typeface="Arial Unicode MS"/>
                <a:cs typeface="Arial Unicode MS"/>
              </a:rPr>
              <a:t>Explicit Knowledge</a:t>
            </a:r>
            <a:r>
              <a:rPr lang="th-TH" dirty="0" smtClean="0">
                <a:latin typeface="Arial Unicode MS"/>
                <a:cs typeface="Arial Unicode MS"/>
              </a:rPr>
              <a:t> (ทฤษฎี)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th-TH" dirty="0" smtClean="0">
                <a:latin typeface="Arial Unicode MS"/>
                <a:cs typeface="Arial Unicode MS"/>
              </a:rPr>
              <a:t> เข้ากับ </a:t>
            </a:r>
            <a:r>
              <a:rPr lang="en-US" dirty="0" smtClean="0">
                <a:latin typeface="Arial Unicode MS"/>
                <a:cs typeface="Arial Unicode MS"/>
              </a:rPr>
              <a:t>Tacit Knowledge </a:t>
            </a:r>
            <a:r>
              <a:rPr lang="th-TH" dirty="0" smtClean="0">
                <a:latin typeface="Arial Unicode MS"/>
                <a:cs typeface="Arial Unicode MS"/>
              </a:rPr>
              <a:t>(ปัญญาปฏิบัติ</a:t>
            </a:r>
            <a:r>
              <a:rPr lang="en-US" dirty="0" smtClean="0">
                <a:latin typeface="Arial Unicode MS"/>
                <a:cs typeface="Arial Unicode MS"/>
              </a:rPr>
              <a:t> - </a:t>
            </a:r>
            <a:r>
              <a:rPr lang="en-US" dirty="0" err="1" smtClean="0">
                <a:latin typeface="Arial Unicode MS"/>
                <a:cs typeface="Arial Unicode MS"/>
              </a:rPr>
              <a:t>Phronesis</a:t>
            </a:r>
            <a:r>
              <a:rPr lang="th-TH" dirty="0" smtClean="0">
                <a:latin typeface="Arial Unicode MS"/>
                <a:cs typeface="Arial Unicode MS"/>
              </a:rPr>
              <a:t>)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เชื่อมสถานศึกษา กับสถานทำงาน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เชื่อมสากล กับท้องถิ่น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เชื่อมเรียน </a:t>
            </a:r>
            <a:r>
              <a:rPr lang="en-US" dirty="0" smtClean="0">
                <a:latin typeface="Arial Unicode MS"/>
                <a:cs typeface="Arial Unicode MS"/>
              </a:rPr>
              <a:t>- </a:t>
            </a:r>
            <a:r>
              <a:rPr lang="th-TH" dirty="0" smtClean="0">
                <a:latin typeface="Arial Unicode MS"/>
                <a:cs typeface="Arial Unicode MS"/>
              </a:rPr>
              <a:t>วิจัย </a:t>
            </a:r>
            <a:r>
              <a:rPr lang="en-US" dirty="0" smtClean="0">
                <a:latin typeface="Arial Unicode MS"/>
                <a:cs typeface="Arial Unicode MS"/>
              </a:rPr>
              <a:t>- </a:t>
            </a:r>
            <a:r>
              <a:rPr lang="th-TH" dirty="0" smtClean="0">
                <a:latin typeface="Arial Unicode MS"/>
                <a:cs typeface="Arial Unicode MS"/>
              </a:rPr>
              <a:t>บริการ </a:t>
            </a:r>
            <a:r>
              <a:rPr lang="en-US" dirty="0" smtClean="0">
                <a:latin typeface="Arial Unicode MS"/>
                <a:cs typeface="Arial Unicode MS"/>
              </a:rPr>
              <a:t>- </a:t>
            </a:r>
            <a:r>
              <a:rPr lang="th-TH" dirty="0" smtClean="0">
                <a:latin typeface="Arial Unicode MS"/>
                <a:cs typeface="Arial Unicode MS"/>
              </a:rPr>
              <a:t>จรรโลงสังคม</a:t>
            </a:r>
            <a:endParaRPr lang="en-US" dirty="0" smtClean="0">
              <a:latin typeface="Arial Unicode MS"/>
              <a:cs typeface="Arial Unicode MS"/>
            </a:endParaRPr>
          </a:p>
          <a:p>
            <a:r>
              <a:rPr lang="th-TH" dirty="0" smtClean="0">
                <a:latin typeface="Arial Unicode MS"/>
                <a:cs typeface="Arial Unicode MS"/>
              </a:rPr>
              <a:t>เชื่อมการเรียนใน </a:t>
            </a:r>
            <a:r>
              <a:rPr lang="en-US" dirty="0" smtClean="0">
                <a:latin typeface="Arial Unicode MS"/>
                <a:cs typeface="Arial Unicode MS"/>
              </a:rPr>
              <a:t>- </a:t>
            </a:r>
            <a:r>
              <a:rPr lang="th-TH" dirty="0" smtClean="0">
                <a:latin typeface="Arial Unicode MS"/>
                <a:cs typeface="Arial Unicode MS"/>
              </a:rPr>
              <a:t>นอก หลักสูตร (กิจกรรม) 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ใช้ นศ./บัณฑิต (อจ.) เป็นตัวเชื่อม </a:t>
            </a:r>
            <a:endParaRPr lang="th-TH" dirty="0">
              <a:latin typeface="Arial Unicode MS"/>
              <a:cs typeface="Arial Unicode MS"/>
            </a:endParaRPr>
          </a:p>
        </p:txBody>
      </p:sp>
      <p:pic>
        <p:nvPicPr>
          <p:cNvPr id="4" name="~PP3414.WAV">
            <a:hlinkClick r:id="" action="ppaction://media"/>
          </p:cNvPr>
          <p:cNvPicPr>
            <a:picLocks noRot="1" noChangeAspect="1"/>
          </p:cNvPicPr>
          <p:nvPr>
            <a:wavAudioFile r:embed="rId1" name="~PP3414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4138681"/>
      </p:ext>
    </p:extLst>
  </p:cSld>
  <p:clrMapOvr>
    <a:masterClrMapping/>
  </p:clrMapOvr>
  <p:transition advTm="105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00" y="211138"/>
            <a:ext cx="3429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 Unicode MS"/>
                <a:cs typeface="Arial Unicode MS"/>
              </a:rPr>
              <a:t>“</a:t>
            </a:r>
            <a:r>
              <a:rPr lang="th-TH" dirty="0" smtClean="0">
                <a:latin typeface="Arial Unicode MS"/>
                <a:cs typeface="Arial Unicode MS"/>
              </a:rPr>
              <a:t>คุณภาพตามความพึงพอใจของลูกค้าหรือผู้ใช้บริการ</a:t>
            </a:r>
            <a:r>
              <a:rPr lang="en-US" dirty="0" smtClean="0">
                <a:latin typeface="Arial Unicode MS"/>
                <a:cs typeface="Arial Unicode MS"/>
              </a:rPr>
              <a:t>”  </a:t>
            </a:r>
            <a:r>
              <a:rPr lang="th-TH" dirty="0" smtClean="0">
                <a:latin typeface="Arial Unicode MS"/>
                <a:cs typeface="Arial Unicode MS"/>
              </a:rPr>
              <a:t>มี </a:t>
            </a:r>
            <a:r>
              <a:rPr lang="en-US" dirty="0" smtClean="0">
                <a:latin typeface="Arial Unicode MS"/>
                <a:cs typeface="Arial Unicode MS"/>
              </a:rPr>
              <a:t>customer segment </a:t>
            </a:r>
          </a:p>
          <a:p>
            <a:r>
              <a:rPr lang="th-TH" dirty="0">
                <a:latin typeface="Arial Unicode MS"/>
                <a:cs typeface="Arial Unicode MS"/>
              </a:rPr>
              <a:t> </a:t>
            </a:r>
            <a:r>
              <a:rPr lang="en-US" dirty="0" smtClean="0">
                <a:latin typeface="Arial Unicode MS"/>
                <a:cs typeface="Arial Unicode MS"/>
              </a:rPr>
              <a:t>CQI / PDCA / </a:t>
            </a:r>
            <a:r>
              <a:rPr lang="th-TH" dirty="0" smtClean="0">
                <a:latin typeface="Arial Unicode MS"/>
                <a:cs typeface="Arial Unicode MS"/>
              </a:rPr>
              <a:t>มาตรฐานที่เคลื่อนไหว </a:t>
            </a:r>
            <a:endParaRPr lang="en-US" dirty="0" smtClean="0">
              <a:latin typeface="Arial Unicode MS"/>
              <a:cs typeface="Arial Unicode MS"/>
            </a:endParaRPr>
          </a:p>
          <a:p>
            <a:r>
              <a:rPr lang="th-TH" dirty="0" smtClean="0">
                <a:latin typeface="Arial Unicode MS"/>
                <a:cs typeface="Arial Unicode MS"/>
              </a:rPr>
              <a:t>หลายมาตรฐาน   ลดมายา 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External Quality Assessment -&gt; Public Communication </a:t>
            </a:r>
            <a:r>
              <a:rPr lang="th-TH" dirty="0" smtClean="0">
                <a:latin typeface="Arial Unicode MS"/>
                <a:cs typeface="Arial Unicode MS"/>
              </a:rPr>
              <a:t>/ </a:t>
            </a:r>
            <a:r>
              <a:rPr lang="en-US" dirty="0" smtClean="0">
                <a:latin typeface="Arial Unicode MS"/>
                <a:cs typeface="Arial Unicode MS"/>
              </a:rPr>
              <a:t>Comparison 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เปิดเผยข้อมูลเพื่อ </a:t>
            </a:r>
            <a:r>
              <a:rPr lang="en-US" dirty="0" smtClean="0">
                <a:latin typeface="Arial Unicode MS"/>
                <a:cs typeface="Arial Unicode MS"/>
              </a:rPr>
              <a:t>EQA 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การอุดหนุนตามผลการประเมินคุณภาพ / แก่ </a:t>
            </a:r>
            <a:r>
              <a:rPr lang="en-US" dirty="0" smtClean="0">
                <a:latin typeface="Arial Unicode MS"/>
                <a:cs typeface="Arial Unicode MS"/>
              </a:rPr>
              <a:t>demand-side 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หมดยุค </a:t>
            </a:r>
            <a:r>
              <a:rPr lang="en-US" dirty="0" smtClean="0">
                <a:latin typeface="Arial Unicode MS"/>
                <a:cs typeface="Arial Unicode MS"/>
              </a:rPr>
              <a:t>“</a:t>
            </a:r>
            <a:r>
              <a:rPr lang="th-TH" dirty="0" smtClean="0">
                <a:latin typeface="Arial Unicode MS"/>
                <a:cs typeface="Arial Unicode MS"/>
              </a:rPr>
              <a:t>จ่ายครบ จบแน่</a:t>
            </a:r>
            <a:r>
              <a:rPr lang="en-US" dirty="0" smtClean="0">
                <a:latin typeface="Arial Unicode MS"/>
                <a:cs typeface="Arial Unicode MS"/>
              </a:rPr>
              <a:t>”</a:t>
            </a:r>
            <a:r>
              <a:rPr lang="th-TH" dirty="0" smtClean="0">
                <a:latin typeface="Arial Unicode MS"/>
                <a:cs typeface="Arial Unicode MS"/>
              </a:rPr>
              <a:t> ได้ไหม</a:t>
            </a:r>
            <a:endParaRPr lang="en-US" dirty="0">
              <a:latin typeface="Arial Unicode MS"/>
              <a:cs typeface="Arial Unicode MS"/>
            </a:endParaRPr>
          </a:p>
        </p:txBody>
      </p:sp>
      <p:pic>
        <p:nvPicPr>
          <p:cNvPr id="4" name="~PP2603.WAV">
            <a:hlinkClick r:id="" action="ppaction://media"/>
          </p:cNvPr>
          <p:cNvPicPr>
            <a:picLocks noRot="1" noChangeAspect="1"/>
          </p:cNvPicPr>
          <p:nvPr>
            <a:wavAudioFile r:embed="rId1" name="~PP2603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179310"/>
      </p:ext>
    </p:extLst>
  </p:cSld>
  <p:clrMapOvr>
    <a:masterClrMapping/>
  </p:clrMapOvr>
  <p:transition advTm="195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173038"/>
            <a:ext cx="27559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rial Unicode MS"/>
                <a:cs typeface="Arial Unicode MS"/>
              </a:rPr>
              <a:t>เวลานี้การศึกษาเป็นตัวสาเหตุของความเหลื่อมล้ำ </a:t>
            </a:r>
            <a:r>
              <a:rPr lang="en-US" dirty="0" smtClean="0">
                <a:latin typeface="Arial Unicode MS"/>
                <a:cs typeface="Arial Unicode MS"/>
              </a:rPr>
              <a:t>- inequity </a:t>
            </a:r>
            <a:r>
              <a:rPr lang="th-TH" dirty="0" smtClean="0">
                <a:latin typeface="Arial Unicode MS"/>
                <a:cs typeface="Arial Unicode MS"/>
              </a:rPr>
              <a:t> เพราะคุณภาพแตกต่างกันมาก </a:t>
            </a:r>
            <a:endParaRPr lang="en-US" dirty="0" smtClean="0">
              <a:latin typeface="Arial Unicode MS"/>
              <a:cs typeface="Arial Unicode MS"/>
            </a:endParaRPr>
          </a:p>
          <a:p>
            <a:r>
              <a:rPr lang="th-TH" dirty="0" smtClean="0">
                <a:latin typeface="Arial Unicode MS"/>
                <a:cs typeface="Arial Unicode MS"/>
              </a:rPr>
              <a:t>อศ. ก็เป็นส่วนหนึ่ง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อศ. จะมีส่วนแก้ปัญหานี้อย่างไร  ในมิติของ สังคม  กศ. พื้นฐาน และ อศ. เอง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มีตัวอย่างประเทศที่ </a:t>
            </a:r>
            <a:r>
              <a:rPr lang="en-US" dirty="0" smtClean="0">
                <a:latin typeface="Arial Unicode MS"/>
                <a:cs typeface="Arial Unicode MS"/>
              </a:rPr>
              <a:t>equity </a:t>
            </a:r>
            <a:r>
              <a:rPr lang="th-TH" dirty="0" smtClean="0">
                <a:latin typeface="Arial Unicode MS"/>
                <a:cs typeface="Arial Unicode MS"/>
              </a:rPr>
              <a:t>ด้านการศึกษาสูงมาก เช่นฟินแลนด์ และอีกหลายประเทศในกลุ่ม  </a:t>
            </a:r>
            <a:r>
              <a:rPr lang="en-US" smtClean="0">
                <a:latin typeface="Arial Unicode MS"/>
                <a:cs typeface="Arial Unicode MS"/>
              </a:rPr>
              <a:t>OECD </a:t>
            </a:r>
            <a:r>
              <a:rPr lang="th-TH" smtClean="0">
                <a:latin typeface="Arial Unicode MS"/>
                <a:cs typeface="Arial Unicode MS"/>
              </a:rPr>
              <a:t> </a:t>
            </a:r>
            <a:endParaRPr lang="en-US" dirty="0">
              <a:latin typeface="Arial Unicode MS"/>
              <a:cs typeface="Arial Unicode MS"/>
            </a:endParaRPr>
          </a:p>
        </p:txBody>
      </p:sp>
      <p:pic>
        <p:nvPicPr>
          <p:cNvPr id="4" name="~PP3553.WAV">
            <a:hlinkClick r:id="" action="ppaction://media"/>
          </p:cNvPr>
          <p:cNvPicPr>
            <a:picLocks noRot="1" noChangeAspect="1"/>
          </p:cNvPicPr>
          <p:nvPr>
            <a:wavAudioFile r:embed="rId1" name="~PP3553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788888"/>
      </p:ext>
    </p:extLst>
  </p:cSld>
  <p:clrMapOvr>
    <a:masterClrMapping/>
  </p:clrMapOvr>
  <p:transition advTm="745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5937</TotalTime>
  <Words>592</Words>
  <Application>Microsoft Office PowerPoint</Application>
  <PresentationFormat>On-screen Show (4:3)</PresentationFormat>
  <Paragraphs>69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มองอนาคตอุดมศึกษาไทย</vt:lpstr>
      <vt:lpstr>คำทำนาย อุดมศึกษาไทย 2025</vt:lpstr>
      <vt:lpstr>ปัจจัยหลัก ๗ ประการของอนาคตอุดมศึกษาไทย</vt:lpstr>
      <vt:lpstr>สู่ LS/LO &amp; Change</vt:lpstr>
      <vt:lpstr>Diversity</vt:lpstr>
      <vt:lpstr>Relevance </vt:lpstr>
      <vt:lpstr>Engagement / Connectedness</vt:lpstr>
      <vt:lpstr>Quality</vt:lpstr>
      <vt:lpstr>Equity</vt:lpstr>
      <vt:lpstr>Governance &amp; USR</vt:lpstr>
    </vt:vector>
  </TitlesOfParts>
  <Company>pvicharn@gmail.com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มองอนาคตอุดมศึกษาไทย</dc:title>
  <dc:creator>Vicharn Panich</dc:creator>
  <cp:lastModifiedBy>KNIT-NB</cp:lastModifiedBy>
  <cp:revision>42</cp:revision>
  <dcterms:created xsi:type="dcterms:W3CDTF">2012-03-03T22:15:33Z</dcterms:created>
  <dcterms:modified xsi:type="dcterms:W3CDTF">2012-03-14T05:09:30Z</dcterms:modified>
</cp:coreProperties>
</file>