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387" r:id="rId2"/>
    <p:sldId id="258" r:id="rId3"/>
    <p:sldId id="277" r:id="rId4"/>
    <p:sldId id="265" r:id="rId5"/>
    <p:sldId id="264" r:id="rId6"/>
    <p:sldId id="267" r:id="rId7"/>
    <p:sldId id="268" r:id="rId8"/>
    <p:sldId id="269" r:id="rId9"/>
    <p:sldId id="374" r:id="rId10"/>
    <p:sldId id="271" r:id="rId11"/>
    <p:sldId id="272" r:id="rId12"/>
    <p:sldId id="273" r:id="rId13"/>
    <p:sldId id="274" r:id="rId14"/>
    <p:sldId id="275" r:id="rId15"/>
    <p:sldId id="276" r:id="rId16"/>
    <p:sldId id="285" r:id="rId17"/>
    <p:sldId id="321" r:id="rId18"/>
    <p:sldId id="320" r:id="rId19"/>
    <p:sldId id="361" r:id="rId20"/>
    <p:sldId id="327" r:id="rId21"/>
    <p:sldId id="392" r:id="rId22"/>
    <p:sldId id="323" r:id="rId23"/>
    <p:sldId id="376" r:id="rId24"/>
    <p:sldId id="393" r:id="rId25"/>
    <p:sldId id="363" r:id="rId26"/>
    <p:sldId id="378" r:id="rId27"/>
    <p:sldId id="377" r:id="rId28"/>
    <p:sldId id="394" r:id="rId29"/>
    <p:sldId id="379" r:id="rId30"/>
    <p:sldId id="380" r:id="rId31"/>
    <p:sldId id="395" r:id="rId32"/>
    <p:sldId id="381" r:id="rId33"/>
    <p:sldId id="382" r:id="rId34"/>
    <p:sldId id="383" r:id="rId35"/>
    <p:sldId id="384" r:id="rId36"/>
    <p:sldId id="385" r:id="rId37"/>
    <p:sldId id="326" r:id="rId38"/>
    <p:sldId id="289" r:id="rId39"/>
    <p:sldId id="290" r:id="rId40"/>
    <p:sldId id="291" r:id="rId41"/>
    <p:sldId id="292" r:id="rId42"/>
    <p:sldId id="293" r:id="rId43"/>
    <p:sldId id="294" r:id="rId44"/>
    <p:sldId id="296" r:id="rId45"/>
    <p:sldId id="386" r:id="rId46"/>
    <p:sldId id="373" r:id="rId47"/>
    <p:sldId id="299" r:id="rId48"/>
    <p:sldId id="300" r:id="rId49"/>
    <p:sldId id="301" r:id="rId50"/>
    <p:sldId id="302" r:id="rId51"/>
    <p:sldId id="304" r:id="rId52"/>
    <p:sldId id="388" r:id="rId53"/>
    <p:sldId id="397" r:id="rId54"/>
    <p:sldId id="398" r:id="rId55"/>
    <p:sldId id="390" r:id="rId56"/>
    <p:sldId id="389" r:id="rId57"/>
    <p:sldId id="391" r:id="rId58"/>
    <p:sldId id="396" r:id="rId5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9933"/>
    <a:srgbClr val="FF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4574" autoAdjust="0"/>
  </p:normalViewPr>
  <p:slideViewPr>
    <p:cSldViewPr>
      <p:cViewPr>
        <p:scale>
          <a:sx n="66" d="100"/>
          <a:sy n="66" d="100"/>
        </p:scale>
        <p:origin x="-811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A1AF8-E437-40A2-A495-6DC94370EABC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2F73D82D-5EE2-4F08-BBF2-0183AF93196E}">
      <dgm:prSet phldrT="[Text]"/>
      <dgm:spPr/>
      <dgm:t>
        <a:bodyPr/>
        <a:lstStyle/>
        <a:p>
          <a:r>
            <a:rPr lang="en-US" dirty="0" smtClean="0"/>
            <a:t>PLAN</a:t>
          </a:r>
          <a:endParaRPr lang="th-TH" dirty="0"/>
        </a:p>
      </dgm:t>
    </dgm:pt>
    <dgm:pt modelId="{22C69E0F-1E59-4475-AC4D-D8D8071961D3}" type="parTrans" cxnId="{51233755-2EF4-460E-97AB-12F300056D10}">
      <dgm:prSet/>
      <dgm:spPr/>
      <dgm:t>
        <a:bodyPr/>
        <a:lstStyle/>
        <a:p>
          <a:endParaRPr lang="th-TH"/>
        </a:p>
      </dgm:t>
    </dgm:pt>
    <dgm:pt modelId="{4D3FFB8A-FAD1-49A2-AD67-9CC53618586A}" type="sibTrans" cxnId="{51233755-2EF4-460E-97AB-12F300056D10}">
      <dgm:prSet/>
      <dgm:spPr/>
      <dgm:t>
        <a:bodyPr/>
        <a:lstStyle/>
        <a:p>
          <a:endParaRPr lang="th-TH"/>
        </a:p>
      </dgm:t>
    </dgm:pt>
    <dgm:pt modelId="{87B75083-55E9-473D-8E23-14DD90F37126}">
      <dgm:prSet phldrT="[Text]"/>
      <dgm:spPr/>
      <dgm:t>
        <a:bodyPr/>
        <a:lstStyle/>
        <a:p>
          <a:r>
            <a:rPr lang="en-US" dirty="0" smtClean="0"/>
            <a:t>DO</a:t>
          </a:r>
          <a:endParaRPr lang="th-TH" dirty="0"/>
        </a:p>
      </dgm:t>
    </dgm:pt>
    <dgm:pt modelId="{905B89A4-4ABE-41E6-84DE-AC7E7CA97682}" type="parTrans" cxnId="{52E887E8-3178-4EF6-902B-C2A6E8C8E8AB}">
      <dgm:prSet/>
      <dgm:spPr/>
      <dgm:t>
        <a:bodyPr/>
        <a:lstStyle/>
        <a:p>
          <a:endParaRPr lang="th-TH"/>
        </a:p>
      </dgm:t>
    </dgm:pt>
    <dgm:pt modelId="{8BB02500-7E3B-406F-9C3C-039FB94D655F}" type="sibTrans" cxnId="{52E887E8-3178-4EF6-902B-C2A6E8C8E8AB}">
      <dgm:prSet/>
      <dgm:spPr/>
      <dgm:t>
        <a:bodyPr/>
        <a:lstStyle/>
        <a:p>
          <a:endParaRPr lang="th-TH"/>
        </a:p>
      </dgm:t>
    </dgm:pt>
    <dgm:pt modelId="{686F6E62-2ADA-4724-84CD-FC6BFCDB3252}">
      <dgm:prSet phldrT="[Text]"/>
      <dgm:spPr/>
      <dgm:t>
        <a:bodyPr/>
        <a:lstStyle/>
        <a:p>
          <a:r>
            <a:rPr lang="en-US" dirty="0" smtClean="0"/>
            <a:t>CHECK</a:t>
          </a:r>
          <a:endParaRPr lang="th-TH" dirty="0"/>
        </a:p>
      </dgm:t>
    </dgm:pt>
    <dgm:pt modelId="{A6BC7ACC-A6DB-4B66-BF3B-6FE8F8D1D2A9}" type="parTrans" cxnId="{E49ABDDC-2D0F-4A64-9724-763B3F519D6E}">
      <dgm:prSet/>
      <dgm:spPr/>
      <dgm:t>
        <a:bodyPr/>
        <a:lstStyle/>
        <a:p>
          <a:endParaRPr lang="th-TH"/>
        </a:p>
      </dgm:t>
    </dgm:pt>
    <dgm:pt modelId="{A45BA6F5-9776-4E17-B16A-251B207F949D}" type="sibTrans" cxnId="{E49ABDDC-2D0F-4A64-9724-763B3F519D6E}">
      <dgm:prSet/>
      <dgm:spPr/>
      <dgm:t>
        <a:bodyPr/>
        <a:lstStyle/>
        <a:p>
          <a:endParaRPr lang="th-TH"/>
        </a:p>
      </dgm:t>
    </dgm:pt>
    <dgm:pt modelId="{08D9620B-9F64-4A3A-BABB-24DC5811A40B}">
      <dgm:prSet phldrT="[Text]"/>
      <dgm:spPr/>
      <dgm:t>
        <a:bodyPr/>
        <a:lstStyle/>
        <a:p>
          <a:r>
            <a:rPr lang="en-US" dirty="0" smtClean="0"/>
            <a:t>ACT</a:t>
          </a:r>
          <a:endParaRPr lang="th-TH" dirty="0"/>
        </a:p>
      </dgm:t>
    </dgm:pt>
    <dgm:pt modelId="{2326F1C8-AA22-40C3-BFF9-8A7D9DD5B8B6}" type="parTrans" cxnId="{B77512E9-BE84-4597-8567-FBA7A3477CA7}">
      <dgm:prSet/>
      <dgm:spPr/>
      <dgm:t>
        <a:bodyPr/>
        <a:lstStyle/>
        <a:p>
          <a:endParaRPr lang="th-TH"/>
        </a:p>
      </dgm:t>
    </dgm:pt>
    <dgm:pt modelId="{5C09ADA8-74B2-4C9E-8231-B529EEC85E77}" type="sibTrans" cxnId="{B77512E9-BE84-4597-8567-FBA7A3477CA7}">
      <dgm:prSet/>
      <dgm:spPr/>
      <dgm:t>
        <a:bodyPr/>
        <a:lstStyle/>
        <a:p>
          <a:endParaRPr lang="th-TH"/>
        </a:p>
      </dgm:t>
    </dgm:pt>
    <dgm:pt modelId="{2DF1744D-D482-4345-B119-5A048F3F5E61}" type="pres">
      <dgm:prSet presAssocID="{AF3A1AF8-E437-40A2-A495-6DC94370EA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84B059B8-C4B2-438B-B028-4173D19094FC}" type="pres">
      <dgm:prSet presAssocID="{2F73D82D-5EE2-4F08-BBF2-0183AF93196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4E81678-7D1A-4DE4-BE86-D0CECF91C083}" type="pres">
      <dgm:prSet presAssocID="{2F73D82D-5EE2-4F08-BBF2-0183AF93196E}" presName="spNode" presStyleCnt="0"/>
      <dgm:spPr/>
    </dgm:pt>
    <dgm:pt modelId="{64B4B06A-914C-4A07-9B86-48F25119438D}" type="pres">
      <dgm:prSet presAssocID="{4D3FFB8A-FAD1-49A2-AD67-9CC53618586A}" presName="sibTrans" presStyleLbl="sibTrans1D1" presStyleIdx="0" presStyleCnt="4"/>
      <dgm:spPr/>
      <dgm:t>
        <a:bodyPr/>
        <a:lstStyle/>
        <a:p>
          <a:endParaRPr lang="th-TH"/>
        </a:p>
      </dgm:t>
    </dgm:pt>
    <dgm:pt modelId="{F8531B16-7614-4278-BB10-DFF367AA31CD}" type="pres">
      <dgm:prSet presAssocID="{87B75083-55E9-473D-8E23-14DD90F3712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5159BD0-B2B2-4276-8479-74008EF9AC70}" type="pres">
      <dgm:prSet presAssocID="{87B75083-55E9-473D-8E23-14DD90F37126}" presName="spNode" presStyleCnt="0"/>
      <dgm:spPr/>
    </dgm:pt>
    <dgm:pt modelId="{1E170C58-4123-4DC2-AB32-32D6D4586426}" type="pres">
      <dgm:prSet presAssocID="{8BB02500-7E3B-406F-9C3C-039FB94D655F}" presName="sibTrans" presStyleLbl="sibTrans1D1" presStyleIdx="1" presStyleCnt="4"/>
      <dgm:spPr/>
      <dgm:t>
        <a:bodyPr/>
        <a:lstStyle/>
        <a:p>
          <a:endParaRPr lang="th-TH"/>
        </a:p>
      </dgm:t>
    </dgm:pt>
    <dgm:pt modelId="{E19C2375-0D44-473C-BA78-5D81A4F56E92}" type="pres">
      <dgm:prSet presAssocID="{686F6E62-2ADA-4724-84CD-FC6BFCDB325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6E759B4-29D2-428D-BDF6-E1FBD58240EC}" type="pres">
      <dgm:prSet presAssocID="{686F6E62-2ADA-4724-84CD-FC6BFCDB3252}" presName="spNode" presStyleCnt="0"/>
      <dgm:spPr/>
    </dgm:pt>
    <dgm:pt modelId="{415A8DBC-10EA-462A-9215-9BA72B226B2E}" type="pres">
      <dgm:prSet presAssocID="{A45BA6F5-9776-4E17-B16A-251B207F949D}" presName="sibTrans" presStyleLbl="sibTrans1D1" presStyleIdx="2" presStyleCnt="4"/>
      <dgm:spPr/>
      <dgm:t>
        <a:bodyPr/>
        <a:lstStyle/>
        <a:p>
          <a:endParaRPr lang="th-TH"/>
        </a:p>
      </dgm:t>
    </dgm:pt>
    <dgm:pt modelId="{3AD797AE-A2D1-4D14-AB81-614CF1A40DEB}" type="pres">
      <dgm:prSet presAssocID="{08D9620B-9F64-4A3A-BABB-24DC5811A4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473CF71-E35F-4D59-8923-E7E383042DD2}" type="pres">
      <dgm:prSet presAssocID="{08D9620B-9F64-4A3A-BABB-24DC5811A40B}" presName="spNode" presStyleCnt="0"/>
      <dgm:spPr/>
    </dgm:pt>
    <dgm:pt modelId="{A94204E9-5355-47B6-8A78-9BCDA63ECA96}" type="pres">
      <dgm:prSet presAssocID="{5C09ADA8-74B2-4C9E-8231-B529EEC85E77}" presName="sibTrans" presStyleLbl="sibTrans1D1" presStyleIdx="3" presStyleCnt="4"/>
      <dgm:spPr/>
      <dgm:t>
        <a:bodyPr/>
        <a:lstStyle/>
        <a:p>
          <a:endParaRPr lang="th-TH"/>
        </a:p>
      </dgm:t>
    </dgm:pt>
  </dgm:ptLst>
  <dgm:cxnLst>
    <dgm:cxn modelId="{B77512E9-BE84-4597-8567-FBA7A3477CA7}" srcId="{AF3A1AF8-E437-40A2-A495-6DC94370EABC}" destId="{08D9620B-9F64-4A3A-BABB-24DC5811A40B}" srcOrd="3" destOrd="0" parTransId="{2326F1C8-AA22-40C3-BFF9-8A7D9DD5B8B6}" sibTransId="{5C09ADA8-74B2-4C9E-8231-B529EEC85E77}"/>
    <dgm:cxn modelId="{E49ABDDC-2D0F-4A64-9724-763B3F519D6E}" srcId="{AF3A1AF8-E437-40A2-A495-6DC94370EABC}" destId="{686F6E62-2ADA-4724-84CD-FC6BFCDB3252}" srcOrd="2" destOrd="0" parTransId="{A6BC7ACC-A6DB-4B66-BF3B-6FE8F8D1D2A9}" sibTransId="{A45BA6F5-9776-4E17-B16A-251B207F949D}"/>
    <dgm:cxn modelId="{988E36BE-A856-4A08-971E-674E02F2E132}" type="presOf" srcId="{08D9620B-9F64-4A3A-BABB-24DC5811A40B}" destId="{3AD797AE-A2D1-4D14-AB81-614CF1A40DEB}" srcOrd="0" destOrd="0" presId="urn:microsoft.com/office/officeart/2005/8/layout/cycle6"/>
    <dgm:cxn modelId="{51233755-2EF4-460E-97AB-12F300056D10}" srcId="{AF3A1AF8-E437-40A2-A495-6DC94370EABC}" destId="{2F73D82D-5EE2-4F08-BBF2-0183AF93196E}" srcOrd="0" destOrd="0" parTransId="{22C69E0F-1E59-4475-AC4D-D8D8071961D3}" sibTransId="{4D3FFB8A-FAD1-49A2-AD67-9CC53618586A}"/>
    <dgm:cxn modelId="{0952F09B-D9F0-4AA2-A29E-1DF1838DC9AE}" type="presOf" srcId="{4D3FFB8A-FAD1-49A2-AD67-9CC53618586A}" destId="{64B4B06A-914C-4A07-9B86-48F25119438D}" srcOrd="0" destOrd="0" presId="urn:microsoft.com/office/officeart/2005/8/layout/cycle6"/>
    <dgm:cxn modelId="{0F4328DE-03FA-4D7E-8094-730766F30863}" type="presOf" srcId="{2F73D82D-5EE2-4F08-BBF2-0183AF93196E}" destId="{84B059B8-C4B2-438B-B028-4173D19094FC}" srcOrd="0" destOrd="0" presId="urn:microsoft.com/office/officeart/2005/8/layout/cycle6"/>
    <dgm:cxn modelId="{94839648-707A-42B5-9DB6-C683D65E6B1B}" type="presOf" srcId="{87B75083-55E9-473D-8E23-14DD90F37126}" destId="{F8531B16-7614-4278-BB10-DFF367AA31CD}" srcOrd="0" destOrd="0" presId="urn:microsoft.com/office/officeart/2005/8/layout/cycle6"/>
    <dgm:cxn modelId="{361E8C92-5109-4366-8081-050F7859B060}" type="presOf" srcId="{8BB02500-7E3B-406F-9C3C-039FB94D655F}" destId="{1E170C58-4123-4DC2-AB32-32D6D4586426}" srcOrd="0" destOrd="0" presId="urn:microsoft.com/office/officeart/2005/8/layout/cycle6"/>
    <dgm:cxn modelId="{52E887E8-3178-4EF6-902B-C2A6E8C8E8AB}" srcId="{AF3A1AF8-E437-40A2-A495-6DC94370EABC}" destId="{87B75083-55E9-473D-8E23-14DD90F37126}" srcOrd="1" destOrd="0" parTransId="{905B89A4-4ABE-41E6-84DE-AC7E7CA97682}" sibTransId="{8BB02500-7E3B-406F-9C3C-039FB94D655F}"/>
    <dgm:cxn modelId="{93768E0B-73F8-4B2A-BC58-D204124E13F2}" type="presOf" srcId="{A45BA6F5-9776-4E17-B16A-251B207F949D}" destId="{415A8DBC-10EA-462A-9215-9BA72B226B2E}" srcOrd="0" destOrd="0" presId="urn:microsoft.com/office/officeart/2005/8/layout/cycle6"/>
    <dgm:cxn modelId="{38E494C5-01C6-4775-B34C-FD04CC5E7011}" type="presOf" srcId="{AF3A1AF8-E437-40A2-A495-6DC94370EABC}" destId="{2DF1744D-D482-4345-B119-5A048F3F5E61}" srcOrd="0" destOrd="0" presId="urn:microsoft.com/office/officeart/2005/8/layout/cycle6"/>
    <dgm:cxn modelId="{D24A1624-0D13-4825-9112-A609AEA930BA}" type="presOf" srcId="{5C09ADA8-74B2-4C9E-8231-B529EEC85E77}" destId="{A94204E9-5355-47B6-8A78-9BCDA63ECA96}" srcOrd="0" destOrd="0" presId="urn:microsoft.com/office/officeart/2005/8/layout/cycle6"/>
    <dgm:cxn modelId="{9D48A994-5566-4CAC-8AE8-CFB24DBFA25D}" type="presOf" srcId="{686F6E62-2ADA-4724-84CD-FC6BFCDB3252}" destId="{E19C2375-0D44-473C-BA78-5D81A4F56E92}" srcOrd="0" destOrd="0" presId="urn:microsoft.com/office/officeart/2005/8/layout/cycle6"/>
    <dgm:cxn modelId="{7BF48E45-A4F0-493F-83CC-4A3E2DEB39DC}" type="presParOf" srcId="{2DF1744D-D482-4345-B119-5A048F3F5E61}" destId="{84B059B8-C4B2-438B-B028-4173D19094FC}" srcOrd="0" destOrd="0" presId="urn:microsoft.com/office/officeart/2005/8/layout/cycle6"/>
    <dgm:cxn modelId="{72D1B86C-B36A-4607-B19C-A54DAB3162A6}" type="presParOf" srcId="{2DF1744D-D482-4345-B119-5A048F3F5E61}" destId="{B4E81678-7D1A-4DE4-BE86-D0CECF91C083}" srcOrd="1" destOrd="0" presId="urn:microsoft.com/office/officeart/2005/8/layout/cycle6"/>
    <dgm:cxn modelId="{CDF69164-221C-4D7A-849E-F0DB5089B6CB}" type="presParOf" srcId="{2DF1744D-D482-4345-B119-5A048F3F5E61}" destId="{64B4B06A-914C-4A07-9B86-48F25119438D}" srcOrd="2" destOrd="0" presId="urn:microsoft.com/office/officeart/2005/8/layout/cycle6"/>
    <dgm:cxn modelId="{4B754ADE-0574-40D4-8C90-326A79246024}" type="presParOf" srcId="{2DF1744D-D482-4345-B119-5A048F3F5E61}" destId="{F8531B16-7614-4278-BB10-DFF367AA31CD}" srcOrd="3" destOrd="0" presId="urn:microsoft.com/office/officeart/2005/8/layout/cycle6"/>
    <dgm:cxn modelId="{6AE6EC77-08B5-4926-9FB7-86AF594F02DB}" type="presParOf" srcId="{2DF1744D-D482-4345-B119-5A048F3F5E61}" destId="{B5159BD0-B2B2-4276-8479-74008EF9AC70}" srcOrd="4" destOrd="0" presId="urn:microsoft.com/office/officeart/2005/8/layout/cycle6"/>
    <dgm:cxn modelId="{0AD8323E-783F-4395-B274-77EB8AD18E04}" type="presParOf" srcId="{2DF1744D-D482-4345-B119-5A048F3F5E61}" destId="{1E170C58-4123-4DC2-AB32-32D6D4586426}" srcOrd="5" destOrd="0" presId="urn:microsoft.com/office/officeart/2005/8/layout/cycle6"/>
    <dgm:cxn modelId="{0E78EEA5-2D05-478A-87DE-12B3A521815A}" type="presParOf" srcId="{2DF1744D-D482-4345-B119-5A048F3F5E61}" destId="{E19C2375-0D44-473C-BA78-5D81A4F56E92}" srcOrd="6" destOrd="0" presId="urn:microsoft.com/office/officeart/2005/8/layout/cycle6"/>
    <dgm:cxn modelId="{51CAE286-BDCF-4CF0-B1D1-F45AC0FB3A0D}" type="presParOf" srcId="{2DF1744D-D482-4345-B119-5A048F3F5E61}" destId="{56E759B4-29D2-428D-BDF6-E1FBD58240EC}" srcOrd="7" destOrd="0" presId="urn:microsoft.com/office/officeart/2005/8/layout/cycle6"/>
    <dgm:cxn modelId="{E54C9D0C-3B2D-4213-B539-F74FA092790D}" type="presParOf" srcId="{2DF1744D-D482-4345-B119-5A048F3F5E61}" destId="{415A8DBC-10EA-462A-9215-9BA72B226B2E}" srcOrd="8" destOrd="0" presId="urn:microsoft.com/office/officeart/2005/8/layout/cycle6"/>
    <dgm:cxn modelId="{BB02BFE9-41B1-413E-B69A-4E3ED9F474F4}" type="presParOf" srcId="{2DF1744D-D482-4345-B119-5A048F3F5E61}" destId="{3AD797AE-A2D1-4D14-AB81-614CF1A40DEB}" srcOrd="9" destOrd="0" presId="urn:microsoft.com/office/officeart/2005/8/layout/cycle6"/>
    <dgm:cxn modelId="{A69502EA-0D13-4A8E-8596-A1A199C38156}" type="presParOf" srcId="{2DF1744D-D482-4345-B119-5A048F3F5E61}" destId="{D473CF71-E35F-4D59-8923-E7E383042DD2}" srcOrd="10" destOrd="0" presId="urn:microsoft.com/office/officeart/2005/8/layout/cycle6"/>
    <dgm:cxn modelId="{51E20646-3EA9-451E-B0A2-C24DE1FF880B}" type="presParOf" srcId="{2DF1744D-D482-4345-B119-5A048F3F5E61}" destId="{A94204E9-5355-47B6-8A78-9BCDA63ECA96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3A1AF8-E437-40A2-A495-6DC94370EABC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2F73D82D-5EE2-4F08-BBF2-0183AF93196E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PLAN</a:t>
          </a:r>
          <a:endParaRPr lang="th-TH" dirty="0"/>
        </a:p>
      </dgm:t>
    </dgm:pt>
    <dgm:pt modelId="{22C69E0F-1E59-4475-AC4D-D8D8071961D3}" type="parTrans" cxnId="{51233755-2EF4-460E-97AB-12F300056D10}">
      <dgm:prSet/>
      <dgm:spPr/>
      <dgm:t>
        <a:bodyPr/>
        <a:lstStyle/>
        <a:p>
          <a:endParaRPr lang="th-TH"/>
        </a:p>
      </dgm:t>
    </dgm:pt>
    <dgm:pt modelId="{4D3FFB8A-FAD1-49A2-AD67-9CC53618586A}" type="sibTrans" cxnId="{51233755-2EF4-460E-97AB-12F300056D10}">
      <dgm:prSet/>
      <dgm:spPr/>
      <dgm:t>
        <a:bodyPr/>
        <a:lstStyle/>
        <a:p>
          <a:endParaRPr lang="th-TH"/>
        </a:p>
      </dgm:t>
    </dgm:pt>
    <dgm:pt modelId="{87B75083-55E9-473D-8E23-14DD90F37126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DO</a:t>
          </a:r>
          <a:endParaRPr lang="th-TH" dirty="0"/>
        </a:p>
      </dgm:t>
    </dgm:pt>
    <dgm:pt modelId="{905B89A4-4ABE-41E6-84DE-AC7E7CA97682}" type="parTrans" cxnId="{52E887E8-3178-4EF6-902B-C2A6E8C8E8AB}">
      <dgm:prSet/>
      <dgm:spPr/>
      <dgm:t>
        <a:bodyPr/>
        <a:lstStyle/>
        <a:p>
          <a:endParaRPr lang="th-TH"/>
        </a:p>
      </dgm:t>
    </dgm:pt>
    <dgm:pt modelId="{8BB02500-7E3B-406F-9C3C-039FB94D655F}" type="sibTrans" cxnId="{52E887E8-3178-4EF6-902B-C2A6E8C8E8AB}">
      <dgm:prSet/>
      <dgm:spPr/>
      <dgm:t>
        <a:bodyPr/>
        <a:lstStyle/>
        <a:p>
          <a:endParaRPr lang="th-TH"/>
        </a:p>
      </dgm:t>
    </dgm:pt>
    <dgm:pt modelId="{686F6E62-2ADA-4724-84CD-FC6BFCDB3252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CHECK</a:t>
          </a:r>
          <a:endParaRPr lang="th-TH" dirty="0"/>
        </a:p>
      </dgm:t>
    </dgm:pt>
    <dgm:pt modelId="{A6BC7ACC-A6DB-4B66-BF3B-6FE8F8D1D2A9}" type="parTrans" cxnId="{E49ABDDC-2D0F-4A64-9724-763B3F519D6E}">
      <dgm:prSet/>
      <dgm:spPr/>
      <dgm:t>
        <a:bodyPr/>
        <a:lstStyle/>
        <a:p>
          <a:endParaRPr lang="th-TH"/>
        </a:p>
      </dgm:t>
    </dgm:pt>
    <dgm:pt modelId="{A45BA6F5-9776-4E17-B16A-251B207F949D}" type="sibTrans" cxnId="{E49ABDDC-2D0F-4A64-9724-763B3F519D6E}">
      <dgm:prSet/>
      <dgm:spPr/>
      <dgm:t>
        <a:bodyPr/>
        <a:lstStyle/>
        <a:p>
          <a:endParaRPr lang="th-TH"/>
        </a:p>
      </dgm:t>
    </dgm:pt>
    <dgm:pt modelId="{08D9620B-9F64-4A3A-BABB-24DC5811A40B}">
      <dgm:prSet phldrT="[Text]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ACT</a:t>
          </a:r>
          <a:endParaRPr lang="th-TH" dirty="0"/>
        </a:p>
      </dgm:t>
    </dgm:pt>
    <dgm:pt modelId="{2326F1C8-AA22-40C3-BFF9-8A7D9DD5B8B6}" type="parTrans" cxnId="{B77512E9-BE84-4597-8567-FBA7A3477CA7}">
      <dgm:prSet/>
      <dgm:spPr/>
      <dgm:t>
        <a:bodyPr/>
        <a:lstStyle/>
        <a:p>
          <a:endParaRPr lang="th-TH"/>
        </a:p>
      </dgm:t>
    </dgm:pt>
    <dgm:pt modelId="{5C09ADA8-74B2-4C9E-8231-B529EEC85E77}" type="sibTrans" cxnId="{B77512E9-BE84-4597-8567-FBA7A3477CA7}">
      <dgm:prSet/>
      <dgm:spPr/>
      <dgm:t>
        <a:bodyPr/>
        <a:lstStyle/>
        <a:p>
          <a:endParaRPr lang="th-TH"/>
        </a:p>
      </dgm:t>
    </dgm:pt>
    <dgm:pt modelId="{2DF1744D-D482-4345-B119-5A048F3F5E61}" type="pres">
      <dgm:prSet presAssocID="{AF3A1AF8-E437-40A2-A495-6DC94370EAB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84B059B8-C4B2-438B-B028-4173D19094FC}" type="pres">
      <dgm:prSet presAssocID="{2F73D82D-5EE2-4F08-BBF2-0183AF93196E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4E81678-7D1A-4DE4-BE86-D0CECF91C083}" type="pres">
      <dgm:prSet presAssocID="{2F73D82D-5EE2-4F08-BBF2-0183AF93196E}" presName="spNode" presStyleCnt="0"/>
      <dgm:spPr/>
    </dgm:pt>
    <dgm:pt modelId="{64B4B06A-914C-4A07-9B86-48F25119438D}" type="pres">
      <dgm:prSet presAssocID="{4D3FFB8A-FAD1-49A2-AD67-9CC53618586A}" presName="sibTrans" presStyleLbl="sibTrans1D1" presStyleIdx="0" presStyleCnt="4"/>
      <dgm:spPr/>
      <dgm:t>
        <a:bodyPr/>
        <a:lstStyle/>
        <a:p>
          <a:endParaRPr lang="th-TH"/>
        </a:p>
      </dgm:t>
    </dgm:pt>
    <dgm:pt modelId="{F8531B16-7614-4278-BB10-DFF367AA31CD}" type="pres">
      <dgm:prSet presAssocID="{87B75083-55E9-473D-8E23-14DD90F3712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B5159BD0-B2B2-4276-8479-74008EF9AC70}" type="pres">
      <dgm:prSet presAssocID="{87B75083-55E9-473D-8E23-14DD90F37126}" presName="spNode" presStyleCnt="0"/>
      <dgm:spPr/>
    </dgm:pt>
    <dgm:pt modelId="{1E170C58-4123-4DC2-AB32-32D6D4586426}" type="pres">
      <dgm:prSet presAssocID="{8BB02500-7E3B-406F-9C3C-039FB94D655F}" presName="sibTrans" presStyleLbl="sibTrans1D1" presStyleIdx="1" presStyleCnt="4"/>
      <dgm:spPr/>
      <dgm:t>
        <a:bodyPr/>
        <a:lstStyle/>
        <a:p>
          <a:endParaRPr lang="th-TH"/>
        </a:p>
      </dgm:t>
    </dgm:pt>
    <dgm:pt modelId="{E19C2375-0D44-473C-BA78-5D81A4F56E92}" type="pres">
      <dgm:prSet presAssocID="{686F6E62-2ADA-4724-84CD-FC6BFCDB325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56E759B4-29D2-428D-BDF6-E1FBD58240EC}" type="pres">
      <dgm:prSet presAssocID="{686F6E62-2ADA-4724-84CD-FC6BFCDB3252}" presName="spNode" presStyleCnt="0"/>
      <dgm:spPr/>
    </dgm:pt>
    <dgm:pt modelId="{415A8DBC-10EA-462A-9215-9BA72B226B2E}" type="pres">
      <dgm:prSet presAssocID="{A45BA6F5-9776-4E17-B16A-251B207F949D}" presName="sibTrans" presStyleLbl="sibTrans1D1" presStyleIdx="2" presStyleCnt="4"/>
      <dgm:spPr/>
      <dgm:t>
        <a:bodyPr/>
        <a:lstStyle/>
        <a:p>
          <a:endParaRPr lang="th-TH"/>
        </a:p>
      </dgm:t>
    </dgm:pt>
    <dgm:pt modelId="{3AD797AE-A2D1-4D14-AB81-614CF1A40DEB}" type="pres">
      <dgm:prSet presAssocID="{08D9620B-9F64-4A3A-BABB-24DC5811A40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D473CF71-E35F-4D59-8923-E7E383042DD2}" type="pres">
      <dgm:prSet presAssocID="{08D9620B-9F64-4A3A-BABB-24DC5811A40B}" presName="spNode" presStyleCnt="0"/>
      <dgm:spPr/>
    </dgm:pt>
    <dgm:pt modelId="{A94204E9-5355-47B6-8A78-9BCDA63ECA96}" type="pres">
      <dgm:prSet presAssocID="{5C09ADA8-74B2-4C9E-8231-B529EEC85E77}" presName="sibTrans" presStyleLbl="sibTrans1D1" presStyleIdx="3" presStyleCnt="4"/>
      <dgm:spPr/>
      <dgm:t>
        <a:bodyPr/>
        <a:lstStyle/>
        <a:p>
          <a:endParaRPr lang="th-TH"/>
        </a:p>
      </dgm:t>
    </dgm:pt>
  </dgm:ptLst>
  <dgm:cxnLst>
    <dgm:cxn modelId="{B77512E9-BE84-4597-8567-FBA7A3477CA7}" srcId="{AF3A1AF8-E437-40A2-A495-6DC94370EABC}" destId="{08D9620B-9F64-4A3A-BABB-24DC5811A40B}" srcOrd="3" destOrd="0" parTransId="{2326F1C8-AA22-40C3-BFF9-8A7D9DD5B8B6}" sibTransId="{5C09ADA8-74B2-4C9E-8231-B529EEC85E77}"/>
    <dgm:cxn modelId="{E49ABDDC-2D0F-4A64-9724-763B3F519D6E}" srcId="{AF3A1AF8-E437-40A2-A495-6DC94370EABC}" destId="{686F6E62-2ADA-4724-84CD-FC6BFCDB3252}" srcOrd="2" destOrd="0" parTransId="{A6BC7ACC-A6DB-4B66-BF3B-6FE8F8D1D2A9}" sibTransId="{A45BA6F5-9776-4E17-B16A-251B207F949D}"/>
    <dgm:cxn modelId="{12CF1BF2-FC91-4CFE-B85A-CE7708E91818}" type="presOf" srcId="{AF3A1AF8-E437-40A2-A495-6DC94370EABC}" destId="{2DF1744D-D482-4345-B119-5A048F3F5E61}" srcOrd="0" destOrd="0" presId="urn:microsoft.com/office/officeart/2005/8/layout/cycle6"/>
    <dgm:cxn modelId="{F94E066A-80C1-4889-9005-E5757761135F}" type="presOf" srcId="{5C09ADA8-74B2-4C9E-8231-B529EEC85E77}" destId="{A94204E9-5355-47B6-8A78-9BCDA63ECA96}" srcOrd="0" destOrd="0" presId="urn:microsoft.com/office/officeart/2005/8/layout/cycle6"/>
    <dgm:cxn modelId="{43AF2BAF-34D6-431B-B7BB-54B54D679047}" type="presOf" srcId="{87B75083-55E9-473D-8E23-14DD90F37126}" destId="{F8531B16-7614-4278-BB10-DFF367AA31CD}" srcOrd="0" destOrd="0" presId="urn:microsoft.com/office/officeart/2005/8/layout/cycle6"/>
    <dgm:cxn modelId="{735F7D9F-39BF-43C9-BAA3-C8605EDA4EE5}" type="presOf" srcId="{A45BA6F5-9776-4E17-B16A-251B207F949D}" destId="{415A8DBC-10EA-462A-9215-9BA72B226B2E}" srcOrd="0" destOrd="0" presId="urn:microsoft.com/office/officeart/2005/8/layout/cycle6"/>
    <dgm:cxn modelId="{EAA57C75-5A92-4784-8EB0-E29063FD9A69}" type="presOf" srcId="{08D9620B-9F64-4A3A-BABB-24DC5811A40B}" destId="{3AD797AE-A2D1-4D14-AB81-614CF1A40DEB}" srcOrd="0" destOrd="0" presId="urn:microsoft.com/office/officeart/2005/8/layout/cycle6"/>
    <dgm:cxn modelId="{20A1ADD8-DA0C-4251-8DE4-B38D40E2C967}" type="presOf" srcId="{2F73D82D-5EE2-4F08-BBF2-0183AF93196E}" destId="{84B059B8-C4B2-438B-B028-4173D19094FC}" srcOrd="0" destOrd="0" presId="urn:microsoft.com/office/officeart/2005/8/layout/cycle6"/>
    <dgm:cxn modelId="{FC220528-F28D-4FEF-9513-5D5FA80D9921}" type="presOf" srcId="{686F6E62-2ADA-4724-84CD-FC6BFCDB3252}" destId="{E19C2375-0D44-473C-BA78-5D81A4F56E92}" srcOrd="0" destOrd="0" presId="urn:microsoft.com/office/officeart/2005/8/layout/cycle6"/>
    <dgm:cxn modelId="{5FAD2AFC-BB8A-4156-8F5E-A69DD72BA337}" type="presOf" srcId="{8BB02500-7E3B-406F-9C3C-039FB94D655F}" destId="{1E170C58-4123-4DC2-AB32-32D6D4586426}" srcOrd="0" destOrd="0" presId="urn:microsoft.com/office/officeart/2005/8/layout/cycle6"/>
    <dgm:cxn modelId="{51233755-2EF4-460E-97AB-12F300056D10}" srcId="{AF3A1AF8-E437-40A2-A495-6DC94370EABC}" destId="{2F73D82D-5EE2-4F08-BBF2-0183AF93196E}" srcOrd="0" destOrd="0" parTransId="{22C69E0F-1E59-4475-AC4D-D8D8071961D3}" sibTransId="{4D3FFB8A-FAD1-49A2-AD67-9CC53618586A}"/>
    <dgm:cxn modelId="{52E887E8-3178-4EF6-902B-C2A6E8C8E8AB}" srcId="{AF3A1AF8-E437-40A2-A495-6DC94370EABC}" destId="{87B75083-55E9-473D-8E23-14DD90F37126}" srcOrd="1" destOrd="0" parTransId="{905B89A4-4ABE-41E6-84DE-AC7E7CA97682}" sibTransId="{8BB02500-7E3B-406F-9C3C-039FB94D655F}"/>
    <dgm:cxn modelId="{41126112-4FAC-4011-9FEC-FDC3FD874229}" type="presOf" srcId="{4D3FFB8A-FAD1-49A2-AD67-9CC53618586A}" destId="{64B4B06A-914C-4A07-9B86-48F25119438D}" srcOrd="0" destOrd="0" presId="urn:microsoft.com/office/officeart/2005/8/layout/cycle6"/>
    <dgm:cxn modelId="{E8B05174-3F04-40D6-B853-E1A1C58DA12C}" type="presParOf" srcId="{2DF1744D-D482-4345-B119-5A048F3F5E61}" destId="{84B059B8-C4B2-438B-B028-4173D19094FC}" srcOrd="0" destOrd="0" presId="urn:microsoft.com/office/officeart/2005/8/layout/cycle6"/>
    <dgm:cxn modelId="{3A10BA96-8044-4F45-9246-A2EEE6A7ADB8}" type="presParOf" srcId="{2DF1744D-D482-4345-B119-5A048F3F5E61}" destId="{B4E81678-7D1A-4DE4-BE86-D0CECF91C083}" srcOrd="1" destOrd="0" presId="urn:microsoft.com/office/officeart/2005/8/layout/cycle6"/>
    <dgm:cxn modelId="{B970FEA1-7468-4FD7-91DF-55D4BAB1FCBA}" type="presParOf" srcId="{2DF1744D-D482-4345-B119-5A048F3F5E61}" destId="{64B4B06A-914C-4A07-9B86-48F25119438D}" srcOrd="2" destOrd="0" presId="urn:microsoft.com/office/officeart/2005/8/layout/cycle6"/>
    <dgm:cxn modelId="{72157B92-12AA-469A-BCF8-8EBEDF126076}" type="presParOf" srcId="{2DF1744D-D482-4345-B119-5A048F3F5E61}" destId="{F8531B16-7614-4278-BB10-DFF367AA31CD}" srcOrd="3" destOrd="0" presId="urn:microsoft.com/office/officeart/2005/8/layout/cycle6"/>
    <dgm:cxn modelId="{C5598A1D-45C9-404B-82FC-A8080196248D}" type="presParOf" srcId="{2DF1744D-D482-4345-B119-5A048F3F5E61}" destId="{B5159BD0-B2B2-4276-8479-74008EF9AC70}" srcOrd="4" destOrd="0" presId="urn:microsoft.com/office/officeart/2005/8/layout/cycle6"/>
    <dgm:cxn modelId="{65FE09F6-9830-4BA8-BC13-46A27BCAD0E0}" type="presParOf" srcId="{2DF1744D-D482-4345-B119-5A048F3F5E61}" destId="{1E170C58-4123-4DC2-AB32-32D6D4586426}" srcOrd="5" destOrd="0" presId="urn:microsoft.com/office/officeart/2005/8/layout/cycle6"/>
    <dgm:cxn modelId="{89AAB361-9C21-4D0F-ABFF-A8FDE04C9827}" type="presParOf" srcId="{2DF1744D-D482-4345-B119-5A048F3F5E61}" destId="{E19C2375-0D44-473C-BA78-5D81A4F56E92}" srcOrd="6" destOrd="0" presId="urn:microsoft.com/office/officeart/2005/8/layout/cycle6"/>
    <dgm:cxn modelId="{2BEBE02F-14B5-406C-A9B4-A9555907A137}" type="presParOf" srcId="{2DF1744D-D482-4345-B119-5A048F3F5E61}" destId="{56E759B4-29D2-428D-BDF6-E1FBD58240EC}" srcOrd="7" destOrd="0" presId="urn:microsoft.com/office/officeart/2005/8/layout/cycle6"/>
    <dgm:cxn modelId="{7D14B025-3B9A-41AD-98A3-7F883921AFDB}" type="presParOf" srcId="{2DF1744D-D482-4345-B119-5A048F3F5E61}" destId="{415A8DBC-10EA-462A-9215-9BA72B226B2E}" srcOrd="8" destOrd="0" presId="urn:microsoft.com/office/officeart/2005/8/layout/cycle6"/>
    <dgm:cxn modelId="{4C15BE01-5352-45F3-9647-7421FB0AEE07}" type="presParOf" srcId="{2DF1744D-D482-4345-B119-5A048F3F5E61}" destId="{3AD797AE-A2D1-4D14-AB81-614CF1A40DEB}" srcOrd="9" destOrd="0" presId="urn:microsoft.com/office/officeart/2005/8/layout/cycle6"/>
    <dgm:cxn modelId="{F9CFAE43-EFDB-4AE0-ABD6-45FA6229BB2B}" type="presParOf" srcId="{2DF1744D-D482-4345-B119-5A048F3F5E61}" destId="{D473CF71-E35F-4D59-8923-E7E383042DD2}" srcOrd="10" destOrd="0" presId="urn:microsoft.com/office/officeart/2005/8/layout/cycle6"/>
    <dgm:cxn modelId="{E61532A5-6021-41DE-AA7C-5C7688D125A2}" type="presParOf" srcId="{2DF1744D-D482-4345-B119-5A048F3F5E61}" destId="{A94204E9-5355-47B6-8A78-9BCDA63ECA96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B059B8-C4B2-438B-B028-4173D19094FC}">
      <dsp:nvSpPr>
        <dsp:cNvPr id="0" name=""/>
        <dsp:cNvSpPr/>
      </dsp:nvSpPr>
      <dsp:spPr>
        <a:xfrm>
          <a:off x="1136209" y="668"/>
          <a:ext cx="859420" cy="558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PLAN</a:t>
          </a:r>
          <a:endParaRPr lang="th-TH" sz="1500" kern="1200" dirty="0"/>
        </a:p>
      </dsp:txBody>
      <dsp:txXfrm>
        <a:off x="1136209" y="668"/>
        <a:ext cx="859420" cy="558623"/>
      </dsp:txXfrm>
    </dsp:sp>
    <dsp:sp modelId="{64B4B06A-914C-4A07-9B86-48F25119438D}">
      <dsp:nvSpPr>
        <dsp:cNvPr id="0" name=""/>
        <dsp:cNvSpPr/>
      </dsp:nvSpPr>
      <dsp:spPr>
        <a:xfrm>
          <a:off x="641991" y="279979"/>
          <a:ext cx="1847856" cy="1847856"/>
        </a:xfrm>
        <a:custGeom>
          <a:avLst/>
          <a:gdLst/>
          <a:ahLst/>
          <a:cxnLst/>
          <a:rect l="0" t="0" r="0" b="0"/>
          <a:pathLst>
            <a:path>
              <a:moveTo>
                <a:pt x="1359844" y="109299"/>
              </a:moveTo>
              <a:arcTo wR="923928" hR="923928" stAng="17889104" swAng="26289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31B16-7614-4278-BB10-DFF367AA31CD}">
      <dsp:nvSpPr>
        <dsp:cNvPr id="0" name=""/>
        <dsp:cNvSpPr/>
      </dsp:nvSpPr>
      <dsp:spPr>
        <a:xfrm>
          <a:off x="2060137" y="924596"/>
          <a:ext cx="859420" cy="558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DO</a:t>
          </a:r>
          <a:endParaRPr lang="th-TH" sz="1500" kern="1200" dirty="0"/>
        </a:p>
      </dsp:txBody>
      <dsp:txXfrm>
        <a:off x="2060137" y="924596"/>
        <a:ext cx="859420" cy="558623"/>
      </dsp:txXfrm>
    </dsp:sp>
    <dsp:sp modelId="{1E170C58-4123-4DC2-AB32-32D6D4586426}">
      <dsp:nvSpPr>
        <dsp:cNvPr id="0" name=""/>
        <dsp:cNvSpPr/>
      </dsp:nvSpPr>
      <dsp:spPr>
        <a:xfrm>
          <a:off x="641991" y="279979"/>
          <a:ext cx="1847856" cy="1847856"/>
        </a:xfrm>
        <a:custGeom>
          <a:avLst/>
          <a:gdLst/>
          <a:ahLst/>
          <a:cxnLst/>
          <a:rect l="0" t="0" r="0" b="0"/>
          <a:pathLst>
            <a:path>
              <a:moveTo>
                <a:pt x="1802476" y="1209927"/>
              </a:moveTo>
              <a:arcTo wR="923928" hR="923928" stAng="1081919" swAng="26289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C2375-0D44-473C-BA78-5D81A4F56E92}">
      <dsp:nvSpPr>
        <dsp:cNvPr id="0" name=""/>
        <dsp:cNvSpPr/>
      </dsp:nvSpPr>
      <dsp:spPr>
        <a:xfrm>
          <a:off x="1136209" y="1848524"/>
          <a:ext cx="859420" cy="558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CHECK</a:t>
          </a:r>
          <a:endParaRPr lang="th-TH" sz="1500" kern="1200" dirty="0"/>
        </a:p>
      </dsp:txBody>
      <dsp:txXfrm>
        <a:off x="1136209" y="1848524"/>
        <a:ext cx="859420" cy="558623"/>
      </dsp:txXfrm>
    </dsp:sp>
    <dsp:sp modelId="{415A8DBC-10EA-462A-9215-9BA72B226B2E}">
      <dsp:nvSpPr>
        <dsp:cNvPr id="0" name=""/>
        <dsp:cNvSpPr/>
      </dsp:nvSpPr>
      <dsp:spPr>
        <a:xfrm>
          <a:off x="641991" y="279979"/>
          <a:ext cx="1847856" cy="1847856"/>
        </a:xfrm>
        <a:custGeom>
          <a:avLst/>
          <a:gdLst/>
          <a:ahLst/>
          <a:cxnLst/>
          <a:rect l="0" t="0" r="0" b="0"/>
          <a:pathLst>
            <a:path>
              <a:moveTo>
                <a:pt x="488011" y="1738556"/>
              </a:moveTo>
              <a:arcTo wR="923928" hR="923928" stAng="7089104" swAng="26289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D797AE-A2D1-4D14-AB81-614CF1A40DEB}">
      <dsp:nvSpPr>
        <dsp:cNvPr id="0" name=""/>
        <dsp:cNvSpPr/>
      </dsp:nvSpPr>
      <dsp:spPr>
        <a:xfrm>
          <a:off x="212281" y="924596"/>
          <a:ext cx="859420" cy="5586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ACT</a:t>
          </a:r>
          <a:endParaRPr lang="th-TH" sz="1500" kern="1200" dirty="0"/>
        </a:p>
      </dsp:txBody>
      <dsp:txXfrm>
        <a:off x="212281" y="924596"/>
        <a:ext cx="859420" cy="558623"/>
      </dsp:txXfrm>
    </dsp:sp>
    <dsp:sp modelId="{A94204E9-5355-47B6-8A78-9BCDA63ECA96}">
      <dsp:nvSpPr>
        <dsp:cNvPr id="0" name=""/>
        <dsp:cNvSpPr/>
      </dsp:nvSpPr>
      <dsp:spPr>
        <a:xfrm>
          <a:off x="641991" y="279979"/>
          <a:ext cx="1847856" cy="1847856"/>
        </a:xfrm>
        <a:custGeom>
          <a:avLst/>
          <a:gdLst/>
          <a:ahLst/>
          <a:cxnLst/>
          <a:rect l="0" t="0" r="0" b="0"/>
          <a:pathLst>
            <a:path>
              <a:moveTo>
                <a:pt x="45379" y="637928"/>
              </a:moveTo>
              <a:arcTo wR="923928" hR="923928" stAng="11881919" swAng="26289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4B059B8-C4B2-438B-B028-4173D19094FC}">
      <dsp:nvSpPr>
        <dsp:cNvPr id="0" name=""/>
        <dsp:cNvSpPr/>
      </dsp:nvSpPr>
      <dsp:spPr>
        <a:xfrm>
          <a:off x="1136209" y="668"/>
          <a:ext cx="859420" cy="558623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PLAN</a:t>
          </a:r>
          <a:endParaRPr lang="th-TH" sz="1500" kern="1200" dirty="0"/>
        </a:p>
      </dsp:txBody>
      <dsp:txXfrm>
        <a:off x="1136209" y="668"/>
        <a:ext cx="859420" cy="558623"/>
      </dsp:txXfrm>
    </dsp:sp>
    <dsp:sp modelId="{64B4B06A-914C-4A07-9B86-48F25119438D}">
      <dsp:nvSpPr>
        <dsp:cNvPr id="0" name=""/>
        <dsp:cNvSpPr/>
      </dsp:nvSpPr>
      <dsp:spPr>
        <a:xfrm>
          <a:off x="641991" y="279979"/>
          <a:ext cx="1847856" cy="1847856"/>
        </a:xfrm>
        <a:custGeom>
          <a:avLst/>
          <a:gdLst/>
          <a:ahLst/>
          <a:cxnLst/>
          <a:rect l="0" t="0" r="0" b="0"/>
          <a:pathLst>
            <a:path>
              <a:moveTo>
                <a:pt x="1359844" y="109299"/>
              </a:moveTo>
              <a:arcTo wR="923928" hR="923928" stAng="17889104" swAng="26289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31B16-7614-4278-BB10-DFF367AA31CD}">
      <dsp:nvSpPr>
        <dsp:cNvPr id="0" name=""/>
        <dsp:cNvSpPr/>
      </dsp:nvSpPr>
      <dsp:spPr>
        <a:xfrm>
          <a:off x="2060137" y="924596"/>
          <a:ext cx="859420" cy="558623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DO</a:t>
          </a:r>
          <a:endParaRPr lang="th-TH" sz="1500" kern="1200" dirty="0"/>
        </a:p>
      </dsp:txBody>
      <dsp:txXfrm>
        <a:off x="2060137" y="924596"/>
        <a:ext cx="859420" cy="558623"/>
      </dsp:txXfrm>
    </dsp:sp>
    <dsp:sp modelId="{1E170C58-4123-4DC2-AB32-32D6D4586426}">
      <dsp:nvSpPr>
        <dsp:cNvPr id="0" name=""/>
        <dsp:cNvSpPr/>
      </dsp:nvSpPr>
      <dsp:spPr>
        <a:xfrm>
          <a:off x="641991" y="279979"/>
          <a:ext cx="1847856" cy="1847856"/>
        </a:xfrm>
        <a:custGeom>
          <a:avLst/>
          <a:gdLst/>
          <a:ahLst/>
          <a:cxnLst/>
          <a:rect l="0" t="0" r="0" b="0"/>
          <a:pathLst>
            <a:path>
              <a:moveTo>
                <a:pt x="1802476" y="1209927"/>
              </a:moveTo>
              <a:arcTo wR="923928" hR="923928" stAng="1081919" swAng="26289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C2375-0D44-473C-BA78-5D81A4F56E92}">
      <dsp:nvSpPr>
        <dsp:cNvPr id="0" name=""/>
        <dsp:cNvSpPr/>
      </dsp:nvSpPr>
      <dsp:spPr>
        <a:xfrm>
          <a:off x="1136209" y="1848524"/>
          <a:ext cx="859420" cy="558623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CHECK</a:t>
          </a:r>
          <a:endParaRPr lang="th-TH" sz="1500" kern="1200" dirty="0"/>
        </a:p>
      </dsp:txBody>
      <dsp:txXfrm>
        <a:off x="1136209" y="1848524"/>
        <a:ext cx="859420" cy="558623"/>
      </dsp:txXfrm>
    </dsp:sp>
    <dsp:sp modelId="{415A8DBC-10EA-462A-9215-9BA72B226B2E}">
      <dsp:nvSpPr>
        <dsp:cNvPr id="0" name=""/>
        <dsp:cNvSpPr/>
      </dsp:nvSpPr>
      <dsp:spPr>
        <a:xfrm>
          <a:off x="641991" y="279979"/>
          <a:ext cx="1847856" cy="1847856"/>
        </a:xfrm>
        <a:custGeom>
          <a:avLst/>
          <a:gdLst/>
          <a:ahLst/>
          <a:cxnLst/>
          <a:rect l="0" t="0" r="0" b="0"/>
          <a:pathLst>
            <a:path>
              <a:moveTo>
                <a:pt x="488011" y="1738556"/>
              </a:moveTo>
              <a:arcTo wR="923928" hR="923928" stAng="7089104" swAng="26289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D797AE-A2D1-4D14-AB81-614CF1A40DEB}">
      <dsp:nvSpPr>
        <dsp:cNvPr id="0" name=""/>
        <dsp:cNvSpPr/>
      </dsp:nvSpPr>
      <dsp:spPr>
        <a:xfrm>
          <a:off x="212281" y="924596"/>
          <a:ext cx="859420" cy="558623"/>
        </a:xfrm>
        <a:prstGeom prst="roundRect">
          <a:avLst/>
        </a:prstGeom>
        <a:solidFill>
          <a:schemeClr val="accent3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ACT</a:t>
          </a:r>
          <a:endParaRPr lang="th-TH" sz="1500" kern="1200" dirty="0"/>
        </a:p>
      </dsp:txBody>
      <dsp:txXfrm>
        <a:off x="212281" y="924596"/>
        <a:ext cx="859420" cy="558623"/>
      </dsp:txXfrm>
    </dsp:sp>
    <dsp:sp modelId="{A94204E9-5355-47B6-8A78-9BCDA63ECA96}">
      <dsp:nvSpPr>
        <dsp:cNvPr id="0" name=""/>
        <dsp:cNvSpPr/>
      </dsp:nvSpPr>
      <dsp:spPr>
        <a:xfrm>
          <a:off x="641991" y="279979"/>
          <a:ext cx="1847856" cy="1847856"/>
        </a:xfrm>
        <a:custGeom>
          <a:avLst/>
          <a:gdLst/>
          <a:ahLst/>
          <a:cxnLst/>
          <a:rect l="0" t="0" r="0" b="0"/>
          <a:pathLst>
            <a:path>
              <a:moveTo>
                <a:pt x="45379" y="637928"/>
              </a:moveTo>
              <a:arcTo wR="923928" hR="923928" stAng="11881919" swAng="262897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9BBD54-0FB2-44C6-95E6-E21AAA3380E2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0A625-2E8E-4F2C-BB3E-402B87025C0A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0A625-2E8E-4F2C-BB3E-402B87025C0A}" type="slidenum">
              <a:rPr lang="th-TH" smtClean="0"/>
              <a:pPr/>
              <a:t>3</a:t>
            </a:fld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h-TH" dirty="0" smtClean="0"/>
              <a:t>สวัสดี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0A625-2E8E-4F2C-BB3E-402B87025C0A}" type="slidenum">
              <a:rPr lang="th-TH" smtClean="0"/>
              <a:pPr/>
              <a:t>58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514CB1E-961A-4117-A05E-604EE4B87EAE}" type="datetimeFigureOut">
              <a:rPr lang="th-TH" smtClean="0"/>
              <a:pPr/>
              <a:t>01/04/55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th-TH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8C8C79D-8CAA-4B1C-9762-ECB7FB584745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37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37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Public\Music\Sample%20Music\Kalimba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gif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file:///D:\ExcelleceSchoolProject\Preparation15mar55\MSDstadard.docx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file:///D:\ExcelleceSchoolProject\Preparation15mar55\MSDstadard.docx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file:///D:\ExcelleceSchoolProject\Preparation15mar55\MSDstadard.docx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395536" y="980728"/>
            <a:ext cx="8388424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lnSpcReduction="10000"/>
          </a:bodyPr>
          <a:lstStyle/>
          <a:p>
            <a:pPr algn="ctr"/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โครงการวิจัย</a:t>
            </a:r>
            <a:r>
              <a:rPr lang="th-TH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และพัฒนาโรงเรียน</a:t>
            </a:r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ต้นแบบ</a:t>
            </a:r>
          </a:p>
          <a:p>
            <a:pPr algn="ctr"/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ด้าน</a:t>
            </a:r>
            <a:r>
              <a:rPr lang="th-TH" sz="4000" b="1" u="sng" dirty="0" smtClean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การจัดการชั้นเรียน</a:t>
            </a:r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สู่</a:t>
            </a:r>
            <a:r>
              <a:rPr lang="th-TH" sz="4000" b="1" u="sng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ความเป็นเลิศ</a:t>
            </a:r>
            <a:endParaRPr lang="en-US" sz="4000" b="1" u="sng" dirty="0"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ตามหลัก</a:t>
            </a:r>
            <a:r>
              <a:rPr lang="th-TH" sz="4000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ปรัชญาการ</a:t>
            </a:r>
            <a:r>
              <a:rPr lang="th-TH" sz="4000" b="1" u="sng" dirty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จัดการคุณภาพทั่วทั้งองค์กร </a:t>
            </a:r>
            <a:endParaRPr lang="th-TH" sz="3200" b="1" u="sng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3203848" y="4581128"/>
            <a:ext cx="532859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92500"/>
          </a:bodyPr>
          <a:lstStyle/>
          <a:p>
            <a:r>
              <a:rPr lang="th-TH" sz="36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ขั้นตอนที่1 ออกแบบกระบวนการ</a:t>
            </a:r>
          </a:p>
          <a:p>
            <a:r>
              <a:rPr lang="th-TH" sz="36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ขั้นตอนที่2 ทดลองนำกระบวนการไปใช้งาน </a:t>
            </a:r>
          </a:p>
          <a:p>
            <a:r>
              <a:rPr lang="th-TH" sz="36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620688"/>
            <a:ext cx="9144000" cy="338437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</a:t>
            </a:r>
            <a:r>
              <a:rPr kumimoji="0" lang="en-US" sz="2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kumimoji="0" lang="en-US" sz="2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</a:t>
            </a:r>
            <a:r>
              <a:rPr kumimoji="0" lang="th-TH" sz="2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ปฏิบัติงานตามบทบาทหน้าที่อย่างมีประสิทธิภาพและเกิดประสิทธิผล</a:t>
            </a:r>
            <a:r>
              <a:rPr kumimoji="0" lang="en-US" sz="2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6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๑๐)</a:t>
            </a:r>
            <a:endParaRPr kumimoji="0" lang="en-US" sz="2600" b="1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๘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sz="2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ผู้บริหาร</a:t>
            </a: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ปฏิบัติงานตามบทบาทหน้าที่อย่างมีประสิทธิภาพและเกิดประสิทธิผล</a:t>
            </a:r>
            <a:r>
              <a:rPr lang="en-US" sz="2600" b="1" dirty="0" smtClean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2600" b="1" dirty="0" smtClean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๑๐)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 ๙ </a:t>
            </a:r>
            <a:r>
              <a:rPr kumimoji="0" lang="th-TH" sz="2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คณะกรรมการสถานศึกษา และผู้ปกครอง ชุมชน</a:t>
            </a: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ปฏิบัติงานตามบทบาทหน้าที่                                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h-TH" sz="2600" b="1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2600" b="1" dirty="0" smtClean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               </a:t>
            </a: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อย่างมีประสิทธิภาพและเกิดประสิทธิผล </a:t>
            </a:r>
            <a:r>
              <a:rPr lang="th-TH" sz="2600" b="1" dirty="0" smtClean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๕)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 ๑๐ </a:t>
            </a:r>
            <a:r>
              <a:rPr kumimoji="0" lang="th-TH" sz="2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สถานศึกษา</a:t>
            </a: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มีการจัดหลักสูตร กระบวนการเรียนรู้ และกิจกรรมพัฒนาคุณภาพ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h-TH" sz="2600" b="1" dirty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2600" b="1" dirty="0" smtClean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               </a:t>
            </a: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ผู้เรียนอย่างรอบด้าน </a:t>
            </a:r>
            <a:r>
              <a:rPr lang="th-TH" sz="2600" b="1" dirty="0" smtClean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๑๐)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 ๑๑ </a:t>
            </a:r>
            <a:r>
              <a:rPr kumimoji="0" lang="th-TH" sz="2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สถานศึกษา</a:t>
            </a: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มีการจัดสภาพแวดล้อมและการบริการที่ส่งเสริมให้ผู้เรียนพัฒนาเต็ม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h-TH" sz="2600" b="1" dirty="0" smtClean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                 </a:t>
            </a: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ศักยภาพ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sz="2600" b="1" dirty="0" smtClean="0"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๑๐)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       </a:t>
            </a: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        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" name="Picture 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3356248" y="47335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ความเป็นเลิศ มาจากการบริหารจัดการศึกษา</a:t>
            </a:r>
            <a:endParaRPr lang="th-TH" sz="3200" dirty="0" smtClean="0">
              <a:solidFill>
                <a:srgbClr val="7030A0"/>
              </a:solidFill>
            </a:endParaRPr>
          </a:p>
          <a:p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ปฏิบัติงานตามบทบาทหน้าที่อย่างมีประสิทธิภาพและเกิดประสิทธิผล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๑๐)</a:t>
            </a:r>
            <a:r>
              <a:rPr kumimoji="0" lang="th-TH" sz="1200" b="1" i="0" u="sng" strike="noStrike" cap="none" normalizeH="0" baseline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620688"/>
            <a:ext cx="9144000" cy="338437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7.1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มีการกำหนดเป้าหมายคุณภาพผู้เรียนทั้งด้านความรู้ ทักษะกระบวนการ สมรรถนะ และคุณลักษณะที่พึงประสงค์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7.2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วิเคราะห์ผู้เรียนเป็นรายบุคคลและใช้ข้อมูลในการวางแผนการจัดการเรียนรู้เพื่อพัฒนาศักยภาพของผู้เรียน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ออกแบบและการจัดการเรียนรู้ที่ตอบสนองความแตกต่างระหว่างบุคคลและพัฒนาการทางสติปัญญา </a:t>
            </a:r>
            <a:r>
              <a:rPr lang="th-TH" sz="2600" b="1" dirty="0" smtClean="0"/>
              <a:t>(๒)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7.4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ใช้สื่อและเทคโนโลยีที่เหมาะสมผนวกกับการนำบริบทและภูมิปัญญาของท้องถิ่นมาบูรณา </a:t>
            </a:r>
            <a:r>
              <a:rPr lang="th-TH" sz="2600" b="1" dirty="0" smtClean="0"/>
              <a:t>(๑)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" name="Picture 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3356248" y="47335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ความเป็นเลิศ มาจากการจัดการศึกษาโดยครู</a:t>
            </a:r>
            <a:endParaRPr lang="th-TH" sz="3200" dirty="0" smtClean="0">
              <a:solidFill>
                <a:srgbClr val="7030A0"/>
              </a:solidFill>
            </a:endParaRPr>
          </a:p>
          <a:p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ปฏิบัติงานตามบทบาทหน้าที่อย่างมีประสิทธิภาพและเกิดประสิทธิผล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๑๐)</a:t>
            </a:r>
            <a:r>
              <a:rPr kumimoji="0" lang="th-TH" sz="1200" b="1" i="0" u="sng" strike="noStrike" cap="none" normalizeH="0" baseline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620688"/>
            <a:ext cx="9144000" cy="338437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7.5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มีการวัดและประเมินผลที่มุ่งเน้นการพัฒนาการเรียนรู้ของผู้เรียน ด้วยวิธีการที่หลากหลาย </a:t>
            </a:r>
            <a:r>
              <a:rPr lang="th-TH" sz="2600" b="1" dirty="0" smtClean="0"/>
              <a:t>(๑)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7.6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ให้คำแนะนำ คำปรึกษา และแก้ไขปัญหาให้แก่ผู้เรียนทั้งด้านการเรียนและคุณภาพชีวิตด้วยความเสมอภาค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มีการศึกษาวิจัยและพัฒนาการจัดการเรียนรู้ในวิชาที่ตนรับผิดชอบและใช้ผลในการปรับการสอน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7.8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ประพฤติปฏิบัติตนเป็นแบบอย่างที่ดีและเป็นสมาชิกที่ดีของสถานศึกษา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7.9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จัดการเรียนการสอนตามวิชาที่ได้รับมอบหมายเต็มเวลา เต็มความสามารถ </a:t>
            </a:r>
            <a:r>
              <a:rPr lang="th-TH" sz="2600" b="1" dirty="0" smtClean="0"/>
              <a:t>(๑)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6" name="Picture 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0" name="Subtitle 2"/>
          <p:cNvSpPr txBox="1">
            <a:spLocks/>
          </p:cNvSpPr>
          <p:nvPr/>
        </p:nvSpPr>
        <p:spPr>
          <a:xfrm>
            <a:off x="3356248" y="47335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ความเป็นเลิศ มาจากการจัดการศึกษาโดยครู</a:t>
            </a:r>
            <a:endParaRPr lang="th-TH" sz="3200" dirty="0" smtClean="0">
              <a:solidFill>
                <a:srgbClr val="7030A0"/>
              </a:solidFill>
            </a:endParaRPr>
          </a:p>
          <a:p>
            <a:endParaRPr lang="en-US" sz="32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ปฏิบัติงานตามบทบาทหน้าที่อย่างมีประสิทธิภาพและเกิดประสิทธิผล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๑๐)</a:t>
            </a:r>
            <a:r>
              <a:rPr kumimoji="0" lang="th-TH" sz="1200" b="1" i="0" u="sng" strike="noStrike" cap="none" normalizeH="0" baseline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620688"/>
            <a:ext cx="9144000" cy="338437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7.1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มีการกำหนดเป้าหมายคุณภาพผู้เรียน 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7.2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มีการวิเคราะห์ผู้เรียนเป็นรายบุคคล 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  </a:t>
            </a:r>
            <a:r>
              <a:rPr lang="th-TH" sz="2600" b="1" dirty="0" smtClean="0"/>
              <a:t>(๒)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7.4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ใช้สื่อและเทคโนโลยีที่เหมาะสม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7.5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มีการวัดและประเมินผลที่หลากหลาย </a:t>
            </a:r>
            <a:r>
              <a:rPr lang="th-TH" sz="2600" b="1" dirty="0" smtClean="0"/>
              <a:t>(๑)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7.6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ให้คำแนะนำ คำปรึกษา และแก้ไขปัญหาให้แก่ผู้เรียน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มีการศึกษา วิจัยและพัฒนาการจัดการเรียนรู้ 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7.8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ประพฤติปฏิบัติตนเป็นแบบอย่างที่ดี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7.9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จัดการเรียนการสอนตามวิชาที่ได้รับมอบหมาย </a:t>
            </a:r>
            <a:r>
              <a:rPr lang="th-TH" sz="2600" b="1" dirty="0" smtClean="0"/>
              <a:t>(๑)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 rot="19293937">
            <a:off x="4714810" y="673957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sp>
        <p:nvSpPr>
          <p:cNvPr id="10" name="TextBox 9"/>
          <p:cNvSpPr txBox="1"/>
          <p:nvPr/>
        </p:nvSpPr>
        <p:spPr>
          <a:xfrm rot="19293937">
            <a:off x="4642801" y="1610063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 rot="19293937">
            <a:off x="4714810" y="2330141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sp>
        <p:nvSpPr>
          <p:cNvPr id="13" name="TextBox 12"/>
          <p:cNvSpPr txBox="1"/>
          <p:nvPr/>
        </p:nvSpPr>
        <p:spPr>
          <a:xfrm rot="19293937">
            <a:off x="4642801" y="319423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pic>
        <p:nvPicPr>
          <p:cNvPr id="14" name="Picture 13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>
          <a:xfrm>
            <a:off x="3356248" y="47335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มาตรฐานกระบวนการปฏิบัติงานจัดการชั้นเรียน</a:t>
            </a:r>
            <a:endParaRPr lang="en-US" sz="32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ปฏิบัติงานตามบทบาทหน้าที่อย่างมีประสิทธิภาพและเกิดประสิทธิผล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๑๐)</a:t>
            </a:r>
            <a:r>
              <a:rPr kumimoji="0" lang="th-TH" sz="1200" b="1" i="0" u="sng" strike="noStrike" cap="none" normalizeH="0" baseline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620688"/>
            <a:ext cx="9144000" cy="338437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7.1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มีการกำหนดเป้าหมายคุณภาพผู้เรียน 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7.2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มีการวิเคราะห์ผู้เรียนเป็นรายบุคคล 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  </a:t>
            </a:r>
            <a:r>
              <a:rPr lang="th-TH" sz="2600" b="1" dirty="0" smtClean="0"/>
              <a:t>(๒)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7.4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ใช้สื่อและเทคโนโลยีที่เหมาะสม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7.5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มีการวัดและประเมินผลที่หลากหลาย </a:t>
            </a:r>
            <a:r>
              <a:rPr lang="th-TH" sz="2600" b="1" dirty="0" smtClean="0"/>
              <a:t>(๑)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7.6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ให้คำแนะนำ คำปรึกษา และแก้ไขปัญหาให้แก่ผู้เรียน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มีการศึกษา วิจัยและพัฒนาการจัดการเรียนรู้ 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7.8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ประพฤติปฏิบัติตนเป็นแบบอย่างที่ดี </a:t>
            </a:r>
            <a:r>
              <a:rPr lang="th-TH" sz="2600" b="1" dirty="0" smtClean="0"/>
              <a:t>(๑)</a:t>
            </a:r>
            <a:endParaRPr lang="en-US" sz="26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7.9 </a:t>
            </a:r>
            <a:r>
              <a:rPr lang="th-TH" sz="26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600" b="1" dirty="0" smtClean="0">
                <a:latin typeface="TH SarabunPSK" pitchFamily="34" charset="-34"/>
                <a:cs typeface="TH SarabunPSK" pitchFamily="34" charset="-34"/>
              </a:rPr>
              <a:t>จัดการเรียนการสอนตามวิชาที่ได้รับมอบหมาย </a:t>
            </a:r>
            <a:r>
              <a:rPr lang="th-TH" sz="2600" b="1" dirty="0" smtClean="0"/>
              <a:t>(๑)</a:t>
            </a:r>
            <a:endParaRPr lang="en-US" sz="26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 rot="19293937">
            <a:off x="4714810" y="673957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sp>
        <p:nvSpPr>
          <p:cNvPr id="10" name="TextBox 9"/>
          <p:cNvSpPr txBox="1"/>
          <p:nvPr/>
        </p:nvSpPr>
        <p:spPr>
          <a:xfrm rot="19293937">
            <a:off x="4642801" y="1610063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 rot="19293937">
            <a:off x="4714810" y="2330141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sp>
        <p:nvSpPr>
          <p:cNvPr id="13" name="TextBox 12"/>
          <p:cNvSpPr txBox="1"/>
          <p:nvPr/>
        </p:nvSpPr>
        <p:spPr>
          <a:xfrm rot="19293937">
            <a:off x="4642801" y="319423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graphicFrame>
        <p:nvGraphicFramePr>
          <p:cNvPr id="15" name="Diagram 14"/>
          <p:cNvGraphicFramePr/>
          <p:nvPr/>
        </p:nvGraphicFramePr>
        <p:xfrm>
          <a:off x="6012160" y="980728"/>
          <a:ext cx="3131840" cy="2407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" name="Picture 15" descr="CARTOON-CLASSROO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7" name="Subtitle 2"/>
          <p:cNvSpPr txBox="1">
            <a:spLocks/>
          </p:cNvSpPr>
          <p:nvPr/>
        </p:nvSpPr>
        <p:spPr>
          <a:xfrm>
            <a:off x="3356248" y="47335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ปรับปรุงและพัฒนาต่อเนื่อง</a:t>
            </a:r>
            <a:endParaRPr lang="th-TH" sz="3200" dirty="0" smtClean="0">
              <a:solidFill>
                <a:srgbClr val="7030A0"/>
              </a:solidFill>
            </a:endParaRPr>
          </a:p>
          <a:p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</a:t>
            </a:r>
            <a:r>
              <a:rPr lang="en-US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๗</a:t>
            </a:r>
            <a:r>
              <a:rPr lang="en-US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ครู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ปฏิบัติงานตามบทบาทหน้าที่อย่างมีประสิทธิภาพและเกิดประสิทธิผล</a:t>
            </a: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๑๐)</a:t>
            </a:r>
            <a:r>
              <a:rPr kumimoji="0" lang="th-TH" sz="1200" b="1" i="0" u="sng" strike="noStrike" cap="none" normalizeH="0" baseline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836712"/>
            <a:ext cx="9144000" cy="338437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7.1 </a:t>
            </a:r>
            <a:r>
              <a:rPr lang="th-TH" u="sng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มีการกำหนดเป้าหมายคุณภาพผู้เรียน  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</a:rPr>
              <a:t>(๑)</a:t>
            </a:r>
            <a:endParaRPr lang="en-US" dirty="0" smtClean="0">
              <a:solidFill>
                <a:schemeClr val="bg1">
                  <a:lumMod val="6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7.2 </a:t>
            </a:r>
            <a:r>
              <a:rPr lang="th-TH" u="sng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มีการวิเคราะห์ผู้เรียนเป็นรายบุคคล  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</a:rPr>
              <a:t>(๑)</a:t>
            </a:r>
            <a:endParaRPr lang="en-US" dirty="0" smtClean="0">
              <a:solidFill>
                <a:schemeClr val="bg1">
                  <a:lumMod val="6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u="sng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  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</a:rPr>
              <a:t>(๒)</a:t>
            </a:r>
            <a:endParaRPr lang="en-US" dirty="0" smtClean="0">
              <a:solidFill>
                <a:schemeClr val="bg1">
                  <a:lumMod val="6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7.4 </a:t>
            </a:r>
            <a:r>
              <a:rPr lang="th-TH" u="sng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ใช้สื่อและเทคโนโลยีที่เหมาะสม 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</a:rPr>
              <a:t>(๑)</a:t>
            </a:r>
            <a:endParaRPr lang="en-US" dirty="0" smtClean="0">
              <a:solidFill>
                <a:schemeClr val="bg1">
                  <a:lumMod val="6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7.5 </a:t>
            </a:r>
            <a:r>
              <a:rPr lang="th-TH" u="sng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มีการวัดและประเมินผลที่หลากหลาย 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</a:rPr>
              <a:t>(๑)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dirty="0" smtClean="0">
              <a:solidFill>
                <a:schemeClr val="bg1">
                  <a:lumMod val="6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7.6 </a:t>
            </a:r>
            <a:r>
              <a:rPr lang="th-TH" u="sng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ให้คำแนะนำ คำปรึกษา และแก้ไขปัญหาให้แก่ผู้เรียน 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</a:rPr>
              <a:t>(๑)</a:t>
            </a:r>
            <a:endParaRPr lang="en-US" dirty="0" smtClean="0">
              <a:solidFill>
                <a:schemeClr val="bg1">
                  <a:lumMod val="6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u="sng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มีการศึกษา วิจัยและพัฒนาการจัดการเรียนรู้  </a:t>
            </a:r>
            <a:r>
              <a:rPr lang="th-TH" dirty="0" smtClean="0">
                <a:solidFill>
                  <a:schemeClr val="bg1">
                    <a:lumMod val="65000"/>
                  </a:schemeClr>
                </a:solidFill>
              </a:rPr>
              <a:t>(๑)</a:t>
            </a:r>
            <a:endParaRPr lang="en-US" dirty="0" smtClean="0">
              <a:solidFill>
                <a:schemeClr val="bg1">
                  <a:lumMod val="6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>
                    <a:lumMod val="65000"/>
                  </a:schemeClr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dirty="0">
              <a:solidFill>
                <a:schemeClr val="bg1">
                  <a:lumMod val="6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 rot="19293937">
            <a:off x="2554569" y="348227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sp>
        <p:nvSpPr>
          <p:cNvPr id="10" name="TextBox 9"/>
          <p:cNvSpPr txBox="1"/>
          <p:nvPr/>
        </p:nvSpPr>
        <p:spPr>
          <a:xfrm rot="19293937">
            <a:off x="4714809" y="1757150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sp>
        <p:nvSpPr>
          <p:cNvPr id="11" name="TextBox 10"/>
          <p:cNvSpPr txBox="1"/>
          <p:nvPr/>
        </p:nvSpPr>
        <p:spPr>
          <a:xfrm rot="19293937">
            <a:off x="3634691" y="261817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</a:t>
            </a:r>
            <a:endParaRPr lang="th-TH" dirty="0"/>
          </a:p>
        </p:txBody>
      </p:sp>
      <p:sp>
        <p:nvSpPr>
          <p:cNvPr id="13" name="TextBox 12"/>
          <p:cNvSpPr txBox="1"/>
          <p:nvPr/>
        </p:nvSpPr>
        <p:spPr>
          <a:xfrm rot="19293937">
            <a:off x="3418666" y="234845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BEST</a:t>
            </a:r>
            <a:endParaRPr lang="th-TH" dirty="0"/>
          </a:p>
        </p:txBody>
      </p:sp>
      <p:graphicFrame>
        <p:nvGraphicFramePr>
          <p:cNvPr id="15" name="Diagram 14"/>
          <p:cNvGraphicFramePr/>
          <p:nvPr/>
        </p:nvGraphicFramePr>
        <p:xfrm>
          <a:off x="6012160" y="980728"/>
          <a:ext cx="3131840" cy="2407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TextBox 13"/>
          <p:cNvSpPr txBox="1"/>
          <p:nvPr/>
        </p:nvSpPr>
        <p:spPr>
          <a:xfrm rot="19293937">
            <a:off x="2338546" y="3194238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GOOD</a:t>
            </a:r>
            <a:endParaRPr lang="th-TH" dirty="0"/>
          </a:p>
        </p:txBody>
      </p:sp>
      <p:sp>
        <p:nvSpPr>
          <p:cNvPr id="16" name="TextBox 15"/>
          <p:cNvSpPr txBox="1"/>
          <p:nvPr/>
        </p:nvSpPr>
        <p:spPr>
          <a:xfrm rot="19293937">
            <a:off x="4501198" y="1466046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STANDARD</a:t>
            </a:r>
            <a:endParaRPr lang="th-TH" dirty="0"/>
          </a:p>
        </p:txBody>
      </p:sp>
      <p:sp>
        <p:nvSpPr>
          <p:cNvPr id="17" name="Right Arrow 16"/>
          <p:cNvSpPr/>
          <p:nvPr/>
        </p:nvSpPr>
        <p:spPr>
          <a:xfrm rot="19276947">
            <a:off x="1975360" y="788215"/>
            <a:ext cx="4680520" cy="393305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9" name="Picture 18" descr="CARTOON-CLASSROO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20" name="Subtitle 2"/>
          <p:cNvSpPr txBox="1">
            <a:spLocks/>
          </p:cNvSpPr>
          <p:nvPr/>
        </p:nvSpPr>
        <p:spPr>
          <a:xfrm>
            <a:off x="3356248" y="47335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วิธีปฏิบัติที่เป็นเป็นเลิศ ด้านการจัดการศึกษา</a:t>
            </a:r>
            <a:endParaRPr lang="th-TH" sz="3200" dirty="0" smtClean="0">
              <a:solidFill>
                <a:srgbClr val="7030A0"/>
              </a:solidFill>
            </a:endParaRPr>
          </a:p>
          <a:p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2771800" y="764704"/>
            <a:ext cx="410445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PART TWO</a:t>
            </a:r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619672" y="1844824"/>
            <a:ext cx="6408712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ขั้นตอนการจัดการชั้นเรียน 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084168" y="836712"/>
            <a:ext cx="2484784" cy="194421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ด้านคุณภาพ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79512" y="404664"/>
            <a:ext cx="5256584" cy="592485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79512" y="1124744"/>
            <a:ext cx="5256584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มาตรฐานด้านการสร้างสังคมการเรียนรู้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79512" y="1844824"/>
            <a:ext cx="5256584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มาตรฐานด้านอัตลักษณ์ของสถานศึกษา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79512" y="2564904"/>
            <a:ext cx="5256584" cy="576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มาตรฐานด้านมาตรการส่งเสริม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6" name="Up Arrow 15"/>
          <p:cNvSpPr/>
          <p:nvPr/>
        </p:nvSpPr>
        <p:spPr>
          <a:xfrm rot="5400000">
            <a:off x="3995936" y="1296144"/>
            <a:ext cx="3384376" cy="792088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2987824" y="4437112"/>
            <a:ext cx="482453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ขั้นตอนการจัดการชั้นเรียน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79512" y="908720"/>
            <a:ext cx="867466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7.1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มีการกำหนดเป้าหมายคุณภาพผู้เรียน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7.2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มีการวิเคราะห์ผู้เรียนเป็นรายบุคคล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7.4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ใช้สื่อและเทคโนโลยีที่เหมาะสม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7.5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มีการวัดและประเมินผลที่หลากหลาย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7.6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ให้คำแนะนำ/คำปรึกษาและแก้ไขปัญหา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มีการศึกษาวิจัยและพัฒนาการจัดการเรียนรู้ </a:t>
            </a:r>
            <a:endParaRPr lang="th-TH" sz="2400" b="1" dirty="0" smtClean="0">
              <a:solidFill>
                <a:schemeClr val="bg1"/>
              </a:solidFill>
            </a:endParaRPr>
          </a:p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sz="20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5436096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การพัฒนามาตรฐานด้านการจัดการชั้นเรียน โดยครู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rot="20781970">
            <a:off x="4506183" y="717337"/>
            <a:ext cx="3937458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1.ครูค้นหาคุณลักษณะที่ต้องการพัฒนา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987824" y="4437112"/>
            <a:ext cx="482453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ขั้นตอนการจัดการชั้นเรียน 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 rot="20781970">
            <a:off x="4539253" y="1289033"/>
            <a:ext cx="4572000" cy="523220"/>
          </a:xfrm>
          <a:prstGeom prst="rect">
            <a:avLst/>
          </a:prstGeom>
          <a:solidFill>
            <a:srgbClr val="FF5050"/>
          </a:solidFill>
        </p:spPr>
        <p:txBody>
          <a:bodyPr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2.ครูเสนอวิธีการพัฒนาคุณลักษณะ/นวัตกรรม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Rectangle 12"/>
          <p:cNvSpPr/>
          <p:nvPr/>
        </p:nvSpPr>
        <p:spPr>
          <a:xfrm rot="20781970">
            <a:off x="4531706" y="1965514"/>
            <a:ext cx="4141433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3.ครูจัดโครงการ/แผนพัฒนาคุณลักษณะ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 rot="20781970">
            <a:off x="4550699" y="2654097"/>
            <a:ext cx="3801801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4.ครูตรวจสอบคุณลักษณะที่ได้พัฒนา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3275856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๕.๑ ผลสัมฤทธิ์ทางการเรียนเฉลี่ยแต่ละกลุ่มสาระเป็นไปตามเกณฑ์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(๑)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๕.๒ ผลการประเมินสมรรถนะสำคัญตามหลักสูตรเป็นไปตามเกณฑ์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(๑)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 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๕.๔ ผลการทดสอบระดับชาติเป็นไปตามเกณฑ์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(๑)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/>
              <a:t> 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7524328" y="908719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4.7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3.5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2.7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244408" y="908720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ใหม่</a:t>
                      </a:r>
                    </a:p>
                    <a:p>
                      <a:endParaRPr lang="th-TH" sz="2800" dirty="0" smtClean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endParaRPr lang="th-TH" sz="2800" dirty="0" smtClean="0">
                        <a:solidFill>
                          <a:srgbClr val="FF000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3203848" y="4581128"/>
            <a:ext cx="5688632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400" b="1" dirty="0" smtClean="0">
                <a:solidFill>
                  <a:srgbClr val="002060"/>
                </a:solidFill>
                <a:latin typeface="TH SarabunPSK" pitchFamily="34" charset="-34"/>
                <a:cs typeface="TH SarabunPSK" pitchFamily="34" charset="-34"/>
              </a:rPr>
              <a:t>7.1 ครูมีการกำหนดเป้าหมายคุณภาพผู้เรียนทั้งด้านความรู้ ทักษะกระบวนการ สมรรถนะ และคุณลักษณะที่พึงประสงค์</a:t>
            </a:r>
            <a:endParaRPr lang="th-TH" sz="2400" b="1" dirty="0">
              <a:solidFill>
                <a:srgbClr val="00206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27984" y="116632"/>
            <a:ext cx="4392488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ขั้น1.ครูค้นหาคุณลักษณะที่ต้องการพัฒนา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3168352" y="4077072"/>
            <a:ext cx="4355976" cy="54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มาตรฐานด้านการจัดการศึกษาของครู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 txBox="1">
            <a:spLocks/>
          </p:cNvSpPr>
          <p:nvPr/>
        </p:nvSpPr>
        <p:spPr>
          <a:xfrm>
            <a:off x="395536" y="908720"/>
            <a:ext cx="7272808" cy="2088232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th-TH" sz="52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ประชุมปฏิบัติการ ครั้งที่1</a:t>
            </a:r>
          </a:p>
          <a:p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0900 – 0930 น. ชี้แจงกระบวนการจัดการจัดเรียน</a:t>
            </a:r>
          </a:p>
          <a:p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0930 – 1130 น. แบ่งกลุ่มและตรวจสอบกระบวนการ</a:t>
            </a:r>
          </a:p>
          <a:p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1130 – 1200 น. สรุปผลการประชุมในกลุ่ม </a:t>
            </a:r>
            <a:endParaRPr lang="th-TH" sz="3200" b="1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3203848" y="4293096"/>
            <a:ext cx="5256584" cy="1656184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Autofit/>
          </a:bodyPr>
          <a:lstStyle/>
          <a:p>
            <a:r>
              <a:rPr lang="th-TH" sz="3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ขั้น1 แบบสอบถามวิธีปฏิบัติ</a:t>
            </a:r>
          </a:p>
          <a:p>
            <a:r>
              <a:rPr lang="th-TH" sz="3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ขั้น2 จัดประชุมปฏิบัติการตามกลุ่ม</a:t>
            </a:r>
          </a:p>
          <a:p>
            <a:r>
              <a:rPr lang="th-TH" sz="3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ขั้น2 แบบสำรวจความเหมาะสม </a:t>
            </a:r>
          </a:p>
          <a:p>
            <a:r>
              <a:rPr lang="th-TH" sz="1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endParaRPr lang="th-TH" sz="1600" b="1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endParaRPr kumimoji="0" lang="th-TH" sz="14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 smtClean="0"/>
          </a:p>
          <a:p>
            <a:r>
              <a:rPr lang="th-TH" dirty="0" smtClean="0"/>
              <a:t> 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7956376" y="836712"/>
          <a:ext cx="720080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ระดับ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275856" y="4653136"/>
            <a:ext cx="5522988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7.2 ครูมีการวิเคราะห์ผู้เรียนเป็นรายบุคคล และใช้ข้อมูลในการวางแผนการจัดการเรียนรู้เพื่อพัฒนาศักยภาพของผู้เรียน  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7236296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427984" y="116632"/>
            <a:ext cx="4248472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1.ครูค้นหาคุณลักษณะที่ต้องการพัฒนา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3168352" y="4077072"/>
            <a:ext cx="4355976" cy="54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มาตรฐานด้านการจัดการศึกษาของครู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 smtClean="0"/>
          </a:p>
          <a:p>
            <a:r>
              <a:rPr lang="th-TH" dirty="0" smtClean="0"/>
              <a:t> 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7956376" y="836712"/>
          <a:ext cx="720080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ระดับ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7236296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427984" y="116632"/>
            <a:ext cx="4248472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1.ครูค้นหาคุณลักษณะที่ต้องการพัฒนา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91880" y="4365104"/>
            <a:ext cx="3744416" cy="19389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-ค้นหาคุณลักษณะจาก </a:t>
            </a:r>
          </a:p>
          <a:p>
            <a:pPr marL="457200" indent="-457200">
              <a:buAutoNum type="thaiAlphaParenBoth"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วิเคราะห์ผลการประกันคุณภาพ </a:t>
            </a:r>
          </a:p>
          <a:p>
            <a:pPr marL="457200" indent="-457200">
              <a:buAutoNum type="thaiAlphaParenBoth"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วิเคราะห์ผู้เรียน</a:t>
            </a:r>
          </a:p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-ตั้งเป้าหมายการพัฒนา</a:t>
            </a:r>
          </a:p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-ตรวจสอบกับแผนยุทธศาสตร์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3491880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876256" y="908719"/>
          <a:ext cx="576064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460432" y="908720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ใหม่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524328" y="692696"/>
          <a:ext cx="864096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</a:tblGrid>
              <a:tr h="2808312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โครงการพัฒนาทักษะการคิด</a:t>
                      </a:r>
                    </a:p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วิธีสอนแบบ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PBL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vert="vert27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3347864" y="4653136"/>
            <a:ext cx="5112568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sz="24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ออกแบบและการจัดการเรียนรู้ที่ตอบสนองความแตกต่างระหว่างบุคคลและพัฒนาการทางสติปัญญา </a:t>
            </a:r>
            <a:r>
              <a:rPr lang="th-TH" sz="2400" b="1" dirty="0" smtClean="0"/>
              <a:t>(๒)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2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51920" y="116632"/>
            <a:ext cx="4896544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2.ครูเสนอวิธีการพัฒนาคุณลักษณะ/นวัตกรรม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168352" y="4077072"/>
            <a:ext cx="4355976" cy="54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มาตรฐานด้านการจัดการศึกษาของครู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3491880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444208" y="908719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460432" y="908720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ใหม่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164288" y="692696"/>
          <a:ext cx="1224136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808312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โครงการพัฒนาทักษะการคิด</a:t>
                      </a:r>
                    </a:p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วิธีสอนแบบ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PBL</a:t>
                      </a:r>
                    </a:p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ชุดการสอน</a:t>
                      </a:r>
                      <a:r>
                        <a:rPr lang="th-TH" sz="2400" baseline="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10 หน่วย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vert="vert27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851920" y="116632"/>
            <a:ext cx="4968552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2.ครูเสนอวิธีการพัฒนาคุณลักษณะ/นวัตกรรม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347864" y="4653136"/>
            <a:ext cx="5112568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7.4 </a:t>
            </a:r>
            <a:r>
              <a:rPr lang="th-TH" sz="24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ใช้สื่อและเทคโนโลยีที่เหมาะสมผนวกกับการนำบริบทและภูมิปัญญาของท้องถิ่นมาบูรณา </a:t>
            </a:r>
            <a:r>
              <a:rPr lang="th-TH" sz="2400" b="1" dirty="0" smtClean="0"/>
              <a:t>(๑)</a:t>
            </a:r>
            <a:endParaRPr lang="en-US" sz="2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3168352" y="4077072"/>
            <a:ext cx="4355976" cy="54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มาตรฐานด้านการจัดการศึกษาของครู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3491880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444208" y="908719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460432" y="908720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ใหม่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164288" y="692696"/>
          <a:ext cx="1224136" cy="2808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2808312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โครงการพัฒนาทักษะการคิด</a:t>
                      </a:r>
                    </a:p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วิธีสอนแบบ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PBL</a:t>
                      </a:r>
                    </a:p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ชุดการสอน</a:t>
                      </a:r>
                      <a:r>
                        <a:rPr lang="th-TH" sz="2400" baseline="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10 หน่วย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vert="vert27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3851920" y="116632"/>
            <a:ext cx="4968552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2.ครูเสนอวิธีการพัฒนาคุณลักษณะ/นวัตกรรม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347864" y="4365104"/>
          <a:ext cx="2736304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</a:tblGrid>
              <a:tr h="504056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-ศึกษาทฤษฎี/ออกแบบ </a:t>
                      </a:r>
                    </a:p>
                    <a:p>
                      <a:pPr algn="l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-จัดทำ/ตรวจสอบ </a:t>
                      </a:r>
                    </a:p>
                    <a:p>
                      <a:pPr algn="l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-ทดลองใช้/หาประสิทธิภาพ</a:t>
                      </a:r>
                      <a:endParaRPr lang="th-TH" sz="24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524328" y="764704"/>
          <a:ext cx="792088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</a:tblGrid>
              <a:tr h="2664296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จัดการสอนโดยใช้ชุดการสอน</a:t>
                      </a:r>
                    </a:p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เป็นเวลา 4 สัปดาห์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vert="vert27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499992" y="188640"/>
            <a:ext cx="4464496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3.ครูจัดโครงการ/แผนพัฒนาคุณลักษณะ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804248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8388424" y="908720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ใหม่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3347864" y="4653136"/>
            <a:ext cx="5112568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sz="24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ออกแบบและการจัดการเรียนรู้ที่ตอบสนองความแตกต่างระหว่างบุคคลและพัฒนาการทางสติปัญญา </a:t>
            </a:r>
            <a:r>
              <a:rPr lang="th-TH" sz="2400" b="1" dirty="0" smtClean="0"/>
              <a:t>(๒)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2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168352" y="4077072"/>
            <a:ext cx="4355976" cy="54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มาตรฐานด้านการจัดการศึกษาของครู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524328" y="764704"/>
          <a:ext cx="792088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</a:tblGrid>
              <a:tr h="2664296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จัดการสอนโดยใช้ชุดการสอน</a:t>
                      </a:r>
                    </a:p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เป็นเวลา 4 สัปดาห์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vert="vert27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4499992" y="188640"/>
            <a:ext cx="4464496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3.ครูจัดโครงการ/แผนพัฒนาคุณลักษณะ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804248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8388424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ใหม่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  <a:p>
                      <a:r>
                        <a:rPr lang="th-TH" sz="2800" dirty="0" smtClean="0">
                          <a:solidFill>
                            <a:srgbClr val="7030A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</a:p>
                    <a:p>
                      <a:r>
                        <a:rPr lang="th-TH" sz="2800" dirty="0" smtClean="0">
                          <a:solidFill>
                            <a:srgbClr val="7030A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2.4</a:t>
                      </a:r>
                    </a:p>
                    <a:p>
                      <a:r>
                        <a:rPr lang="th-TH" sz="2800" dirty="0" smtClean="0">
                          <a:solidFill>
                            <a:srgbClr val="7030A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  <a:endParaRPr lang="th-TH" sz="2800" dirty="0">
                        <a:solidFill>
                          <a:srgbClr val="7030A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3203848" y="4653136"/>
            <a:ext cx="5472608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7.6 </a:t>
            </a:r>
            <a:r>
              <a:rPr lang="th-TH" sz="24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ให้คำแนะนำ คำปรึกษา และแก้ไขปัญหาให้แก่ผู้เรียนทั้งด้านการเรียนและคุณภาพชีวิตด้วยความเสมอภาค </a:t>
            </a:r>
            <a:r>
              <a:rPr lang="th-TH" sz="2400" b="1" dirty="0" smtClean="0"/>
              <a:t>(๑)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168352" y="4077072"/>
            <a:ext cx="4355976" cy="54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มาตรฐานด้านการจัดการศึกษาของครู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524328" y="764704"/>
          <a:ext cx="792088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</a:tblGrid>
              <a:tr h="2664296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จัดการสอนโดยใช้ชุดการสอน</a:t>
                      </a:r>
                    </a:p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เป็นเวลา 4 สัปดาห์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vert="vert27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3131840" y="4797152"/>
            <a:ext cx="4950296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7.5 </a:t>
            </a:r>
            <a:r>
              <a:rPr lang="th-TH" sz="24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มีการวัดและประเมินผลที่มุ่งเน้นการพัฒนาการเรียนรู้ของผู้เรียน ด้วยวิธีการที่หลากหลาย </a:t>
            </a:r>
            <a:r>
              <a:rPr lang="th-TH" sz="2400" b="1" dirty="0" smtClean="0"/>
              <a:t>(๑)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99992" y="188640"/>
            <a:ext cx="4464496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3.ครูจัดโครงการ/แผนพัฒนาคุณลักษณะ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804248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8388424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ใหม่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2.4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2.6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2.5</a:t>
                      </a:r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3168352" y="4077072"/>
            <a:ext cx="4355976" cy="54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มาตรฐานด้านการจัดการศึกษาของครู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499992" y="188640"/>
            <a:ext cx="4464496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3.ครูจัดโครงการ/แผนพัฒนาคุณลักษณะ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3707904" y="4365104"/>
          <a:ext cx="3779912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9912"/>
              </a:tblGrid>
              <a:tr h="1944216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-เขียนโครงการ</a:t>
                      </a:r>
                    </a:p>
                    <a:p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-วัดความรู้ก่อนพัฒนา</a:t>
                      </a:r>
                    </a:p>
                    <a:p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-ใช้นวัตกรรม </a:t>
                      </a:r>
                    </a:p>
                    <a:p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-วัดความรู้หลังพัฒนา</a:t>
                      </a:r>
                    </a:p>
                    <a:p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-เปรียบเทียบผลก่อนกับหลังพัฒนา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524328" y="764704"/>
          <a:ext cx="792088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</a:tblGrid>
              <a:tr h="2664296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เปรียบเทียบค่าคุณลักษณะเป้าหมายกับผลการพัฒนา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vert="vert27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804248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8388424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ใหม่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  <a:p>
                      <a:r>
                        <a:rPr lang="th-TH" sz="2800" dirty="0" smtClean="0">
                          <a:solidFill>
                            <a:srgbClr val="7030A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2.4</a:t>
                      </a:r>
                    </a:p>
                    <a:p>
                      <a:r>
                        <a:rPr lang="th-TH" sz="2800" dirty="0" smtClean="0">
                          <a:solidFill>
                            <a:srgbClr val="7030A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2.6</a:t>
                      </a:r>
                    </a:p>
                    <a:p>
                      <a:r>
                        <a:rPr lang="th-TH" sz="2800" dirty="0" smtClean="0">
                          <a:solidFill>
                            <a:srgbClr val="7030A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2.5 </a:t>
                      </a:r>
                      <a:endParaRPr lang="th-TH" sz="2800" dirty="0">
                        <a:solidFill>
                          <a:srgbClr val="7030A0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4427984" y="188640"/>
            <a:ext cx="4320480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4.ครูตรวจสอบคุณลักษณะที่ได้พัฒนา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03848" y="4725144"/>
            <a:ext cx="457200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4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มีการศึกษาวิจัยและพัฒนาการจัดการเรียนรู้ในวิชาที่ตนรับผิดชอบและใช้ผลในการปรับการสอน</a:t>
            </a:r>
            <a:r>
              <a:rPr lang="th-TH" sz="2400" b="1" dirty="0" smtClean="0"/>
              <a:t>(๑)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168352" y="4077072"/>
            <a:ext cx="4355976" cy="54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มาตรฐานด้านการจัดการศึกษาของครู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2771800" y="548680"/>
            <a:ext cx="410445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PART ONE</a:t>
            </a:r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611560" y="1844824"/>
            <a:ext cx="806489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แนวคิดใน</a:t>
            </a:r>
            <a:r>
              <a:rPr lang="th-TH" sz="54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การจัดการชั้นเรียน</a:t>
            </a:r>
          </a:p>
          <a:p>
            <a:pPr algn="ctr"/>
            <a:r>
              <a:rPr lang="th-TH" sz="5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สู่ความเป็นเลิศ</a:t>
            </a:r>
            <a:r>
              <a:rPr lang="th-TH" sz="51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ตามหลัก</a:t>
            </a:r>
            <a:r>
              <a:rPr lang="th-TH" sz="5100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ปรัชญาการจัดการคุณภาพทั่วทั้งองค์กร </a:t>
            </a:r>
            <a:endParaRPr lang="th-TH" sz="3600" b="1" u="sng" dirty="0" smtClean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CARTOON-CLASSRO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7487045" y="764704"/>
          <a:ext cx="936104" cy="2664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</a:tblGrid>
              <a:tr h="2664296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ปรับปรุงชุดการสอน</a:t>
                      </a:r>
                    </a:p>
                    <a:p>
                      <a:pPr algn="ctr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ให้เหมาะกับผู้เรียน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vert="vert270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804248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เดิม</a:t>
                      </a:r>
                    </a:p>
                    <a:p>
                      <a:r>
                        <a:rPr lang="th-TH" sz="2800" dirty="0" smtClean="0">
                          <a:solidFill>
                            <a:srgbClr val="C0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2.1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1.9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2.3</a:t>
                      </a:r>
                    </a:p>
                    <a:p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2.0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8460432" y="836712"/>
          <a:ext cx="648072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</a:tblGrid>
              <a:tr h="2448272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ใหม่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3.0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2.4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2.6</a:t>
                      </a:r>
                    </a:p>
                    <a:p>
                      <a:r>
                        <a:rPr lang="th-TH" sz="2800" dirty="0" smtClean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2.5</a:t>
                      </a:r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4427984" y="188640"/>
            <a:ext cx="4320480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4.ครูตรวจสอบคุณลักษณะที่ได้พัฒนา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131840" y="4653136"/>
            <a:ext cx="457200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4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มีการศึกษาวิจัยและพัฒนาการจัดการเรียนรู้ในวิชาที่ตนรับผิดชอบและใช้ผลในการปรับการสอน</a:t>
            </a:r>
            <a:r>
              <a:rPr lang="th-TH" sz="2400" b="1" dirty="0" smtClean="0"/>
              <a:t>(๑)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3168352" y="4077072"/>
            <a:ext cx="4355976" cy="54868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มาตรฐานด้านการจัดการศึกษาของครู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67544" y="836712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rgbClr val="FFC000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คิดวิเคราะห์และเขียนเป็นไปตามเกณฑ์ </a:t>
            </a:r>
            <a:r>
              <a:rPr lang="th-TH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rgbClr val="FFC000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AAAA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BBBB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ดช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.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CCCC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427984" y="188640"/>
            <a:ext cx="4320480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ขั้น 4.ครูตรวจสอบคุณลักษณะที่ได้พัฒนา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3059832" y="4365104"/>
          <a:ext cx="3312368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12368"/>
              </a:tblGrid>
              <a:tr h="1152128">
                <a:tc>
                  <a:txBody>
                    <a:bodyPr/>
                    <a:lstStyle/>
                    <a:p>
                      <a:pPr algn="l"/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-เสนอโครงการวิจัย</a:t>
                      </a:r>
                    </a:p>
                    <a:p>
                      <a:pPr algn="l"/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-ปฏิบัติการเก็บรวบรวมข้อมูล</a:t>
                      </a:r>
                    </a:p>
                    <a:p>
                      <a:pPr algn="l"/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-สรุปผลและเขียนรายงาน</a:t>
                      </a:r>
                    </a:p>
                    <a:p>
                      <a:pPr algn="l"/>
                      <a:r>
                        <a:rPr lang="th-TH" sz="2800" dirty="0" smtClean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-เผยแพร่ผลงานวิจัย </a:t>
                      </a:r>
                      <a:endParaRPr lang="th-TH" sz="2800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2771800" y="764704"/>
            <a:ext cx="410445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92500"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PART THREE</a:t>
            </a:r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619672" y="1844824"/>
            <a:ext cx="6408712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กระบวนการจัดการชั้นเรียน 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084168" y="836712"/>
            <a:ext cx="2484784" cy="194421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ด้านคุณภาพ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ผู้เรียน(30)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179512" y="404664"/>
            <a:ext cx="5256584" cy="592485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มาตรฐานด้านการจัดการศึกษา(50)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79512" y="1124744"/>
            <a:ext cx="5256584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มาตรฐานด้านการสร้างสังคมการเรียนรู้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79512" y="1844824"/>
            <a:ext cx="5256584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มาตรฐานด้านอัตลักษณ์ของสถานศึกษา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79512" y="2564904"/>
            <a:ext cx="5256584" cy="576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มาตรฐานด้านมาตรการส่งเสริม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6" name="Up Arrow 15"/>
          <p:cNvSpPr/>
          <p:nvPr/>
        </p:nvSpPr>
        <p:spPr>
          <a:xfrm rot="5400000">
            <a:off x="4067944" y="1296144"/>
            <a:ext cx="3384376" cy="792088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2987824" y="4437112"/>
            <a:ext cx="482453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กระบวนการจัดการชั้นเรียน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79512" y="908720"/>
            <a:ext cx="867466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7.1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มีการกำหนดเป้าหมายคุณภาพผู้เรียน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7.2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มีการวิเคราะห์ผู้เรียนเป็นรายบุคคล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7.4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ใช้สื่อและเทคโนโลยีที่เหมาะสม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7.5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มีการวัดและประเมินผลที่หลากหลาย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7.6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ให้คำแนะนำ/คำปรึกษาและแก้ไขปัญหา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มีการศึกษาวิจัยและพัฒนาการจัดการเรียนรู้ </a:t>
            </a:r>
            <a:endParaRPr lang="th-TH" sz="2400" b="1" dirty="0" smtClean="0">
              <a:solidFill>
                <a:schemeClr val="bg1"/>
              </a:solidFill>
            </a:endParaRPr>
          </a:p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sz="20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มาตรฐานด้านการจัดการชั้นเรียนโดยครู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rot="20781970">
            <a:off x="4002127" y="456690"/>
            <a:ext cx="3937458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1.ครูค้นหาคุณลักษณะที่ต้องการพัฒนา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987824" y="4437112"/>
            <a:ext cx="482453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กระบวนการจัดการชั้นเรียน 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 rot="20781970">
            <a:off x="4065195" y="1080155"/>
            <a:ext cx="4572000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2.ครูเสนอวิธีการพัฒนาคุณลักษณะ/นวัตกรรม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Rectangle 12"/>
          <p:cNvSpPr/>
          <p:nvPr/>
        </p:nvSpPr>
        <p:spPr>
          <a:xfrm rot="20781970">
            <a:off x="4091438" y="1872136"/>
            <a:ext cx="4141433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3.ครูจัดโครงการ/แผนพัฒนาคุณลักษณะ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 rot="20781970">
            <a:off x="4076047" y="2645565"/>
            <a:ext cx="3801801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4.ครูตรวจสอบคุณลักษณะที่ได้พัฒนา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79512" y="908720"/>
            <a:ext cx="867466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7.1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มีการกำหนดเป้าหมายคุณภาพผู้เรียน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7.2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มีการวิเคราะห์ผู้เรียนเป็นรายบุคคล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7.4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ใช้สื่อและเทคโนโลยีที่เหมาะสม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7.5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มีการวัดและประเมินผลที่หลากหลาย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7.6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ให้คำแนะนำ/คำปรึกษาและแก้ไขปัญหา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มีการศึกษาวิจัยและพัฒนาการจัดการเรียนรู้ </a:t>
            </a:r>
            <a:endParaRPr lang="th-TH" sz="2400" b="1" dirty="0" smtClean="0">
              <a:solidFill>
                <a:schemeClr val="bg1"/>
              </a:solidFill>
            </a:endParaRPr>
          </a:p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sz="20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มาตรฐานด้านการจัดการชั้นเรียนโดยครู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rot="20781970">
            <a:off x="3756206" y="-111220"/>
            <a:ext cx="3937458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1.ครูค้นหาคุณลักษณะที่ต้องการพัฒนา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987824" y="4437112"/>
            <a:ext cx="482453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 </a:t>
            </a:r>
            <a:r>
              <a:rPr lang="th-TH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กระบวนการจัดการชั้นเรียน </a:t>
            </a:r>
          </a:p>
          <a:p>
            <a:pPr algn="ctr"/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 rot="20781970">
            <a:off x="3938797" y="776245"/>
            <a:ext cx="4572000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2.ครูเสนอวิธีการพัฒนาคุณลักษณะ/นวัตกรรม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" name="Rectangle 12"/>
          <p:cNvSpPr/>
          <p:nvPr/>
        </p:nvSpPr>
        <p:spPr>
          <a:xfrm rot="20781970">
            <a:off x="4091438" y="1872136"/>
            <a:ext cx="4141433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3.ครูจัดโครงการ/แผนพัฒนาคุณลักษณะ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 rot="20781970">
            <a:off x="4065399" y="3017992"/>
            <a:ext cx="3801801" cy="523220"/>
          </a:xfrm>
          <a:prstGeom prst="rect">
            <a:avLst/>
          </a:prstGeom>
          <a:solidFill>
            <a:srgbClr val="FF5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4.ครูตรวจสอบคุณลักษณะที่ได้พัฒนา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6" name="Rectangle 15"/>
          <p:cNvSpPr/>
          <p:nvPr/>
        </p:nvSpPr>
        <p:spPr>
          <a:xfrm rot="20781970">
            <a:off x="4459778" y="141274"/>
            <a:ext cx="3937458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1.กระบวนการจัดการคุณลักษณะผู้เรียน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" name="Rectangle 16"/>
          <p:cNvSpPr/>
          <p:nvPr/>
        </p:nvSpPr>
        <p:spPr>
          <a:xfrm rot="20781970">
            <a:off x="4720758" y="1121276"/>
            <a:ext cx="3937458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2.กระบวนการจัดการนวัตกรรมชั้นเรียน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Rectangle 17"/>
          <p:cNvSpPr/>
          <p:nvPr/>
        </p:nvSpPr>
        <p:spPr>
          <a:xfrm rot="20781970">
            <a:off x="4791013" y="2142163"/>
            <a:ext cx="4243605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3.กระบวนการจัดการโครงการพัฒนาผู้เรียน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Rectangle 18"/>
          <p:cNvSpPr/>
          <p:nvPr/>
        </p:nvSpPr>
        <p:spPr>
          <a:xfrm rot="20781970">
            <a:off x="4740939" y="3271142"/>
            <a:ext cx="4243605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4.กระบวนการจัดการงานวิจัยในชั้นเรียน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79512" y="908720"/>
            <a:ext cx="867466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7.1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มีการกำหนดเป้าหมายคุณภาพผู้เรียน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7.2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มีการวิเคราะห์ผู้เรียนเป็นรายบุคคล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7.3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ออกแบบและการจัดการเรียนรู้ที่ตอบสนอง 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7.4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ใช้สื่อและเทคโนโลยีที่เหมาะสม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7.5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มีการวัดและประเมินผลที่หลากหลาย </a:t>
            </a:r>
            <a:r>
              <a:rPr lang="th-TH" sz="2400" b="1" dirty="0" smtClean="0">
                <a:solidFill>
                  <a:schemeClr val="bg1"/>
                </a:solidFill>
              </a:rPr>
              <a:t>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7.6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ให้คำแนะนำ/คำปรึกษาและแก้ไขปัญหา </a:t>
            </a:r>
            <a:endParaRPr lang="en-US" sz="24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400" b="1" u="sng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มีการศึกษาวิจัยและพัฒนาการจัดการเรียนรู้ </a:t>
            </a:r>
            <a:endParaRPr lang="th-TH" sz="2400" b="1" dirty="0" smtClean="0">
              <a:solidFill>
                <a:schemeClr val="bg1"/>
              </a:solidFill>
            </a:endParaRPr>
          </a:p>
          <a:p>
            <a:r>
              <a:rPr lang="th-TH" sz="20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sz="20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0" y="0"/>
            <a:ext cx="4283968" cy="692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มาตรฐานด้านการจัดการชั้นเรียนโดยครู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10" name="Picture 9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2987824" y="4437112"/>
            <a:ext cx="482453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48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 </a:t>
            </a:r>
            <a:r>
              <a:rPr lang="th-TH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กระบวนการจัดการชั้นเรียน </a:t>
            </a:r>
          </a:p>
          <a:p>
            <a:pPr algn="ctr"/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 rot="20781970">
            <a:off x="4650199" y="456690"/>
            <a:ext cx="3937458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1.กระบวนการจัดการคุณลักษณะผู้เรียน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7" name="Rectangle 16"/>
          <p:cNvSpPr/>
          <p:nvPr/>
        </p:nvSpPr>
        <p:spPr>
          <a:xfrm rot="20781970">
            <a:off x="4722207" y="1365410"/>
            <a:ext cx="3937458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2.กระบวนการจัดการนวัตกรรมชั้นเรียน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8" name="Rectangle 17"/>
          <p:cNvSpPr/>
          <p:nvPr/>
        </p:nvSpPr>
        <p:spPr>
          <a:xfrm rot="20781970">
            <a:off x="4791013" y="2142163"/>
            <a:ext cx="4243605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3.กระบวนการจัดการโครงการพัฒนาผู้เรียน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Rectangle 18"/>
          <p:cNvSpPr/>
          <p:nvPr/>
        </p:nvSpPr>
        <p:spPr>
          <a:xfrm rot="20781970">
            <a:off x="4717894" y="2841650"/>
            <a:ext cx="4243605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4.กระบวนการจัดการงานวิจัยในชั้นเรียน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กระบวนการจัดการชั้นเรียน </a:t>
            </a:r>
            <a:r>
              <a:rPr lang="en-US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69" name="Text Box 10"/>
          <p:cNvSpPr txBox="1">
            <a:spLocks noChangeArrowheads="1"/>
          </p:cNvSpPr>
          <p:nvPr/>
        </p:nvSpPr>
        <p:spPr bwMode="auto">
          <a:xfrm>
            <a:off x="4860032" y="692696"/>
            <a:ext cx="410445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 ผลผลิต</a:t>
            </a:r>
            <a:endParaRPr lang="th-TH" sz="40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71" name="Table 70"/>
          <p:cNvGraphicFramePr>
            <a:graphicFrameLocks noGrp="1"/>
          </p:cNvGraphicFramePr>
          <p:nvPr/>
        </p:nvGraphicFramePr>
        <p:xfrm>
          <a:off x="4899873" y="1337519"/>
          <a:ext cx="4139952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9952"/>
              </a:tblGrid>
              <a:tr h="4700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รายงานโครงการค้นหาคุณลักษณะผู้เรียน</a:t>
                      </a:r>
                      <a:endParaRPr lang="th-TH" sz="24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0620">
                <a:tc>
                  <a:txBody>
                    <a:bodyPr/>
                    <a:lstStyle/>
                    <a:p>
                      <a:r>
                        <a:rPr lang="th-TH" sz="2800" b="1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รายงานโครงการพัฒนานวัตกรรม</a:t>
                      </a:r>
                      <a:endParaRPr lang="th-TH" sz="2800" b="1" dirty="0"/>
                    </a:p>
                  </a:txBody>
                  <a:tcPr/>
                </a:tc>
              </a:tr>
              <a:tr h="3782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รายงานโครงการจัดกิจกรรมพัฒนาผู้เรียน</a:t>
                      </a:r>
                      <a:endParaRPr lang="th-TH" sz="2800" dirty="0"/>
                    </a:p>
                  </a:txBody>
                  <a:tcPr anchor="b"/>
                </a:tc>
              </a:tr>
              <a:tr h="4123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800" b="1" dirty="0" smtClean="0">
                          <a:solidFill>
                            <a:srgbClr val="00206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รายงานผลการวิจัยในชั้นเรียน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6" name="Subtitle 2"/>
          <p:cNvSpPr txBox="1">
            <a:spLocks/>
          </p:cNvSpPr>
          <p:nvPr/>
        </p:nvSpPr>
        <p:spPr>
          <a:xfrm>
            <a:off x="2987824" y="4437112"/>
            <a:ext cx="482453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 </a:t>
            </a:r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กระบวนการรวม</a:t>
            </a:r>
          </a:p>
          <a:p>
            <a:pPr algn="ctr"/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3528" y="1272746"/>
            <a:ext cx="4464496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1.กระบวนการจัดการคุณลักษณะผู้เรียน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3528" y="1839793"/>
            <a:ext cx="4464496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2.กระบวนการจัดการนวัตกรรมชั้นเรียน 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3776" y="2404282"/>
            <a:ext cx="4459382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3.กระบวนการจัดการโครงการพัฒนาผู้เรียน 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3776" y="2973802"/>
            <a:ext cx="4459382" cy="5232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4.กระบวนการจัดการงานวิจัยในชั้นเรียน </a:t>
            </a:r>
            <a:endParaRPr lang="th-TH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323528" y="692696"/>
            <a:ext cx="446449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 กระบวนการ</a:t>
            </a:r>
            <a:endParaRPr lang="th-TH" sz="40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ขั้นตรวจสอบ/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กระบวนการจัดการชั้นเรียน </a:t>
            </a:r>
            <a:endParaRPr lang="th-TH" b="1" dirty="0" smtClean="0">
              <a:solidFill>
                <a:schemeClr val="bg1"/>
              </a:solidFill>
              <a:latin typeface="Arial" pitchFamily="34" charset="0"/>
              <a:cs typeface="Angsana New" pitchFamily="18" charset="-34"/>
            </a:endParaRP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kumimoji="0" lang="th-TH" sz="1200" b="1" i="0" u="sng" strike="noStrike" cap="none" normalizeH="0" baseline="0" dirty="0" smtClean="0">
                <a:ln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794505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7073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7073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35605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084168" y="620688"/>
            <a:ext cx="158417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ตัวชี้วัดความสำเร็จ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812360" y="620688"/>
            <a:ext cx="855712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084168" y="1196752"/>
          <a:ext cx="1584176" cy="2311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</a:tblGrid>
              <a:tr h="792088"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95579">
                <a:tc>
                  <a:txBody>
                    <a:bodyPr/>
                    <a:lstStyle/>
                    <a:p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ความพึงพอใจ</a:t>
                      </a:r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&gt;80%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38963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85059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รายงานโครงการ 1 เล่ม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7812360" y="1196752"/>
          <a:ext cx="887760" cy="2382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760"/>
              </a:tblGrid>
              <a:tr h="7920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คู่มือ</a:t>
                      </a:r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แบบฟอร์ม</a:t>
                      </a:r>
                      <a:endParaRPr lang="th-TH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anchor="b"/>
                </a:tc>
              </a:tr>
              <a:tr h="288032">
                <a:tc>
                  <a:txBody>
                    <a:bodyPr/>
                    <a:lstStyle/>
                    <a:p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38963">
                <a:tc>
                  <a:txBody>
                    <a:bodyPr/>
                    <a:lstStyle/>
                    <a:p>
                      <a:r>
                        <a:rPr lang="th-TH" b="1" dirty="0" smtClean="0">
                          <a:latin typeface="TH SarabunPSK" pitchFamily="34" charset="-34"/>
                          <a:cs typeface="TH SarabunPSK" pitchFamily="34" charset="-34"/>
                        </a:rPr>
                        <a:t>คู่มือแบบฟอร์ม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85059">
                <a:tc>
                  <a:txBody>
                    <a:bodyPr/>
                    <a:lstStyle/>
                    <a:p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2267744" y="2852936"/>
          <a:ext cx="3744416" cy="720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72007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3203848" y="1340768"/>
            <a:ext cx="1800200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กิจกรรม1</a:t>
            </a:r>
            <a:r>
              <a:rPr lang="en-US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Text Box 8"/>
          <p:cNvSpPr txBox="1">
            <a:spLocks noChangeArrowheads="1"/>
          </p:cNvSpPr>
          <p:nvPr/>
        </p:nvSpPr>
        <p:spPr bwMode="auto">
          <a:xfrm>
            <a:off x="4067944" y="1844824"/>
            <a:ext cx="1008112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กิจกรรม2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4139952" y="2348880"/>
            <a:ext cx="1800200" cy="36004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กิจกรรม3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9" name="Text Box 4"/>
          <p:cNvSpPr txBox="1">
            <a:spLocks noChangeArrowheads="1"/>
          </p:cNvSpPr>
          <p:nvPr/>
        </p:nvSpPr>
        <p:spPr bwMode="auto">
          <a:xfrm>
            <a:off x="4139952" y="2924944"/>
            <a:ext cx="936104" cy="36004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กิจกรรม4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30" name="Elbow Connector 29"/>
          <p:cNvCxnSpPr>
            <a:stCxn id="25" idx="2"/>
            <a:endCxn id="27" idx="0"/>
          </p:cNvCxnSpPr>
          <p:nvPr/>
        </p:nvCxnSpPr>
        <p:spPr>
          <a:xfrm rot="16200000" flipH="1">
            <a:off x="4257396" y="1530220"/>
            <a:ext cx="161156" cy="468052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27" idx="2"/>
            <a:endCxn id="28" idx="0"/>
          </p:cNvCxnSpPr>
          <p:nvPr/>
        </p:nvCxnSpPr>
        <p:spPr>
          <a:xfrm rot="16200000" flipH="1">
            <a:off x="4742929" y="2051757"/>
            <a:ext cx="126194" cy="46805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28" idx="2"/>
            <a:endCxn id="29" idx="0"/>
          </p:cNvCxnSpPr>
          <p:nvPr/>
        </p:nvCxnSpPr>
        <p:spPr>
          <a:xfrm rot="5400000">
            <a:off x="4716016" y="2600908"/>
            <a:ext cx="216024" cy="43204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3745187" y="908720"/>
            <a:ext cx="72008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TH SarabunPSK" pitchFamily="34" charset="-34"/>
                <a:cs typeface="TH SarabunPSK" pitchFamily="34" charset="-34"/>
              </a:rPr>
              <a:t>start</a:t>
            </a:r>
            <a:endParaRPr lang="th-TH" sz="18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4249243" y="3429000"/>
            <a:ext cx="720080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TH SarabunPSK" pitchFamily="34" charset="-34"/>
                <a:cs typeface="TH SarabunPSK" pitchFamily="34" charset="-34"/>
              </a:rPr>
              <a:t>stop</a:t>
            </a:r>
            <a:endParaRPr lang="th-TH" sz="1800" dirty="0"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61" name="Straight Arrow Connector 60"/>
          <p:cNvCxnSpPr>
            <a:stCxn id="56" idx="4"/>
            <a:endCxn id="25" idx="0"/>
          </p:cNvCxnSpPr>
          <p:nvPr/>
        </p:nvCxnSpPr>
        <p:spPr>
          <a:xfrm flipH="1">
            <a:off x="4103948" y="1196752"/>
            <a:ext cx="1279" cy="14401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29" idx="2"/>
            <a:endCxn id="57" idx="0"/>
          </p:cNvCxnSpPr>
          <p:nvPr/>
        </p:nvCxnSpPr>
        <p:spPr>
          <a:xfrm>
            <a:off x="4608004" y="3284984"/>
            <a:ext cx="1279" cy="144016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43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รูปแบบ</a:t>
            </a:r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 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ขั้นตรวจสอบ/</a:t>
            </a: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กระบวนการจัดการชั้นเรียน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1928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664873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347864" y="1268760"/>
            <a:ext cx="1800200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ค้นหา</a:t>
            </a: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คุณลักษณะผู้เรียน</a:t>
            </a:r>
            <a:r>
              <a:rPr lang="en-US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4067944" y="1844824"/>
            <a:ext cx="1152128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สร้าง</a:t>
            </a: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นวัตกรรม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139952" y="2420888"/>
            <a:ext cx="1728192" cy="36004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จัดการ</a:t>
            </a:r>
            <a:r>
              <a:rPr lang="th-TH" sz="1800" b="1" dirty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โครงการ</a:t>
            </a: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พัฒนา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4139952" y="3068960"/>
            <a:ext cx="1224136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ทำวิจัยชั้น</a:t>
            </a:r>
            <a:r>
              <a:rPr lang="th-TH" sz="1800" b="1" i="0" u="none" strike="noStrike" baseline="0" dirty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เรียน </a:t>
            </a: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329404" y="1530220"/>
            <a:ext cx="233164" cy="39604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19" idx="0"/>
          </p:cNvCxnSpPr>
          <p:nvPr/>
        </p:nvCxnSpPr>
        <p:spPr>
          <a:xfrm rot="16200000" flipH="1">
            <a:off x="4724927" y="2141767"/>
            <a:ext cx="198202" cy="36004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19" idx="2"/>
            <a:endCxn id="20" idx="0"/>
          </p:cNvCxnSpPr>
          <p:nvPr/>
        </p:nvCxnSpPr>
        <p:spPr>
          <a:xfrm rot="5400000">
            <a:off x="4734018" y="2798930"/>
            <a:ext cx="288032" cy="25202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249353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6156176" y="1196752"/>
          <a:ext cx="1224136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62090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คุณลักษณะ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นวัตกรรม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โครงการพัฒนา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รายงานวิจัย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7524328" y="1196752"/>
          <a:ext cx="1296144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6209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8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กระบวนการรวม</a:t>
            </a:r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07504" y="476672"/>
            <a:ext cx="3888432" cy="266429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Angsana New" pitchFamily="18" charset="-34"/>
                <a:cs typeface="TH SarabunPSK" pitchFamily="34" charset="-34"/>
              </a:rPr>
              <a:t>T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Angsana New" pitchFamily="18" charset="-34"/>
                <a:cs typeface="TH SarabunPSK" pitchFamily="34" charset="-34"/>
              </a:rPr>
              <a:t>otal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Angsana New" pitchFamily="18" charset="-34"/>
                <a:cs typeface="TH SarabunPSK" pitchFamily="34" charset="-34"/>
              </a:rPr>
              <a:t>Q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Angsana New" pitchFamily="18" charset="-34"/>
                <a:cs typeface="TH SarabunPSK" pitchFamily="34" charset="-34"/>
              </a:rPr>
              <a:t>uality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Angsana New" pitchFamily="18" charset="-34"/>
                <a:cs typeface="TH SarabunPSK" pitchFamily="34" charset="-34"/>
              </a:rPr>
              <a:t>M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bel" pitchFamily="34" charset="0"/>
                <a:ea typeface="Angsana New" pitchFamily="18" charset="-34"/>
                <a:cs typeface="TH SarabunPSK" pitchFamily="34" charset="-34"/>
              </a:rPr>
              <a:t>anagement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bel" pitchFamily="34" charset="0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4427984" y="548680"/>
            <a:ext cx="4464496" cy="59248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การมุ่งเน้นความพึงพอใจของผู้รับบริการ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427984" y="1268760"/>
            <a:ext cx="4464496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การมีส่วนร่วมของผู้มีส่วนได้เสีย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427984" y="1988840"/>
            <a:ext cx="4464496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การปรับปรุงต่อเนื่องแบบ </a:t>
            </a:r>
            <a:r>
              <a:rPr lang="en-US" b="1" dirty="0" smtClean="0">
                <a:latin typeface="TH SarabunPSK" pitchFamily="34" charset="-34"/>
                <a:cs typeface="TH SarabunPSK" pitchFamily="34" charset="-34"/>
              </a:rPr>
              <a:t>PDCA</a:t>
            </a:r>
            <a:endParaRPr lang="en-US" sz="1600" b="1" dirty="0" smtClean="0"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3203848" y="45811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ปรัชญาการจัดการคุณภาพทั่วทั้งองค์กร</a:t>
            </a:r>
            <a:endParaRPr kumimoji="0" lang="th-TH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2" name="Picture 11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กระบวนการจัดการคุณลักษณะ</a:t>
            </a:r>
            <a:r>
              <a:rPr lang="en-US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190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วิเคราะห์เกณฑ์มาตรฐาน/วิเคราะห์ผู้เรียน</a:t>
            </a: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844824"/>
            <a:ext cx="2021985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คัดเลือกรายการคุณลักษณะ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เขียนรายงานคุณลักษณะ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35976" y="1351640"/>
            <a:ext cx="233164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435455" y="1927183"/>
            <a:ext cx="198202" cy="7892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63988" y="2600908"/>
            <a:ext cx="144016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339752" y="2420888"/>
            <a:ext cx="3600400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ตรวจสอบแผนยุทธศาสตร์</a:t>
            </a:r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V="1">
            <a:off x="5940152" y="2033755"/>
            <a:ext cx="12700" cy="639161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0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425417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71" name="Table 70"/>
          <p:cNvGraphicFramePr>
            <a:graphicFrameLocks noGrp="1"/>
          </p:cNvGraphicFramePr>
          <p:nvPr/>
        </p:nvGraphicFramePr>
        <p:xfrm>
          <a:off x="6156176" y="1196752"/>
          <a:ext cx="1224136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62090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คุณลักษณะ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ความสอดคล้อง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รายงานโครงการ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2" name="Table 71"/>
          <p:cNvGraphicFramePr>
            <a:graphicFrameLocks noGrp="1"/>
          </p:cNvGraphicFramePr>
          <p:nvPr/>
        </p:nvGraphicFramePr>
        <p:xfrm>
          <a:off x="7524328" y="1196752"/>
          <a:ext cx="1440160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6209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กระบวนการหลัก1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กระบวนการจัดการนวัตกรรม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190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เสนอวิธีการพัฒนา/ออกแบบนวัตกรรม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844824"/>
            <a:ext cx="2021985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จัดทำ</a:t>
            </a: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นวัตกรรม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เขียนรายงานนวัตกรรม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35976" y="1351640"/>
            <a:ext cx="233164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453457" y="1945185"/>
            <a:ext cx="198202" cy="75320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81990" y="2618910"/>
            <a:ext cx="144016" cy="75608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267744" y="2420888"/>
            <a:ext cx="3816424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ค่าประสิทธิภาพนวัตกรรม</a:t>
            </a:r>
            <a:r>
              <a:rPr lang="en-US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?</a:t>
            </a:r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H="1" flipV="1">
            <a:off x="5940152" y="2033755"/>
            <a:ext cx="144016" cy="639161"/>
          </a:xfrm>
          <a:prstGeom prst="bentConnector3">
            <a:avLst>
              <a:gd name="adj1" fmla="val -15873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388170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156176" y="1196752"/>
          <a:ext cx="1224136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62090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นวัตกรรม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มีประสิทธิภาพสูง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ชุดการสอน </a:t>
                      </a:r>
                      <a:r>
                        <a:rPr lang="en-US" dirty="0" smtClean="0">
                          <a:latin typeface="TH SarabunPSK" pitchFamily="34" charset="-34"/>
                          <a:cs typeface="TH SarabunPSK" pitchFamily="34" charset="-34"/>
                        </a:rPr>
                        <a:t>PBL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7524328" y="1196752"/>
          <a:ext cx="1440160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6209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รายงานโครงการ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กระบวนการหลัก2</a:t>
            </a:r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กระบวนการจัดการโครงการพัฒนา 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190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วิเคราะห์หลักสูตร/ผู้เรียนและเขียนโครงการพัฒนา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844824"/>
            <a:ext cx="2021985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ดำเนินงานโครงการพัฒนา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เขียนรายงานผล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35976" y="1351640"/>
            <a:ext cx="233164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399451" y="1891179"/>
            <a:ext cx="198202" cy="8612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27984" y="2564904"/>
            <a:ext cx="144016" cy="8640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195736" y="2420888"/>
            <a:ext cx="3744416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ตรวจสอบค่าคุณลักษณะ</a:t>
            </a:r>
            <a:r>
              <a:rPr lang="en-US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?</a:t>
            </a:r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V="1">
            <a:off x="5940152" y="2033755"/>
            <a:ext cx="12700" cy="639161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5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388170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6156176" y="1196752"/>
          <a:ext cx="1224136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62090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โครงการ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GPA</a:t>
                      </a: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4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นร.</a:t>
                      </a:r>
                      <a:r>
                        <a:rPr lang="en-US" dirty="0" smtClean="0">
                          <a:latin typeface="TH SarabunPSK" pitchFamily="34" charset="-34"/>
                          <a:cs typeface="TH SarabunPSK" pitchFamily="34" charset="-34"/>
                        </a:rPr>
                        <a:t>= ?</a:t>
                      </a:r>
                      <a:endParaRPr lang="th-TH" dirty="0"/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รายงานโครงการ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7524328" y="1196752"/>
          <a:ext cx="1440160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6209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กระบวนการหลัก3</a:t>
            </a:r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กระบวนการจัดการงานวิจัยในชั้นเรียน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190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249353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156176" y="1196752"/>
          <a:ext cx="1224136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620907">
                <a:tc>
                  <a:txBody>
                    <a:bodyPr/>
                    <a:lstStyle/>
                    <a:p>
                      <a:pPr algn="l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บทที่1-2-3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บทที่4-5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GPA</a:t>
                      </a: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=</a:t>
                      </a: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เป้าหมาย</a:t>
                      </a:r>
                      <a:r>
                        <a:rPr lang="en-US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?</a:t>
                      </a:r>
                      <a:endParaRPr lang="th-TH" dirty="0"/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รายงานการวิจัย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7524328" y="1196752"/>
          <a:ext cx="1296144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620907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endParaRPr lang="th-TH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เสนอโครงการวิจัย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844824"/>
            <a:ext cx="2021985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ปฏิบัติการทดลอง/เก็บข้อมูล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เขียนรายงานการวิจัย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35976" y="1351640"/>
            <a:ext cx="233164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417453" y="1909181"/>
            <a:ext cx="198202" cy="8252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45986" y="2582906"/>
            <a:ext cx="144016" cy="82809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195736" y="2420888"/>
            <a:ext cx="3816424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เปรียบเทียบค่าคุณลักษณะ</a:t>
            </a:r>
            <a:r>
              <a:rPr lang="en-US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?</a:t>
            </a:r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dirty="0"/>
          </a:p>
        </p:txBody>
      </p:sp>
      <p:sp>
        <p:nvSpPr>
          <p:cNvPr id="25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กระบวนการหลัก4</a:t>
            </a:r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2771800" y="692696"/>
            <a:ext cx="410445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PART FOUR</a:t>
            </a:r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619672" y="1844824"/>
            <a:ext cx="6408712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กระบวนการจัดการย่อย 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10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กระบวนการจัดการชั้นเรียน </a:t>
            </a:r>
            <a:r>
              <a:rPr lang="en-US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lang="th-TH" b="1" dirty="0" smtClean="0">
              <a:solidFill>
                <a:srgbClr val="92D050"/>
              </a:solidFill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1438373" y="620689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กระบวนการหลัก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1438373" y="1196753"/>
          <a:ext cx="3744416" cy="190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1438373" y="3068961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775263" y="1248617"/>
            <a:ext cx="3240360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ค้นหาคุณลักษณะผู้เรียนที่ต้องการพัฒนา</a:t>
            </a: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2374477" y="1844825"/>
            <a:ext cx="2021985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เสนอวิธีพัฒนาและนวัตกรรม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798413" y="2996953"/>
            <a:ext cx="3168352" cy="490528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ตรวจสอบคุณลักษณะที่พัฒนา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3166565" y="1052737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3094557" y="3501009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9" name="Text Box 10"/>
          <p:cNvSpPr txBox="1">
            <a:spLocks noChangeArrowheads="1"/>
          </p:cNvSpPr>
          <p:nvPr/>
        </p:nvSpPr>
        <p:spPr bwMode="auto">
          <a:xfrm>
            <a:off x="5326805" y="620688"/>
            <a:ext cx="3671392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กระบวนการย่อย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71" name="Table 70"/>
          <p:cNvGraphicFramePr>
            <a:graphicFrameLocks noGrp="1"/>
          </p:cNvGraphicFramePr>
          <p:nvPr/>
        </p:nvGraphicFramePr>
        <p:xfrm>
          <a:off x="5326805" y="1196753"/>
          <a:ext cx="3671392" cy="2305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1392"/>
              </a:tblGrid>
              <a:tr h="576746"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27233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364260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49629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dirty="0"/>
                    </a:p>
                  </a:txBody>
                  <a:tcPr/>
                </a:tc>
              </a:tr>
              <a:tr h="4397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8"/>
          <p:cNvSpPr txBox="1">
            <a:spLocks noChangeArrowheads="1"/>
          </p:cNvSpPr>
          <p:nvPr/>
        </p:nvSpPr>
        <p:spPr bwMode="auto">
          <a:xfrm>
            <a:off x="2267744" y="2420889"/>
            <a:ext cx="2232248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จัดทำโครงการพัฒนาคุณลักษณะ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3166565" y="1628801"/>
            <a:ext cx="504056" cy="216024"/>
          </a:xfrm>
          <a:prstGeom prst="down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3" name="Down Arrow 62"/>
          <p:cNvSpPr/>
          <p:nvPr/>
        </p:nvSpPr>
        <p:spPr>
          <a:xfrm>
            <a:off x="3166565" y="2276873"/>
            <a:ext cx="504056" cy="216024"/>
          </a:xfrm>
          <a:prstGeom prst="down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4" name="Down Arrow 63"/>
          <p:cNvSpPr/>
          <p:nvPr/>
        </p:nvSpPr>
        <p:spPr>
          <a:xfrm>
            <a:off x="3166565" y="2780929"/>
            <a:ext cx="504056" cy="216024"/>
          </a:xfrm>
          <a:prstGeom prst="down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2987824" y="4437112"/>
            <a:ext cx="482453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 </a:t>
            </a:r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กระบวนการย่อย</a:t>
            </a:r>
          </a:p>
          <a:p>
            <a:pPr algn="ctr"/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Text Box 10"/>
          <p:cNvSpPr txBox="1">
            <a:spLocks noChangeArrowheads="1"/>
          </p:cNvSpPr>
          <p:nvPr/>
        </p:nvSpPr>
        <p:spPr bwMode="auto">
          <a:xfrm>
            <a:off x="1619672" y="980728"/>
            <a:ext cx="1512168" cy="342900"/>
          </a:xfrm>
          <a:prstGeom prst="rect">
            <a:avLst/>
          </a:prstGeom>
          <a:solidFill>
            <a:srgbClr val="FF505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0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0" dirty="0" smtClean="0">
                <a:latin typeface="TH SarabunPSK" pitchFamily="34" charset="-34"/>
                <a:ea typeface="+mn-ea"/>
                <a:cs typeface="TH SarabunPSK" pitchFamily="34" charset="-34"/>
              </a:rPr>
              <a:t>กระบวนการหลัก </a:t>
            </a:r>
            <a:endParaRPr lang="th-TH" sz="2000" b="0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9" name="Text Box 10"/>
          <p:cNvSpPr txBox="1">
            <a:spLocks noChangeArrowheads="1"/>
          </p:cNvSpPr>
          <p:nvPr/>
        </p:nvSpPr>
        <p:spPr bwMode="auto">
          <a:xfrm>
            <a:off x="1619672" y="1556792"/>
            <a:ext cx="1512168" cy="342900"/>
          </a:xfrm>
          <a:prstGeom prst="rect">
            <a:avLst/>
          </a:prstGeom>
          <a:solidFill>
            <a:srgbClr val="FF505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0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0" dirty="0" smtClean="0">
                <a:latin typeface="TH SarabunPSK" pitchFamily="34" charset="-34"/>
                <a:ea typeface="+mn-ea"/>
                <a:cs typeface="TH SarabunPSK" pitchFamily="34" charset="-34"/>
              </a:rPr>
              <a:t>กระบวนการหลัก </a:t>
            </a:r>
            <a:endParaRPr lang="th-TH" sz="2000" b="0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1619672" y="2158564"/>
            <a:ext cx="1512168" cy="342900"/>
          </a:xfrm>
          <a:prstGeom prst="rect">
            <a:avLst/>
          </a:prstGeom>
          <a:solidFill>
            <a:srgbClr val="FF505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0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0" dirty="0" smtClean="0">
                <a:latin typeface="TH SarabunPSK" pitchFamily="34" charset="-34"/>
                <a:ea typeface="+mn-ea"/>
                <a:cs typeface="TH SarabunPSK" pitchFamily="34" charset="-34"/>
              </a:rPr>
              <a:t>กระบวนการหลัก </a:t>
            </a:r>
            <a:endParaRPr lang="th-TH" sz="2000" b="0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1619672" y="2734628"/>
            <a:ext cx="1512168" cy="342900"/>
          </a:xfrm>
          <a:prstGeom prst="rect">
            <a:avLst/>
          </a:prstGeom>
          <a:solidFill>
            <a:srgbClr val="FF505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0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000" b="0" dirty="0" smtClean="0">
                <a:latin typeface="TH SarabunPSK" pitchFamily="34" charset="-34"/>
                <a:ea typeface="+mn-ea"/>
                <a:cs typeface="TH SarabunPSK" pitchFamily="34" charset="-34"/>
              </a:rPr>
              <a:t>กระบวนการหลัก </a:t>
            </a:r>
            <a:endParaRPr lang="th-TH" sz="2000" b="0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2" name="Group 64"/>
          <p:cNvGrpSpPr/>
          <p:nvPr/>
        </p:nvGrpSpPr>
        <p:grpSpPr>
          <a:xfrm>
            <a:off x="5508104" y="1268760"/>
            <a:ext cx="2269531" cy="360040"/>
            <a:chOff x="5508104" y="1268760"/>
            <a:chExt cx="2269531" cy="360040"/>
          </a:xfrm>
        </p:grpSpPr>
        <p:sp>
          <p:nvSpPr>
            <p:cNvPr id="27" name="Text Box 10"/>
            <p:cNvSpPr txBox="1">
              <a:spLocks noChangeArrowheads="1"/>
            </p:cNvSpPr>
            <p:nvPr/>
          </p:nvSpPr>
          <p:spPr bwMode="auto">
            <a:xfrm>
              <a:off x="6193459" y="1285900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                   4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52" name="Text Box 10"/>
            <p:cNvSpPr txBox="1">
              <a:spLocks noChangeArrowheads="1"/>
            </p:cNvSpPr>
            <p:nvPr/>
          </p:nvSpPr>
          <p:spPr bwMode="auto">
            <a:xfrm>
              <a:off x="5940152" y="1268760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dirty="0" smtClean="0">
                  <a:latin typeface="TH SarabunPSK" pitchFamily="34" charset="-34"/>
                  <a:cs typeface="TH SarabunPSK" pitchFamily="34" charset="-34"/>
                </a:rPr>
                <a:t>                    </a:t>
              </a: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3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57" name="Text Box 10"/>
            <p:cNvSpPr txBox="1">
              <a:spLocks noChangeArrowheads="1"/>
            </p:cNvSpPr>
            <p:nvPr/>
          </p:nvSpPr>
          <p:spPr bwMode="auto">
            <a:xfrm>
              <a:off x="5652120" y="1277144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                    2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54" name="Text Box 10"/>
            <p:cNvSpPr txBox="1">
              <a:spLocks noChangeArrowheads="1"/>
            </p:cNvSpPr>
            <p:nvPr/>
          </p:nvSpPr>
          <p:spPr bwMode="auto">
            <a:xfrm>
              <a:off x="5508104" y="1268760"/>
              <a:ext cx="1440160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กระบวนการย่อย1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3" name="Group 65"/>
          <p:cNvGrpSpPr/>
          <p:nvPr/>
        </p:nvGrpSpPr>
        <p:grpSpPr>
          <a:xfrm>
            <a:off x="5522237" y="1819116"/>
            <a:ext cx="2269531" cy="360040"/>
            <a:chOff x="5508104" y="1268760"/>
            <a:chExt cx="2269531" cy="360040"/>
          </a:xfrm>
        </p:grpSpPr>
        <p:sp>
          <p:nvSpPr>
            <p:cNvPr id="67" name="Text Box 10"/>
            <p:cNvSpPr txBox="1">
              <a:spLocks noChangeArrowheads="1"/>
            </p:cNvSpPr>
            <p:nvPr/>
          </p:nvSpPr>
          <p:spPr bwMode="auto">
            <a:xfrm>
              <a:off x="6193459" y="1285900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                   4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68" name="Text Box 10"/>
            <p:cNvSpPr txBox="1">
              <a:spLocks noChangeArrowheads="1"/>
            </p:cNvSpPr>
            <p:nvPr/>
          </p:nvSpPr>
          <p:spPr bwMode="auto">
            <a:xfrm>
              <a:off x="5940152" y="1268760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dirty="0" smtClean="0">
                  <a:latin typeface="TH SarabunPSK" pitchFamily="34" charset="-34"/>
                  <a:cs typeface="TH SarabunPSK" pitchFamily="34" charset="-34"/>
                </a:rPr>
                <a:t>                    </a:t>
              </a: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3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70" name="Text Box 10"/>
            <p:cNvSpPr txBox="1">
              <a:spLocks noChangeArrowheads="1"/>
            </p:cNvSpPr>
            <p:nvPr/>
          </p:nvSpPr>
          <p:spPr bwMode="auto">
            <a:xfrm>
              <a:off x="5652120" y="1277144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                    2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72" name="Text Box 10"/>
            <p:cNvSpPr txBox="1">
              <a:spLocks noChangeArrowheads="1"/>
            </p:cNvSpPr>
            <p:nvPr/>
          </p:nvSpPr>
          <p:spPr bwMode="auto">
            <a:xfrm>
              <a:off x="5508104" y="1268760"/>
              <a:ext cx="1440160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กระบวนการย่อย1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4" name="Group 72"/>
          <p:cNvGrpSpPr/>
          <p:nvPr/>
        </p:nvGrpSpPr>
        <p:grpSpPr>
          <a:xfrm>
            <a:off x="5508104" y="2435021"/>
            <a:ext cx="2269531" cy="360040"/>
            <a:chOff x="5508104" y="1268760"/>
            <a:chExt cx="2269531" cy="360040"/>
          </a:xfrm>
        </p:grpSpPr>
        <p:sp>
          <p:nvSpPr>
            <p:cNvPr id="74" name="Text Box 10"/>
            <p:cNvSpPr txBox="1">
              <a:spLocks noChangeArrowheads="1"/>
            </p:cNvSpPr>
            <p:nvPr/>
          </p:nvSpPr>
          <p:spPr bwMode="auto">
            <a:xfrm>
              <a:off x="6193459" y="1285900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                   4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75" name="Text Box 10"/>
            <p:cNvSpPr txBox="1">
              <a:spLocks noChangeArrowheads="1"/>
            </p:cNvSpPr>
            <p:nvPr/>
          </p:nvSpPr>
          <p:spPr bwMode="auto">
            <a:xfrm>
              <a:off x="5940152" y="1268760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dirty="0" smtClean="0">
                  <a:latin typeface="TH SarabunPSK" pitchFamily="34" charset="-34"/>
                  <a:cs typeface="TH SarabunPSK" pitchFamily="34" charset="-34"/>
                </a:rPr>
                <a:t>                    </a:t>
              </a: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3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76" name="Text Box 10"/>
            <p:cNvSpPr txBox="1">
              <a:spLocks noChangeArrowheads="1"/>
            </p:cNvSpPr>
            <p:nvPr/>
          </p:nvSpPr>
          <p:spPr bwMode="auto">
            <a:xfrm>
              <a:off x="5652120" y="1277144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                    2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77" name="Text Box 10"/>
            <p:cNvSpPr txBox="1">
              <a:spLocks noChangeArrowheads="1"/>
            </p:cNvSpPr>
            <p:nvPr/>
          </p:nvSpPr>
          <p:spPr bwMode="auto">
            <a:xfrm>
              <a:off x="5508104" y="1268760"/>
              <a:ext cx="1440160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กระบวนการย่อย1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grpSp>
        <p:nvGrpSpPr>
          <p:cNvPr id="5" name="Group 77"/>
          <p:cNvGrpSpPr/>
          <p:nvPr/>
        </p:nvGrpSpPr>
        <p:grpSpPr>
          <a:xfrm>
            <a:off x="5522237" y="3068960"/>
            <a:ext cx="2269531" cy="360040"/>
            <a:chOff x="5508104" y="1268760"/>
            <a:chExt cx="2269531" cy="360040"/>
          </a:xfrm>
        </p:grpSpPr>
        <p:sp>
          <p:nvSpPr>
            <p:cNvPr id="79" name="Text Box 10"/>
            <p:cNvSpPr txBox="1">
              <a:spLocks noChangeArrowheads="1"/>
            </p:cNvSpPr>
            <p:nvPr/>
          </p:nvSpPr>
          <p:spPr bwMode="auto">
            <a:xfrm>
              <a:off x="6193459" y="1285900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                   4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80" name="Text Box 10"/>
            <p:cNvSpPr txBox="1">
              <a:spLocks noChangeArrowheads="1"/>
            </p:cNvSpPr>
            <p:nvPr/>
          </p:nvSpPr>
          <p:spPr bwMode="auto">
            <a:xfrm>
              <a:off x="5940152" y="1268760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dirty="0" smtClean="0">
                  <a:latin typeface="TH SarabunPSK" pitchFamily="34" charset="-34"/>
                  <a:cs typeface="TH SarabunPSK" pitchFamily="34" charset="-34"/>
                </a:rPr>
                <a:t>                    </a:t>
              </a: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3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81" name="Text Box 10"/>
            <p:cNvSpPr txBox="1">
              <a:spLocks noChangeArrowheads="1"/>
            </p:cNvSpPr>
            <p:nvPr/>
          </p:nvSpPr>
          <p:spPr bwMode="auto">
            <a:xfrm>
              <a:off x="5652120" y="1277144"/>
              <a:ext cx="1584176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                    2</a:t>
              </a:r>
              <a:r>
                <a:rPr lang="th-TH" sz="2000" b="0" dirty="0" smtClean="0">
                  <a:latin typeface="TH SarabunPSK" pitchFamily="34" charset="-34"/>
                  <a:ea typeface="+mn-ea"/>
                  <a:cs typeface="TH SarabunPSK" pitchFamily="34" charset="-34"/>
                </a:rPr>
                <a:t> 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  <p:sp>
          <p:nvSpPr>
            <p:cNvPr id="82" name="Text Box 10"/>
            <p:cNvSpPr txBox="1">
              <a:spLocks noChangeArrowheads="1"/>
            </p:cNvSpPr>
            <p:nvPr/>
          </p:nvSpPr>
          <p:spPr bwMode="auto">
            <a:xfrm>
              <a:off x="5508104" y="1268760"/>
              <a:ext cx="1440160" cy="342900"/>
            </a:xfrm>
            <a:prstGeom prst="rect">
              <a:avLst/>
            </a:prstGeom>
            <a:solidFill>
              <a:srgbClr val="FF5050"/>
            </a:solidFill>
            <a:ln w="38100">
              <a:solidFill>
                <a:srgbClr val="F2F2F2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622423">
                  <a:alpha val="50000"/>
                </a:srgbClr>
              </a:outerShdw>
            </a:effectLst>
          </p:spPr>
          <p:txBody>
            <a:bodyPr wrap="square" lIns="91440" tIns="45720" rIns="91440" bIns="45720" anchor="t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rtl="0">
                <a:defRPr sz="1000"/>
              </a:pPr>
              <a:r>
                <a:rPr lang="th-TH" sz="2000" b="0" i="0" u="none" strike="noStrike" baseline="0" dirty="0" smtClean="0">
                  <a:latin typeface="TH SarabunPSK" pitchFamily="34" charset="-34"/>
                  <a:cs typeface="TH SarabunPSK" pitchFamily="34" charset="-34"/>
                </a:rPr>
                <a:t>กระบวนการย่อย1</a:t>
              </a:r>
              <a:endParaRPr lang="th-TH" sz="2000" b="0" i="0" u="none" strike="noStrike" baseline="0" dirty="0">
                <a:latin typeface="TH SarabunPSK" pitchFamily="34" charset="-34"/>
                <a:cs typeface="TH SarabunPSK" pitchFamily="34" charset="-34"/>
              </a:endParaRPr>
            </a:p>
          </p:txBody>
        </p:sp>
      </p:grpSp>
      <p:cxnSp>
        <p:nvCxnSpPr>
          <p:cNvPr id="84" name="Straight Arrow Connector 83"/>
          <p:cNvCxnSpPr>
            <a:stCxn id="14" idx="3"/>
            <a:endCxn id="54" idx="1"/>
          </p:cNvCxnSpPr>
          <p:nvPr/>
        </p:nvCxnSpPr>
        <p:spPr>
          <a:xfrm>
            <a:off x="5015623" y="1420067"/>
            <a:ext cx="492481" cy="2014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V="1">
            <a:off x="4427984" y="2060848"/>
            <a:ext cx="1080120" cy="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37" idx="3"/>
            <a:endCxn id="77" idx="1"/>
          </p:cNvCxnSpPr>
          <p:nvPr/>
        </p:nvCxnSpPr>
        <p:spPr>
          <a:xfrm flipV="1">
            <a:off x="4499992" y="2606471"/>
            <a:ext cx="1008112" cy="33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20" idx="3"/>
            <a:endCxn id="82" idx="1"/>
          </p:cNvCxnSpPr>
          <p:nvPr/>
        </p:nvCxnSpPr>
        <p:spPr>
          <a:xfrm flipV="1">
            <a:off x="4966765" y="3240410"/>
            <a:ext cx="555472" cy="18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92D05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กระบวนการจัดการงานวิจัยในชั้นเรียน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rgbClr val="92D05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190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249353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156176" y="1196752"/>
          <a:ext cx="1224136" cy="23349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</a:tblGrid>
              <a:tr h="620907">
                <a:tc>
                  <a:txBody>
                    <a:bodyPr/>
                    <a:lstStyle/>
                    <a:p>
                      <a:pPr algn="l"/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บทที่1-2-3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บทที่4-5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GPA</a:t>
                      </a: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=</a:t>
                      </a: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เป้าหมาย</a:t>
                      </a:r>
                      <a:r>
                        <a:rPr lang="en-US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?</a:t>
                      </a:r>
                      <a:endParaRPr lang="th-TH" dirty="0"/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รายงานการวิจัย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7524328" y="1196752"/>
          <a:ext cx="1296144" cy="2388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</a:tblGrid>
              <a:tr h="620907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Manual91</a:t>
                      </a:r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TH SarabunPSK" pitchFamily="34" charset="-34"/>
                          <a:cs typeface="TH SarabunPSK" pitchFamily="34" charset="-34"/>
                        </a:rPr>
                        <a:t>FORM91</a:t>
                      </a:r>
                      <a:r>
                        <a:rPr lang="en-US" sz="14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400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Manual92</a:t>
                      </a:r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TH SarabunPSK" pitchFamily="34" charset="-34"/>
                          <a:cs typeface="TH SarabunPSK" pitchFamily="34" charset="-34"/>
                        </a:rPr>
                        <a:t>FORM92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th-TH" sz="2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Manual93</a:t>
                      </a:r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TH SarabunPSK" pitchFamily="34" charset="-34"/>
                          <a:cs typeface="TH SarabunPSK" pitchFamily="34" charset="-34"/>
                        </a:rPr>
                        <a:t>FORM93</a:t>
                      </a:r>
                      <a:r>
                        <a:rPr lang="en-US" sz="14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Manual93</a:t>
                      </a:r>
                      <a:r>
                        <a:rPr lang="th-TH" sz="1600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TH SarabunPSK" pitchFamily="34" charset="-34"/>
                          <a:cs typeface="TH SarabunPSK" pitchFamily="34" charset="-34"/>
                        </a:rPr>
                        <a:t>FORM93</a:t>
                      </a:r>
                      <a:r>
                        <a:rPr lang="en-US" sz="1400" b="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เสนอโครงการวิจัย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844824"/>
            <a:ext cx="2021985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ปฏิบัติการทดลอง/เก็บข้อมูล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เผยแพร่ผลงานวิจัย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35976" y="1351640"/>
            <a:ext cx="233164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399451" y="1891179"/>
            <a:ext cx="198202" cy="86121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27984" y="2564904"/>
            <a:ext cx="144016" cy="8640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195736" y="2420888"/>
            <a:ext cx="3744416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ตรวจสอบค่าคุณลักษณะ</a:t>
            </a:r>
            <a:r>
              <a:rPr lang="en-US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?</a:t>
            </a:r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V="1">
            <a:off x="5940152" y="2033755"/>
            <a:ext cx="12700" cy="639161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กระบวนการหลัก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กระบวนการเสนอโครงการวิจัยในชั้นเรียน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190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249353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156176" y="1196752"/>
          <a:ext cx="1440160" cy="2356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576064"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เอกสารบทที่1-2-3</a:t>
                      </a:r>
                      <a:endParaRPr lang="th-TH" dirty="0"/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เอกสารโครงการวิจัย</a:t>
                      </a:r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7668344" y="1196752"/>
          <a:ext cx="1368152" cy="2344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576064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TH SarabunPSK" pitchFamily="34" charset="-34"/>
                          <a:cs typeface="TH SarabunPSK" pitchFamily="34" charset="-34"/>
                        </a:rPr>
                        <a:t>Manual91</a:t>
                      </a:r>
                      <a:r>
                        <a:rPr lang="th-TH" sz="1800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98336">
                <a:tc>
                  <a:txBody>
                    <a:bodyPr/>
                    <a:lstStyle/>
                    <a:p>
                      <a:endParaRPr lang="th-TH" sz="9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FORM91</a:t>
                      </a:r>
                      <a:r>
                        <a:rPr lang="en-US" sz="16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ระบุคุณลักษณะ/นวัตกรรม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844824"/>
            <a:ext cx="2021985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เขียนชื่อเรื่อง บทที่ 1-2-3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เสนอโครงการวิจัย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35976" y="1351640"/>
            <a:ext cx="233164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435455" y="1927183"/>
            <a:ext cx="198202" cy="7892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63988" y="2600908"/>
            <a:ext cx="144016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339752" y="2420888"/>
            <a:ext cx="3600400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วิภากษ์โครงการ</a:t>
            </a:r>
          </a:p>
          <a:p>
            <a:pPr algn="ctr"/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V="1">
            <a:off x="5940152" y="2033755"/>
            <a:ext cx="12700" cy="639161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กระบวนการย่อย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กระบวนการปฏิบัติการทำวิจัยในชั้นเรียน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2121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249353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156176" y="1196752"/>
          <a:ext cx="1440160" cy="2356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576064"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เอกสารบทที่4-5</a:t>
                      </a:r>
                      <a:endParaRPr lang="th-TH" dirty="0"/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เอกสารรายงานวิจัย</a:t>
                      </a:r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7668344" y="1196752"/>
          <a:ext cx="1368152" cy="2313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576064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Manual92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98336">
                <a:tc>
                  <a:txBody>
                    <a:bodyPr/>
                    <a:lstStyle/>
                    <a:p>
                      <a:endParaRPr lang="th-TH" sz="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FORM92</a:t>
                      </a:r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ระบุโครงการพัฒนาคุณลักษณะ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772816"/>
            <a:ext cx="2021985" cy="576064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 จัดการทดลอง เก็บข้อมูลวิเคราะห์ แปลผล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เสนอเอกสารรายงานวิจัย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71980" y="1315636"/>
            <a:ext cx="161156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462548" y="2026284"/>
            <a:ext cx="144016" cy="7892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99992" y="2636912"/>
            <a:ext cx="72008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339752" y="2492896"/>
            <a:ext cx="3600400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ประเมินผลงานวิจัย</a:t>
            </a:r>
          </a:p>
          <a:p>
            <a:pPr algn="ctr"/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V="1">
            <a:off x="5940152" y="2060848"/>
            <a:ext cx="12700" cy="684076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กระบวนการย่อย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กระบวนการตรวจสอบคุณลักษณะ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2121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249353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156176" y="1196752"/>
          <a:ext cx="1440160" cy="2356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576064"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ได้คะแนน</a:t>
                      </a:r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&gt;80%</a:t>
                      </a:r>
                      <a:endParaRPr lang="th-TH" dirty="0"/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เอกสารรายงานวิจัย</a:t>
                      </a:r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7668344" y="1196752"/>
          <a:ext cx="1368152" cy="2313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576064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th-TH" b="0" dirty="0" smtClean="0">
                          <a:latin typeface="TH SarabunPSK" pitchFamily="34" charset="-34"/>
                          <a:cs typeface="TH SarabunPSK" pitchFamily="34" charset="-34"/>
                        </a:rPr>
                        <a:t>แบบประเมิน</a:t>
                      </a:r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98336">
                <a:tc>
                  <a:txBody>
                    <a:bodyPr/>
                    <a:lstStyle/>
                    <a:p>
                      <a:endParaRPr lang="th-TH" sz="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สรุปค่าคุณลักษณะเป้าหมายกับค่าที่เกิดขึ้น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772816"/>
            <a:ext cx="2021985" cy="576064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 เปรียบเทียบ</a:t>
            </a: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ค่าคุณลักษณะเป้าหมายกับค่าที่เกิดขึ้น</a:t>
            </a: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  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เสนอ 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71980" y="1315636"/>
            <a:ext cx="161156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444546" y="2008282"/>
            <a:ext cx="144016" cy="8252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81990" y="2618910"/>
            <a:ext cx="72008" cy="82809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195736" y="2492896"/>
            <a:ext cx="3816424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ตรวจสอบผลเปรียบเทียบ</a:t>
            </a:r>
          </a:p>
          <a:p>
            <a:pPr algn="ctr"/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H="1" flipV="1">
            <a:off x="5940152" y="2060848"/>
            <a:ext cx="72008" cy="684076"/>
          </a:xfrm>
          <a:prstGeom prst="bentConnector3">
            <a:avLst>
              <a:gd name="adj1" fmla="val -31746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กระบวนการย่อย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299176" y="980728"/>
            <a:ext cx="2484784" cy="1944216"/>
          </a:xfrm>
          <a:prstGeom prst="rect">
            <a:avLst/>
          </a:prstGeom>
          <a:solidFill>
            <a:srgbClr val="92D050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ด้านคุณภาพ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ผู้เรียน(๓๐ คะแนน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251520" y="620688"/>
            <a:ext cx="5256584" cy="59248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 (๕๐ คะแนน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251520" y="1340768"/>
            <a:ext cx="5256584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มาตรฐานด้านการสร้างสังคมการเรียนรู้(๑๐ คะแนน)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251520" y="2060848"/>
            <a:ext cx="5256584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มาตรฐานด้านอัตลักษณ์ของสถานศึกษา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๕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51520" y="2780928"/>
            <a:ext cx="5256584" cy="576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มาตรฐานด้านมาตรการส่งเสริม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๕ คะแนน)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203848" y="45811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ความเป็นเลิศ ดูจากคุณภาพผู้เรียน</a:t>
            </a:r>
            <a:endParaRPr kumimoji="0" lang="th-TH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2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4" name="Up Arrow 13"/>
          <p:cNvSpPr/>
          <p:nvPr/>
        </p:nvSpPr>
        <p:spPr>
          <a:xfrm rot="5400000">
            <a:off x="4211960" y="1916832"/>
            <a:ext cx="3384376" cy="648072"/>
          </a:xfrm>
          <a:prstGeom prst="upArrow">
            <a:avLst>
              <a:gd name="adj1" fmla="val 50000"/>
              <a:gd name="adj2" fmla="val 50000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กระบวนการเผยแพร่งานวิจัยในชั้นเรียน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2121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249353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156176" y="1196752"/>
          <a:ext cx="1440160" cy="2356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576064"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ได้คะแนน</a:t>
                      </a:r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&gt;80%</a:t>
                      </a:r>
                      <a:endParaRPr lang="th-TH" dirty="0"/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บทสังเคราะห์วิจัย</a:t>
                      </a:r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7668344" y="1196752"/>
          <a:ext cx="1368152" cy="2313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576064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th-TH" b="0" dirty="0" smtClean="0">
                          <a:latin typeface="TH SarabunPSK" pitchFamily="34" charset="-34"/>
                          <a:cs typeface="TH SarabunPSK" pitchFamily="34" charset="-34"/>
                        </a:rPr>
                        <a:t>แบบประเมิน</a:t>
                      </a:r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98336">
                <a:tc>
                  <a:txBody>
                    <a:bodyPr/>
                    <a:lstStyle/>
                    <a:p>
                      <a:endParaRPr lang="th-TH" sz="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จัดทำบทสรุป/บทสังเคราะห์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772816"/>
            <a:ext cx="2021985" cy="576064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 จัดประชุมทางวิชาการ</a:t>
            </a:r>
          </a:p>
          <a:p>
            <a:pPr algn="ctr" rtl="0">
              <a:defRPr sz="1000"/>
            </a:pPr>
            <a:r>
              <a:rPr lang="th-TH" sz="1800" b="1" u="none" strike="noStrike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เวบไวต์  ฐานข้อมูล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บันทึกฐานข้อมูลวิจัย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71980" y="1315636"/>
            <a:ext cx="161156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462548" y="2026284"/>
            <a:ext cx="144016" cy="7892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99992" y="2636912"/>
            <a:ext cx="72008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339752" y="2492896"/>
            <a:ext cx="3600400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จัดประกวด มอบรางวัล</a:t>
            </a:r>
          </a:p>
          <a:p>
            <a:pPr algn="ctr"/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V="1">
            <a:off x="5940152" y="2060848"/>
            <a:ext cx="12700" cy="684076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กระบวนการย่อย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QWP9 </a:t>
            </a:r>
            <a:r>
              <a:rPr lang="th-TH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กระบวนการหลักของจัดการงานวิจัย 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190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2736304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156176" y="1196752"/>
          <a:ext cx="2736304" cy="2356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/>
              </a:tblGrid>
              <a:tr h="576064">
                <a:tc>
                  <a:txBody>
                    <a:bodyPr/>
                    <a:lstStyle/>
                    <a:p>
                      <a:endParaRPr lang="th-TH" sz="1800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dirty="0"/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เสนอโครงการวิจัย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844824"/>
            <a:ext cx="2021985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ปฏิบัติการทดลอง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สรุปผลการพัฒนาคุณลักษณะ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35976" y="1351640"/>
            <a:ext cx="233164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435455" y="1927183"/>
            <a:ext cx="198202" cy="7892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63988" y="2600908"/>
            <a:ext cx="144016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339752" y="2420888"/>
            <a:ext cx="3600400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วิภากษ์ผลงานวิจัย</a:t>
            </a:r>
          </a:p>
          <a:p>
            <a:pPr algn="ctr"/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V="1">
            <a:off x="5940152" y="2033755"/>
            <a:ext cx="12700" cy="639161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2987824" y="4365104"/>
            <a:ext cx="55446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7.7 </a:t>
            </a:r>
            <a:r>
              <a:rPr lang="th-TH" sz="2400" b="1" u="sng" dirty="0" smtClean="0">
                <a:latin typeface="TH SarabunPSK" pitchFamily="34" charset="-34"/>
                <a:cs typeface="TH SarabunPSK" pitchFamily="34" charset="-34"/>
              </a:rPr>
              <a:t>ครู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มีการศึกษา วิจัยและพัฒนาการจัดการเรียนรู้  </a:t>
            </a:r>
            <a:r>
              <a:rPr lang="th-TH" sz="2400" b="1" dirty="0" smtClean="0"/>
              <a:t> </a:t>
            </a: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2771800" y="692696"/>
            <a:ext cx="410445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PART FIVE</a:t>
            </a:r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619672" y="1844824"/>
            <a:ext cx="6408712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แบ่งกลุ่มพิจารณาและตรวจสอบ</a:t>
            </a:r>
            <a:r>
              <a:rPr lang="th-TH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กระบวนการ 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10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915816" y="4365104"/>
            <a:ext cx="2736304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ประชุมกลุ่ม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th-TH" sz="4000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แบ่งกลุ่ม 4 กลุ่ม</a:t>
            </a:r>
            <a:endParaRPr kumimoji="0" lang="th-TH" sz="40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22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1130-1200  สรุปผลการประชุมในกลุ่ม</a:t>
            </a:r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1115616" y="908720"/>
            <a:ext cx="7272808" cy="2448272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แบ่งกลุ่มและตรวจสอบกระบวนการ (930-1130 น.)</a:t>
            </a:r>
            <a:endParaRPr lang="th-TH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กลุ่ม </a:t>
            </a:r>
            <a:r>
              <a:rPr 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A  </a:t>
            </a:r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กระบวนการจัดการคุณลักษณะ            (ห้องประชุมใหญ่-หน้า)</a:t>
            </a:r>
          </a:p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กลุ่ม </a:t>
            </a:r>
            <a:r>
              <a:rPr 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B  </a:t>
            </a:r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กระบวนการจัดการนวัตกรรม              (ห้องประชุมใหญ่-หลัง)</a:t>
            </a:r>
          </a:p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กลุ่ม </a:t>
            </a:r>
            <a:r>
              <a:rPr 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C  </a:t>
            </a:r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กระบวนการจัดการโครงการพัฒนา        (ชั้นลอย-ซ้าย) </a:t>
            </a:r>
          </a:p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กลุ่ม </a:t>
            </a:r>
            <a:r>
              <a:rPr 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D  </a:t>
            </a:r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กระบวนการจัดการงานวิจัยในชั้นเรียน   (ชั้นลอย-ขวา)</a:t>
            </a:r>
          </a:p>
          <a:p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endPara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th-TH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นักวิจัยประจำกลุ่ม</a:t>
            </a:r>
            <a:endParaRPr kumimoji="0" lang="th-TH" sz="4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22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3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แนะนำนักวิจัย</a:t>
            </a:r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>
          <a:xfrm>
            <a:off x="611560" y="908720"/>
            <a:ext cx="8532440" cy="2448272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40000" lnSpcReduction="20000"/>
          </a:bodyPr>
          <a:lstStyle/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แบ่งกลุ่มและตรวจสอบกระบวนการ (930-1130 น.)</a:t>
            </a:r>
            <a:endParaRPr lang="th-TH" sz="6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กลุ่ม </a:t>
            </a:r>
            <a:r>
              <a:rPr 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A  </a:t>
            </a:r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กระบวนการจัดการคุณลักษณะ            รศ.มาลี/ผศ.พิมพ์ใจ/นส.จิตรานุช</a:t>
            </a:r>
          </a:p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กลุ่ม </a:t>
            </a:r>
            <a:r>
              <a:rPr 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B  </a:t>
            </a:r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กระบวนการจัดการนวัตกรรม               อจ.วัชระ/อจ.สุดารัตน์/นส.น้ำผึ้ง</a:t>
            </a:r>
          </a:p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กลุ่ม </a:t>
            </a:r>
            <a:r>
              <a:rPr 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C  </a:t>
            </a:r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กระบวนการจัดการโครงการพัฒนา        อจ.นวรัตน์/นส.สุนทรี </a:t>
            </a:r>
          </a:p>
          <a:p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กลุ่ม </a:t>
            </a:r>
            <a:r>
              <a:rPr lang="en-US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D  </a:t>
            </a:r>
            <a:r>
              <a:rPr lang="th-TH" sz="7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กระบวนการจัดการงานวิจัยในชั้นเรียน    อจ.สำราญ/นส.ฝอยทอง</a:t>
            </a:r>
          </a:p>
          <a:p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endPara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10"/>
          <p:cNvSpPr txBox="1">
            <a:spLocks noChangeArrowheads="1"/>
          </p:cNvSpPr>
          <p:nvPr/>
        </p:nvSpPr>
        <p:spPr bwMode="auto">
          <a:xfrm>
            <a:off x="683568" y="1052736"/>
            <a:ext cx="1224136" cy="2520280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ขั้นวางแผน</a:t>
            </a: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lnSpc>
                <a:spcPct val="150000"/>
              </a:lnSpc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ขั้นดำเนินการ</a:t>
            </a:r>
          </a:p>
          <a:p>
            <a:pPr rtl="0">
              <a:lnSpc>
                <a:spcPct val="150000"/>
              </a:lnSpc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i="0" u="none" strike="noStrike" baseline="0" dirty="0" smtClean="0">
                <a:latin typeface="TH SarabunPSK" pitchFamily="34" charset="-34"/>
                <a:cs typeface="TH SarabunPSK" pitchFamily="34" charset="-34"/>
              </a:rPr>
              <a:t>ขั้นตรวจสอบ</a:t>
            </a:r>
          </a:p>
          <a:p>
            <a:pPr rtl="0">
              <a:defRPr sz="1000"/>
            </a:pP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ขั้นนำไปใช้งาน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592485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ตรวจสอบกระบวนการ</a:t>
            </a:r>
            <a:r>
              <a:rPr lang="en-US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:</a:t>
            </a:r>
            <a:r>
              <a:rPr lang="th-TH" b="1" dirty="0" smtClean="0">
                <a:solidFill>
                  <a:srgbClr val="FF0000"/>
                </a:solidFill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การเสนอโครงการวิจัยในชั้นเรียน</a:t>
            </a:r>
            <a:endParaRPr kumimoji="0" lang="th-TH" sz="2800" b="1" i="0" u="none" strike="noStrike" cap="none" normalizeH="0" baseline="0" dirty="0" smtClean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pic>
        <p:nvPicPr>
          <p:cNvPr id="26" name="Picture 25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2267744" y="620688"/>
            <a:ext cx="374441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ผู้บริหาร       เพื่อนครู         ครู         นักเรียน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2267744" y="1196752"/>
          <a:ext cx="3744416" cy="1905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576064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337718"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189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2267744" y="3068960"/>
          <a:ext cx="3744416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936104"/>
                <a:gridCol w="936104"/>
                <a:gridCol w="936104"/>
              </a:tblGrid>
              <a:tr h="432048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6156176" y="620687"/>
            <a:ext cx="1224136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ตัวชี้วัด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539071" y="620688"/>
            <a:ext cx="1249353" cy="432048"/>
          </a:xfrm>
          <a:prstGeom prst="rect">
            <a:avLst/>
          </a:prstGeom>
          <a:solidFill>
            <a:srgbClr val="FFC000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2000" b="1" dirty="0" smtClean="0">
                <a:latin typeface="TH SarabunPSK" pitchFamily="34" charset="-34"/>
                <a:cs typeface="TH SarabunPSK" pitchFamily="34" charset="-34"/>
              </a:rPr>
              <a:t> เอกสาร</a:t>
            </a:r>
            <a:endParaRPr lang="th-TH" sz="3200" b="1" i="0" u="none" strike="noStrike" baseline="0" dirty="0">
              <a:latin typeface="TH SarabunPSK" pitchFamily="34" charset="-34"/>
              <a:cs typeface="TH SarabunPSK" pitchFamily="34" charset="-34"/>
            </a:endParaRPr>
          </a:p>
        </p:txBody>
      </p:sp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6156176" y="1196752"/>
          <a:ext cx="1440160" cy="23563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576064">
                <a:tc>
                  <a:txBody>
                    <a:bodyPr/>
                    <a:lstStyle/>
                    <a:p>
                      <a:endParaRPr lang="th-TH" sz="16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800" dirty="0" smtClean="0">
                          <a:latin typeface="TH SarabunPSK" pitchFamily="34" charset="-34"/>
                          <a:cs typeface="TH SarabunPSK" pitchFamily="34" charset="-34"/>
                        </a:rPr>
                        <a:t>เอกสารบทที่1-2-3</a:t>
                      </a:r>
                      <a:endParaRPr lang="th-TH" dirty="0"/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540957">
                <a:tc>
                  <a:txBody>
                    <a:bodyPr/>
                    <a:lstStyle/>
                    <a:p>
                      <a:r>
                        <a:rPr lang="th-TH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เอกสารโครงการวิจัย</a:t>
                      </a:r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Table 39"/>
          <p:cNvGraphicFramePr>
            <a:graphicFrameLocks noGrp="1"/>
          </p:cNvGraphicFramePr>
          <p:nvPr/>
        </p:nvGraphicFramePr>
        <p:xfrm>
          <a:off x="7668344" y="1196752"/>
          <a:ext cx="1368152" cy="2344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</a:tblGrid>
              <a:tr h="576064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b="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TH SarabunPSK" pitchFamily="34" charset="-34"/>
                          <a:cs typeface="TH SarabunPSK" pitchFamily="34" charset="-34"/>
                        </a:rPr>
                        <a:t>MANUAL91</a:t>
                      </a:r>
                      <a:r>
                        <a:rPr lang="th-TH" sz="1800" b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18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350429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98336">
                <a:tc>
                  <a:txBody>
                    <a:bodyPr/>
                    <a:lstStyle/>
                    <a:p>
                      <a:endParaRPr lang="th-TH" sz="9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  <a:tr h="441534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TH SarabunPSK" pitchFamily="34" charset="-34"/>
                          <a:cs typeface="TH SarabunPSK" pitchFamily="34" charset="-34"/>
                        </a:rPr>
                        <a:t>FORM91</a:t>
                      </a:r>
                      <a:r>
                        <a:rPr lang="en-US" sz="1600" baseline="0" dirty="0" smtClean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endParaRPr lang="th-TH" sz="2000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411760" y="1268760"/>
            <a:ext cx="3528392" cy="342900"/>
          </a:xfrm>
          <a:prstGeom prst="rect">
            <a:avLst/>
          </a:prstGeom>
          <a:solidFill>
            <a:schemeClr val="tx1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defRPr sz="1000"/>
            </a:pPr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ระบุคุณลักษณะที่ต้องการพัฒนา /นวัตกรรมที่ใช้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918167" y="1844824"/>
            <a:ext cx="2021985" cy="377862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baseline="0" dirty="0" smtClean="0">
                <a:solidFill>
                  <a:schemeClr val="bg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เขียนร่างชื่อเรื่อง บทที่ 1-2-3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3923928" y="3068960"/>
            <a:ext cx="2016224" cy="418520"/>
          </a:xfrm>
          <a:prstGeom prst="rect">
            <a:avLst/>
          </a:prstGeom>
          <a:solidFill>
            <a:schemeClr val="tx2">
              <a:lumMod val="50000"/>
            </a:schemeClr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wrap="square" lIns="91440" tIns="45720" rIns="91440" bIns="4572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th-TH" sz="1800" b="1" i="0" u="none" strike="noStrike" baseline="0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เสนอโครงการวิจัย</a:t>
            </a:r>
            <a:endParaRPr lang="th-TH" sz="1800" b="1" i="0" u="none" strike="noStrike" baseline="0" dirty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cxnSp>
        <p:nvCxnSpPr>
          <p:cNvPr id="42" name="Elbow Connector 41"/>
          <p:cNvCxnSpPr>
            <a:stCxn id="14" idx="2"/>
            <a:endCxn id="15" idx="0"/>
          </p:cNvCxnSpPr>
          <p:nvPr/>
        </p:nvCxnSpPr>
        <p:spPr>
          <a:xfrm rot="16200000" flipH="1">
            <a:off x="4435976" y="1351640"/>
            <a:ext cx="233164" cy="753204"/>
          </a:xfrm>
          <a:prstGeom prst="bentConnector3">
            <a:avLst>
              <a:gd name="adj1" fmla="val 50000"/>
            </a:avLst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15" idx="2"/>
            <a:endCxn id="50" idx="0"/>
          </p:cNvCxnSpPr>
          <p:nvPr/>
        </p:nvCxnSpPr>
        <p:spPr>
          <a:xfrm rot="5400000">
            <a:off x="4435455" y="1927183"/>
            <a:ext cx="198202" cy="7892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50" idx="2"/>
            <a:endCxn id="20" idx="0"/>
          </p:cNvCxnSpPr>
          <p:nvPr/>
        </p:nvCxnSpPr>
        <p:spPr>
          <a:xfrm rot="16200000" flipH="1">
            <a:off x="4463988" y="2600908"/>
            <a:ext cx="144016" cy="79208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3995936" y="1052736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Down Arrow 58"/>
          <p:cNvSpPr/>
          <p:nvPr/>
        </p:nvSpPr>
        <p:spPr>
          <a:xfrm>
            <a:off x="4499992" y="3501008"/>
            <a:ext cx="504056" cy="21602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0" name="Diamond 49"/>
          <p:cNvSpPr/>
          <p:nvPr/>
        </p:nvSpPr>
        <p:spPr>
          <a:xfrm>
            <a:off x="2339752" y="2420888"/>
            <a:ext cx="3600400" cy="504056"/>
          </a:xfrm>
          <a:prstGeom prst="diamond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1800" b="1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1800" b="1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วิพากษ์โครงการวิจัย</a:t>
            </a:r>
          </a:p>
          <a:p>
            <a:pPr algn="ctr"/>
            <a:endParaRPr lang="th-TH" dirty="0"/>
          </a:p>
        </p:txBody>
      </p:sp>
      <p:cxnSp>
        <p:nvCxnSpPr>
          <p:cNvPr id="68" name="Elbow Connector 67"/>
          <p:cNvCxnSpPr>
            <a:stCxn id="50" idx="3"/>
            <a:endCxn id="15" idx="3"/>
          </p:cNvCxnSpPr>
          <p:nvPr/>
        </p:nvCxnSpPr>
        <p:spPr>
          <a:xfrm flipV="1">
            <a:off x="5940152" y="2033755"/>
            <a:ext cx="12700" cy="639161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ubtitle 2"/>
          <p:cNvSpPr txBox="1">
            <a:spLocks/>
          </p:cNvSpPr>
          <p:nvPr/>
        </p:nvSpPr>
        <p:spPr>
          <a:xfrm>
            <a:off x="2987824" y="4437112"/>
            <a:ext cx="5832648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54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  <a:r>
              <a:rPr lang="th-TH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การนำไปใช้ปฏิบัติได้จริง</a:t>
            </a:r>
            <a:endParaRPr lang="th-TH" sz="44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Down Arrow 22"/>
          <p:cNvSpPr/>
          <p:nvPr/>
        </p:nvSpPr>
        <p:spPr>
          <a:xfrm rot="16200000">
            <a:off x="1691680" y="1124744"/>
            <a:ext cx="792088" cy="648072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th-TH" sz="4800" dirty="0" smtClean="0"/>
              <a:t>๑</a:t>
            </a:r>
            <a:endParaRPr lang="th-TH" sz="2000" dirty="0"/>
          </a:p>
        </p:txBody>
      </p:sp>
      <p:sp>
        <p:nvSpPr>
          <p:cNvPr id="24" name="Down Arrow 23"/>
          <p:cNvSpPr/>
          <p:nvPr/>
        </p:nvSpPr>
        <p:spPr>
          <a:xfrm rot="16200000">
            <a:off x="1475656" y="404664"/>
            <a:ext cx="792088" cy="648072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th-TH" sz="4800" dirty="0" smtClean="0"/>
              <a:t>๒</a:t>
            </a:r>
            <a:endParaRPr lang="th-TH" sz="2000" dirty="0"/>
          </a:p>
        </p:txBody>
      </p:sp>
      <p:sp>
        <p:nvSpPr>
          <p:cNvPr id="25" name="Down Arrow 24"/>
          <p:cNvSpPr/>
          <p:nvPr/>
        </p:nvSpPr>
        <p:spPr>
          <a:xfrm rot="5400000">
            <a:off x="7380312" y="1628800"/>
            <a:ext cx="792088" cy="648072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th-TH" sz="4800" dirty="0" smtClean="0"/>
              <a:t>๓</a:t>
            </a:r>
            <a:endParaRPr lang="th-TH" sz="2000" dirty="0"/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2771800" y="692696"/>
            <a:ext cx="410445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PART SIX</a:t>
            </a:r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10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339752" y="1484784"/>
            <a:ext cx="6192688" cy="2088232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th-TH" sz="3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-จันทร์ที่ 23 เมษายน 55 เวลา 900-1200 น.</a:t>
            </a:r>
          </a:p>
          <a:p>
            <a:pPr>
              <a:lnSpc>
                <a:spcPct val="110000"/>
              </a:lnSpc>
            </a:pPr>
            <a:r>
              <a:rPr lang="th-TH" sz="3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-สำนักงานเขตพื้นที่ฯ</a:t>
            </a:r>
          </a:p>
          <a:p>
            <a:pPr>
              <a:lnSpc>
                <a:spcPct val="110000"/>
              </a:lnSpc>
            </a:pPr>
            <a:r>
              <a:rPr lang="th-TH" sz="3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-ชี้แจงคู่มือการปฏิบัติงานในกระบวนการ</a:t>
            </a:r>
            <a:r>
              <a:rPr lang="th-TH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endPara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15816" y="4437112"/>
            <a:ext cx="40110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นัดหมายการประชุมครั้งต่อไป      </a:t>
            </a: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>
          <a:xfrm>
            <a:off x="2771800" y="692696"/>
            <a:ext cx="4104456" cy="115212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PART SEVEN</a:t>
            </a:r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619672" y="1844824"/>
            <a:ext cx="6408712" cy="1872208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การตรวจสอบความเหมาะสมของกระบวนการ  </a:t>
            </a:r>
          </a:p>
          <a:p>
            <a:pPr lvl="1">
              <a:buFont typeface="Arial" pitchFamily="34" charset="0"/>
              <a:buChar char="•"/>
            </a:pPr>
            <a: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ครูประเมินความเหมาะสมของกระบวนการคนละ 4 กระบวนการ </a:t>
            </a:r>
          </a:p>
          <a:p>
            <a:pPr lvl="1"/>
            <a: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  พร้อมส่งแบบสอบถามคืนที่ ผอ.รร.  ภายในวันที่ 5 เมษายน 2555</a:t>
            </a:r>
          </a:p>
          <a:p>
            <a:pPr lvl="1">
              <a:buFont typeface="Arial" pitchFamily="34" charset="0"/>
              <a:buChar char="•"/>
            </a:pPr>
            <a: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นักวิจัยปรับปรุงกระบวนการและส่งคู่มือการใช้กระบวนการ </a:t>
            </a:r>
          </a:p>
          <a:p>
            <a:pPr lvl="1"/>
            <a:r>
              <a:rPr lang="th-TH" sz="2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  แก่ครูรายบุคคลที่โรงเรียนภายในวันที่ 20 เมษายน 2555</a:t>
            </a:r>
            <a:r>
              <a:rPr lang="th-TH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 </a:t>
            </a:r>
          </a:p>
          <a:p>
            <a:pPr algn="ctr"/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itchFamily="34" charset="0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Picture 10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771800" y="4365104"/>
            <a:ext cx="6192688" cy="2088232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r>
              <a:rPr lang="th-TH" sz="47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กิจกรรมต่อเนื่อง</a:t>
            </a:r>
          </a:p>
          <a:p>
            <a:r>
              <a:rPr lang="th-TH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ขั้น1 แบบสอบถามวิธีปฏิบัติ     25มีนาคม55</a:t>
            </a:r>
          </a:p>
          <a:p>
            <a:r>
              <a:rPr lang="th-TH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ขั้น2 จัดประชุมปฏิบัติการตามกลุ่ม   31มีนาคม55</a:t>
            </a:r>
          </a:p>
          <a:p>
            <a:r>
              <a:rPr lang="th-TH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ขั้น2 แบบสำรวจความเหมาะสม  5เมษายน55</a:t>
            </a:r>
          </a:p>
          <a:p>
            <a:r>
              <a:rPr lang="th-TH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endParaRPr lang="th-TH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75 ปี (2).gif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99592" y="260648"/>
            <a:ext cx="1728192" cy="2420888"/>
          </a:xfrm>
          <a:prstGeom prst="rect">
            <a:avLst/>
          </a:prstGeom>
          <a:effectLst>
            <a:glow rad="101600">
              <a:srgbClr val="0070C0">
                <a:alpha val="60000"/>
              </a:srgbClr>
            </a:glow>
            <a:outerShdw blurRad="63500" sx="102000" sy="102000" algn="ctr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467544" y="4221088"/>
            <a:ext cx="8496944" cy="1656184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th-TH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75ปี มหาวิทยาลัยราชภัฏสวนสุนันทา</a:t>
            </a:r>
          </a:p>
          <a:p>
            <a:pPr algn="ctr"/>
            <a:r>
              <a:rPr lang="th-TH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จากเขตพระราชฐาน ...สู่มหาวิทยาลัยชั้นนำ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2771800" y="620688"/>
            <a:ext cx="6120680" cy="2376264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 lnSpcReduction="10000"/>
          </a:bodyPr>
          <a:lstStyle/>
          <a:p>
            <a:pPr algn="ctr"/>
            <a:r>
              <a:rPr lang="th-TH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19-23 ธันวาคม 2555</a:t>
            </a:r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r>
              <a:rPr lang="th-TH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ขอเชิญศิษย์เก่าสวนสุนันทา</a:t>
            </a:r>
          </a:p>
          <a:p>
            <a:pPr algn="ctr"/>
            <a:r>
              <a:rPr lang="th-TH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ร่วมงานเฉลิมฉลองวันครบรอบ </a:t>
            </a:r>
            <a:endParaRPr lang="th-TH" sz="4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Kalimb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4449763" y="3306763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0603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>
            <a:off x="7055768" y="0"/>
            <a:ext cx="2088232" cy="1944216"/>
          </a:xfrm>
          <a:prstGeom prst="rect">
            <a:avLst/>
          </a:prstGeom>
          <a:solidFill>
            <a:srgbClr val="92D05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(๓๐ คะแนน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158161"/>
            <a:ext cx="9324528" cy="3558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มาตรฐานด้านคุณภาพผู้เรียน(๓๐ คะแนน</a:t>
            </a:r>
            <a:r>
              <a:rPr lang="en-US" sz="1800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 ๑ ผู้เรียนมี</a:t>
            </a:r>
            <a:r>
              <a:rPr kumimoji="0" lang="th-TH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สุขภาวะ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ที่ดีและมี</a:t>
            </a:r>
            <a:r>
              <a:rPr kumimoji="0" lang="th-TH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สุนทรียภาพ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(๕)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 ๒ ผู้เรียนมี</a:t>
            </a:r>
            <a:r>
              <a:rPr kumimoji="0" lang="th-TH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คุณธรรม จริยธรรมและค่านิยม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ที่พึงประสงค์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(๕)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 ๓ ผู้เรียนมี</a:t>
            </a:r>
            <a:r>
              <a:rPr kumimoji="0" lang="th-TH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ทักษะ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ในการแสวงหาความรู้ด้วยตนเอง รักเรียนรู้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                และพัฒนา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ตนเองอย่างต่อเนื่อง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(๕)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 ๔ ผู้เรียนมี</a:t>
            </a:r>
            <a:r>
              <a:rPr kumimoji="0" lang="th-TH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ความสามารถ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ในการคิดอย่างเป็นระบบคิดสร้างสรรค์ตัดสินใจแก้ปัญหา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(๕)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 ๕ ผู้เรียนมี</a:t>
            </a:r>
            <a:r>
              <a:rPr kumimoji="0" lang="th-TH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ความรู้และทักษะ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ที่จำเป็นตามหลักสูตร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(๕)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มาตรฐานที่ ๖ ผู้เรียน</a:t>
            </a:r>
            <a:r>
              <a:rPr kumimoji="0" lang="th-TH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มีทักษะ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ในการทำงาน รักการทำงานสามารถทำงานร่วมกับผู้อื่นได้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(๕)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203848" y="45811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ความเป็นเลิศ ดูจากคุณภาพผู้เรียน</a:t>
            </a:r>
            <a:endParaRPr lang="th-TH" sz="3200" dirty="0" smtClean="0">
              <a:solidFill>
                <a:srgbClr val="7030A0"/>
              </a:solidFill>
            </a:endParaRPr>
          </a:p>
          <a:p>
            <a:endParaRPr lang="th-TH" sz="3200" dirty="0" smtClean="0">
              <a:solidFill>
                <a:srgbClr val="7030A0"/>
              </a:solidFill>
            </a:endParaRPr>
          </a:p>
          <a:p>
            <a:endParaRPr lang="en-US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CARTOON-CLASSRO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>
            <a:off x="7055768" y="0"/>
            <a:ext cx="2088232" cy="1700808"/>
          </a:xfrm>
          <a:prstGeom prst="rect">
            <a:avLst/>
          </a:prstGeom>
          <a:solidFill>
            <a:srgbClr val="92D05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(๓๐ คะแนน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0" y="144016"/>
            <a:ext cx="8892480" cy="3356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๓ ผู้เรียนมีทักษะในการแสวงหาความรู้ด้วยตนเอง </a:t>
            </a:r>
          </a:p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รักเรียนรู้และพัฒนาตนเองอย่างต่อเนื่อง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๓.๑ มีนิสัยรักการอ่านและแสวงหาความรู้ด้วยตนเองจากห้องสมุด แหล่ง</a:t>
            </a: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เรียนรู้ และสื่อต่างๆ รอบตัว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       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๓.๒ มีทักษะในการอ่าน ฟัง ดู พูด เขียน และตั้งคำถามเพื่อค้นคว้าหาความรู้เพิ่มเติม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(๑)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๓.๓ เรียนรู้ร่วมกันเป็นกลุ่ม แลกเปลี่ยนความคิดเห็นเพื่อการเรียนรู้ระหว่างกัน 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๓.๔ ใช้เทคโนโลยีในการเรียนรู้และนำเสนอผลงาน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(๑)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/>
              <a:t> 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203848" y="45811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ความเป็นเลิศ ดูจากคุณภาพผู้เรียน</a:t>
            </a:r>
            <a:endParaRPr lang="th-TH" sz="3200" dirty="0" smtClean="0">
              <a:solidFill>
                <a:srgbClr val="7030A0"/>
              </a:solidFill>
            </a:endParaRPr>
          </a:p>
          <a:p>
            <a:endParaRPr lang="th-TH" sz="3200" dirty="0" smtClean="0">
              <a:solidFill>
                <a:srgbClr val="7030A0"/>
              </a:solidFill>
            </a:endParaRPr>
          </a:p>
          <a:p>
            <a:endParaRPr lang="th-TH" sz="1800" b="1" dirty="0" smtClean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endParaRPr lang="en-US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CARTOON-CLASSRO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>
            <a:off x="0" y="0"/>
            <a:ext cx="2088232" cy="1944216"/>
          </a:xfrm>
          <a:prstGeom prst="rect">
            <a:avLst/>
          </a:prstGeom>
          <a:solidFill>
            <a:srgbClr val="92D05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(๓๐ คะแนน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2123728" y="-42624"/>
            <a:ext cx="7200800" cy="239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th-TH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มาตรฐานที่ ๕ ผู้เรียนมีความรู้และทักษะที่จำเป็นตามหลักสูตร</a:t>
            </a:r>
            <a:endParaRPr lang="en-US" dirty="0" smtClean="0">
              <a:solidFill>
                <a:schemeClr val="accent4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๕.๑ ผลสัมฤทธิ์ทางการเรียนเฉลี่ยแต่ละกลุ่มสาระเป็นไปตามเกณฑ์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(๑)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๕.๒ ผลการประเมินสมรรถนะสำคัญตามหลักสูตรเป็นไปตามเกณฑ์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(๑)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๕.๓ ผลการประเมินการอ่าน คิดวิเคราะห์ และเขียนเป็นไปตามเกณฑ์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(๒)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solidFill>
                  <a:schemeClr val="bg1"/>
                </a:solidFill>
                <a:latin typeface="TH SarabunPSK" pitchFamily="34" charset="-34"/>
                <a:cs typeface="TH SarabunPSK" pitchFamily="34" charset="-34"/>
              </a:rPr>
              <a:t>๕.๔ ผลการทดสอบระดับชาติเป็นไปตามเกณฑ์ </a:t>
            </a:r>
            <a:r>
              <a:rPr lang="th-TH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(๑)</a:t>
            </a:r>
            <a:endParaRPr lang="en-US" dirty="0" smtClean="0">
              <a:solidFill>
                <a:schemeClr val="bg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/>
              <a:t> 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203848" y="45811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ความเป็นเลิศ ดูจากคุณภาพผู้เรียน</a:t>
            </a:r>
            <a:endParaRPr lang="th-TH" sz="3200" dirty="0" smtClean="0">
              <a:solidFill>
                <a:srgbClr val="7030A0"/>
              </a:solidFill>
            </a:endParaRPr>
          </a:p>
          <a:p>
            <a:endParaRPr lang="th-TH" sz="3200" dirty="0" smtClean="0">
              <a:solidFill>
                <a:srgbClr val="7030A0"/>
              </a:solidFill>
            </a:endParaRPr>
          </a:p>
          <a:p>
            <a:endParaRPr 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h-TH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CARTOON-CLASSRO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659216" y="1268760"/>
            <a:ext cx="2484784" cy="194421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ด้านคุณภาพผู้เรียน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(๓๐ คะแนน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11560" y="908720"/>
            <a:ext cx="5256584" cy="592485"/>
          </a:xfrm>
          <a:prstGeom prst="rect">
            <a:avLst/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มาตรฐานด้านการจัดการศึกษา (๕๐ คะแนน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611560" y="1628800"/>
            <a:ext cx="5256584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มาตรฐานด้านการสร้างสังคมการเรียนรู้(๑๐ คะแนน)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11560" y="2348880"/>
            <a:ext cx="5256584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มาตรฐานด้านอัตลักษณ์ของสถานศึกษา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๕ คะแนน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)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lvl="0" indent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11560" y="3068960"/>
            <a:ext cx="5256584" cy="5760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มาตรฐานด้านมาตรการส่งเสริม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(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๕ คะแนน)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Niramit AS" charset="0"/>
                <a:ea typeface="Angsana New" pitchFamily="18" charset="-34"/>
                <a:cs typeface="TH Niramit AS" charset="0"/>
              </a:rPr>
              <a:t> 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>
          <a:xfrm>
            <a:off x="3203848" y="4581128"/>
            <a:ext cx="5940152" cy="175260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/>
          <a:p>
            <a:r>
              <a:rPr lang="th-TH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itchFamily="34" charset="0"/>
                <a:cs typeface="TH SarabunPSK" pitchFamily="34" charset="-34"/>
              </a:rPr>
              <a:t>ความเป็นเลิศ มาจากการบริหารจัดการศึกษา</a:t>
            </a:r>
            <a:endParaRPr kumimoji="0" lang="th-TH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2" descr="CARTOON-CLASSRO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141984" cy="1692167"/>
          </a:xfrm>
          <a:prstGeom prst="rect">
            <a:avLst/>
          </a:prstGeom>
        </p:spPr>
      </p:pic>
      <p:sp>
        <p:nvSpPr>
          <p:cNvPr id="14" name="Up Arrow 13"/>
          <p:cNvSpPr/>
          <p:nvPr/>
        </p:nvSpPr>
        <p:spPr>
          <a:xfrm rot="5400000">
            <a:off x="4572000" y="1844824"/>
            <a:ext cx="3384376" cy="792088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ransition advClick="0" advTm="6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2401</TotalTime>
  <Words>4273</Words>
  <Application>Microsoft Office PowerPoint</Application>
  <PresentationFormat>On-screen Show (4:3)</PresentationFormat>
  <Paragraphs>955</Paragraphs>
  <Slides>58</Slides>
  <Notes>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Urban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คู่มือการดำเนินงานโครงการ</dc:title>
  <dc:creator>SSRU</dc:creator>
  <cp:lastModifiedBy>SSRU</cp:lastModifiedBy>
  <cp:revision>43</cp:revision>
  <dcterms:created xsi:type="dcterms:W3CDTF">2012-02-15T18:03:40Z</dcterms:created>
  <dcterms:modified xsi:type="dcterms:W3CDTF">2012-04-01T13:37:43Z</dcterms:modified>
</cp:coreProperties>
</file>