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708" r:id="rId3"/>
  </p:sldMasterIdLst>
  <p:notesMasterIdLst>
    <p:notesMasterId r:id="rId39"/>
  </p:notesMasterIdLst>
  <p:sldIdLst>
    <p:sldId id="261" r:id="rId4"/>
    <p:sldId id="257" r:id="rId5"/>
    <p:sldId id="258" r:id="rId6"/>
    <p:sldId id="259" r:id="rId7"/>
    <p:sldId id="275" r:id="rId8"/>
    <p:sldId id="280" r:id="rId9"/>
    <p:sldId id="281" r:id="rId10"/>
    <p:sldId id="282" r:id="rId11"/>
    <p:sldId id="310" r:id="rId12"/>
    <p:sldId id="311" r:id="rId13"/>
    <p:sldId id="316" r:id="rId14"/>
    <p:sldId id="317" r:id="rId15"/>
    <p:sldId id="283" r:id="rId16"/>
    <p:sldId id="284" r:id="rId17"/>
    <p:sldId id="285" r:id="rId18"/>
    <p:sldId id="287" r:id="rId19"/>
    <p:sldId id="288" r:id="rId20"/>
    <p:sldId id="289" r:id="rId21"/>
    <p:sldId id="292" r:id="rId22"/>
    <p:sldId id="314" r:id="rId23"/>
    <p:sldId id="295" r:id="rId24"/>
    <p:sldId id="313" r:id="rId25"/>
    <p:sldId id="315" r:id="rId26"/>
    <p:sldId id="297" r:id="rId27"/>
    <p:sldId id="298" r:id="rId28"/>
    <p:sldId id="305" r:id="rId29"/>
    <p:sldId id="299" r:id="rId30"/>
    <p:sldId id="300" r:id="rId31"/>
    <p:sldId id="302" r:id="rId32"/>
    <p:sldId id="303" r:id="rId33"/>
    <p:sldId id="304" r:id="rId34"/>
    <p:sldId id="306" r:id="rId35"/>
    <p:sldId id="309" r:id="rId36"/>
    <p:sldId id="308" r:id="rId37"/>
    <p:sldId id="307" r:id="rId38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811" y="6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EA2F75-789A-48E6-9608-2BBFA9C9E32B}" type="datetimeFigureOut">
              <a:rPr lang="th-TH" smtClean="0"/>
              <a:pPr/>
              <a:t>05/03/55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D64893-27D3-409D-8407-363027F6D651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7E9C5F-2684-48F3-8CEB-59A1F67FDE64}" type="datetimeFigureOut">
              <a:rPr lang="th-TH" smtClean="0"/>
              <a:pPr/>
              <a:t>05/03/55</a:t>
            </a:fld>
            <a:endParaRPr lang="th-TH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93AF51-6186-4948-9D89-D145D4C5857E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7E9C5F-2684-48F3-8CEB-59A1F67FDE64}" type="datetimeFigureOut">
              <a:rPr lang="th-TH" smtClean="0"/>
              <a:pPr/>
              <a:t>05/03/55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93AF51-6186-4948-9D89-D145D4C5857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7E9C5F-2684-48F3-8CEB-59A1F67FDE64}" type="datetimeFigureOut">
              <a:rPr lang="th-TH" smtClean="0"/>
              <a:pPr/>
              <a:t>05/03/55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93AF51-6186-4948-9D89-D145D4C5857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67E9C5F-2684-48F3-8CEB-59A1F67FDE64}" type="datetimeFigureOut">
              <a:rPr lang="th-TH" smtClean="0"/>
              <a:pPr/>
              <a:t>05/03/55</a:t>
            </a:fld>
            <a:endParaRPr lang="th-TH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h-TH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593AF51-6186-4948-9D89-D145D4C5857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67E9C5F-2684-48F3-8CEB-59A1F67FDE64}" type="datetimeFigureOut">
              <a:rPr lang="th-TH" smtClean="0"/>
              <a:pPr/>
              <a:t>05/03/55</a:t>
            </a:fld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593AF51-6186-4948-9D89-D145D4C5857E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67E9C5F-2684-48F3-8CEB-59A1F67FDE64}" type="datetimeFigureOut">
              <a:rPr lang="th-TH" smtClean="0"/>
              <a:pPr/>
              <a:t>05/03/55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h-TH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593AF51-6186-4948-9D89-D145D4C5857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9C5F-2684-48F3-8CEB-59A1F67FDE64}" type="datetimeFigureOut">
              <a:rPr lang="th-TH" smtClean="0"/>
              <a:pPr/>
              <a:t>05/03/55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3AF51-6186-4948-9D89-D145D4C5857E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9C5F-2684-48F3-8CEB-59A1F67FDE64}" type="datetimeFigureOut">
              <a:rPr lang="th-TH" smtClean="0"/>
              <a:pPr/>
              <a:t>05/03/55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3AF51-6186-4948-9D89-D145D4C5857E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67E9C5F-2684-48F3-8CEB-59A1F67FDE64}" type="datetimeFigureOut">
              <a:rPr lang="th-TH" smtClean="0"/>
              <a:pPr/>
              <a:t>05/03/55</a:t>
            </a:fld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593AF51-6186-4948-9D89-D145D4C5857E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9C5F-2684-48F3-8CEB-59A1F67FDE64}" type="datetimeFigureOut">
              <a:rPr lang="th-TH" smtClean="0"/>
              <a:pPr/>
              <a:t>05/03/55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3AF51-6186-4948-9D89-D145D4C5857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67E9C5F-2684-48F3-8CEB-59A1F67FDE64}" type="datetimeFigureOut">
              <a:rPr lang="th-TH" smtClean="0"/>
              <a:pPr/>
              <a:t>05/03/55</a:t>
            </a:fld>
            <a:endParaRPr lang="th-TH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593AF51-6186-4948-9D89-D145D4C5857E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7E9C5F-2684-48F3-8CEB-59A1F67FDE64}" type="datetimeFigureOut">
              <a:rPr lang="th-TH" smtClean="0"/>
              <a:pPr/>
              <a:t>05/03/55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93AF51-6186-4948-9D89-D145D4C5857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67E9C5F-2684-48F3-8CEB-59A1F67FDE64}" type="datetimeFigureOut">
              <a:rPr lang="th-TH" smtClean="0"/>
              <a:pPr/>
              <a:t>05/03/55</a:t>
            </a:fld>
            <a:endParaRPr lang="th-TH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593AF51-6186-4948-9D89-D145D4C5857E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9C5F-2684-48F3-8CEB-59A1F67FDE64}" type="datetimeFigureOut">
              <a:rPr lang="th-TH" smtClean="0"/>
              <a:pPr/>
              <a:t>05/03/55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3AF51-6186-4948-9D89-D145D4C5857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9C5F-2684-48F3-8CEB-59A1F67FDE64}" type="datetimeFigureOut">
              <a:rPr lang="th-TH" smtClean="0"/>
              <a:pPr/>
              <a:t>05/03/55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3AF51-6186-4948-9D89-D145D4C5857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7E9C5F-2684-48F3-8CEB-59A1F67FDE64}" type="datetimeFigureOut">
              <a:rPr lang="th-TH" smtClean="0"/>
              <a:pPr/>
              <a:t>05/03/55</a:t>
            </a:fld>
            <a:endParaRPr lang="th-TH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93AF51-6186-4948-9D89-D145D4C5857E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7E9C5F-2684-48F3-8CEB-59A1F67FDE64}" type="datetimeFigureOut">
              <a:rPr lang="th-TH" smtClean="0"/>
              <a:pPr/>
              <a:t>05/03/55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93AF51-6186-4948-9D89-D145D4C5857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7E9C5F-2684-48F3-8CEB-59A1F67FDE64}" type="datetimeFigureOut">
              <a:rPr lang="th-TH" smtClean="0"/>
              <a:pPr/>
              <a:t>05/03/55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93AF51-6186-4948-9D89-D145D4C5857E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7E9C5F-2684-48F3-8CEB-59A1F67FDE64}" type="datetimeFigureOut">
              <a:rPr lang="th-TH" smtClean="0"/>
              <a:pPr/>
              <a:t>05/03/55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93AF51-6186-4948-9D89-D145D4C5857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7E9C5F-2684-48F3-8CEB-59A1F67FDE64}" type="datetimeFigureOut">
              <a:rPr lang="th-TH" smtClean="0"/>
              <a:pPr/>
              <a:t>05/03/55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93AF51-6186-4948-9D89-D145D4C5857E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7E9C5F-2684-48F3-8CEB-59A1F67FDE64}" type="datetimeFigureOut">
              <a:rPr lang="th-TH" smtClean="0"/>
              <a:pPr/>
              <a:t>05/03/55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93AF51-6186-4948-9D89-D145D4C5857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7E9C5F-2684-48F3-8CEB-59A1F67FDE64}" type="datetimeFigureOut">
              <a:rPr lang="th-TH" smtClean="0"/>
              <a:pPr/>
              <a:t>05/03/55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93AF51-6186-4948-9D89-D145D4C5857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7E9C5F-2684-48F3-8CEB-59A1F67FDE64}" type="datetimeFigureOut">
              <a:rPr lang="th-TH" smtClean="0"/>
              <a:pPr/>
              <a:t>05/03/55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93AF51-6186-4948-9D89-D145D4C5857E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7E9C5F-2684-48F3-8CEB-59A1F67FDE64}" type="datetimeFigureOut">
              <a:rPr lang="th-TH" smtClean="0"/>
              <a:pPr/>
              <a:t>05/03/55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93AF51-6186-4948-9D89-D145D4C5857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467E9C5F-2684-48F3-8CEB-59A1F67FDE64}" type="datetimeFigureOut">
              <a:rPr lang="th-TH" smtClean="0"/>
              <a:pPr/>
              <a:t>05/03/55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6593AF51-6186-4948-9D89-D145D4C5857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7E9C5F-2684-48F3-8CEB-59A1F67FDE64}" type="datetimeFigureOut">
              <a:rPr lang="th-TH" smtClean="0"/>
              <a:pPr/>
              <a:t>05/03/55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93AF51-6186-4948-9D89-D145D4C5857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7E9C5F-2684-48F3-8CEB-59A1F67FDE64}" type="datetimeFigureOut">
              <a:rPr lang="th-TH" smtClean="0"/>
              <a:pPr/>
              <a:t>05/03/55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93AF51-6186-4948-9D89-D145D4C5857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7E9C5F-2684-48F3-8CEB-59A1F67FDE64}" type="datetimeFigureOut">
              <a:rPr lang="th-TH" smtClean="0"/>
              <a:pPr/>
              <a:t>05/03/55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93AF51-6186-4948-9D89-D145D4C5857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7E9C5F-2684-48F3-8CEB-59A1F67FDE64}" type="datetimeFigureOut">
              <a:rPr lang="th-TH" smtClean="0"/>
              <a:pPr/>
              <a:t>05/03/55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93AF51-6186-4948-9D89-D145D4C5857E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7E9C5F-2684-48F3-8CEB-59A1F67FDE64}" type="datetimeFigureOut">
              <a:rPr lang="th-TH" smtClean="0"/>
              <a:pPr/>
              <a:t>05/03/55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93AF51-6186-4948-9D89-D145D4C5857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7E9C5F-2684-48F3-8CEB-59A1F67FDE64}" type="datetimeFigureOut">
              <a:rPr lang="th-TH" smtClean="0"/>
              <a:pPr/>
              <a:t>05/03/55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93AF51-6186-4948-9D89-D145D4C5857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7E9C5F-2684-48F3-8CEB-59A1F67FDE64}" type="datetimeFigureOut">
              <a:rPr lang="th-TH" smtClean="0"/>
              <a:pPr/>
              <a:t>05/03/55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93AF51-6186-4948-9D89-D145D4C5857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467E9C5F-2684-48F3-8CEB-59A1F67FDE64}" type="datetimeFigureOut">
              <a:rPr lang="th-TH" smtClean="0"/>
              <a:pPr/>
              <a:t>05/03/55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6593AF51-6186-4948-9D89-D145D4C5857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67E9C5F-2684-48F3-8CEB-59A1F67FDE64}" type="datetimeFigureOut">
              <a:rPr lang="th-TH" smtClean="0"/>
              <a:pPr/>
              <a:t>05/03/55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6593AF51-6186-4948-9D89-D145D4C5857E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67E9C5F-2684-48F3-8CEB-59A1F67FDE64}" type="datetimeFigureOut">
              <a:rPr lang="th-TH" smtClean="0"/>
              <a:pPr/>
              <a:t>05/03/55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593AF51-6186-4948-9D89-D145D4C5857E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67E9C5F-2684-48F3-8CEB-59A1F67FDE64}" type="datetimeFigureOut">
              <a:rPr lang="th-TH" smtClean="0"/>
              <a:pPr/>
              <a:t>05/03/55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6593AF51-6186-4948-9D89-D145D4C5857E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619672" y="188641"/>
            <a:ext cx="752432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2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PSK" pitchFamily="34" charset="-34"/>
                <a:ea typeface="Arial" pitchFamily="34" charset="0"/>
                <a:cs typeface="TH SarabunPSK" pitchFamily="34" charset="-34"/>
              </a:rPr>
              <a:t>โครงการวิจัยและพัฒนาโรงเรียนต้นแบบด้านการบริหารจัดการ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2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PSK" pitchFamily="34" charset="-34"/>
                <a:ea typeface="Arial" pitchFamily="34" charset="0"/>
                <a:cs typeface="TH SarabunPSK" pitchFamily="34" charset="-34"/>
              </a:rPr>
              <a:t>สู่ความเป็นเลิศ ตามปรัชญาการจัดการคุณภาพทั่วทั้งองค์กร </a:t>
            </a:r>
            <a:endParaRPr kumimoji="0" lang="th-TH" sz="32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ngsana New" pitchFamily="18" charset="-34"/>
            </a:endParaRPr>
          </a:p>
        </p:txBody>
      </p:sp>
      <p:pic>
        <p:nvPicPr>
          <p:cNvPr id="6" name="Picture 5" descr="logo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260648"/>
            <a:ext cx="792088" cy="9361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Picture 8" descr="sakid_home_1_ou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63688" y="1916832"/>
            <a:ext cx="6120680" cy="2286000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47664" y="3356992"/>
            <a:ext cx="6480720" cy="180020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TH SarabunPSK" pitchFamily="34" charset="-34"/>
                <a:ea typeface="+mj-ea"/>
                <a:cs typeface="TH SarabunPSK" pitchFamily="34" charset="-34"/>
              </a:rPr>
              <a:t>TQM : TOTAL QUALITY MANAGEMENT</a:t>
            </a:r>
          </a:p>
          <a:p>
            <a:pPr lvl="4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kumimoji="0" lang="th-TH" sz="2400" b="1" i="0" u="none" strike="noStrike" kern="120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uLnTx/>
                <a:uFillTx/>
                <a:latin typeface="TH SarabunPSK" pitchFamily="34" charset="-34"/>
                <a:ea typeface="+mj-ea"/>
                <a:cs typeface="TH SarabunPSK" pitchFamily="34" charset="-34"/>
              </a:rPr>
              <a:t>หลักการมุ่งเน้นผู้รับบริการ  </a:t>
            </a:r>
            <a:endParaRPr kumimoji="0" lang="th-TH" sz="2000" b="1" i="1" u="none" strike="noStrike" kern="1200" normalizeH="0" baseline="0" noProof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uLnTx/>
              <a:uFillTx/>
              <a:latin typeface="TH SarabunPSK" pitchFamily="34" charset="-34"/>
              <a:ea typeface="+mj-ea"/>
              <a:cs typeface="TH SarabunPSK" pitchFamily="34" charset="-34"/>
            </a:endParaRPr>
          </a:p>
          <a:p>
            <a:pPr lvl="4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th-TH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H SarabunPSK" pitchFamily="34" charset="-34"/>
                <a:cs typeface="TH SarabunPSK" pitchFamily="34" charset="-34"/>
              </a:rPr>
              <a:t>หลักการมีส่วนร่วมของทุกฝ่าย</a:t>
            </a:r>
          </a:p>
          <a:p>
            <a:pPr lvl="4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th-TH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H SarabunPSK" pitchFamily="34" charset="-34"/>
                <a:cs typeface="TH SarabunPSK" pitchFamily="34" charset="-34"/>
              </a:rPr>
              <a:t>หลักการปรับปรุงอย่างต่อเนื่อง  </a:t>
            </a:r>
            <a:endParaRPr lang="th-TH" sz="2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latin typeface="TH SarabunPSK" pitchFamily="34" charset="-34"/>
              <a:cs typeface="TH SarabunPSK" pitchFamily="34" charset="-34"/>
            </a:endParaRPr>
          </a:p>
          <a:p>
            <a:pPr lvl="0">
              <a:spcBef>
                <a:spcPct val="0"/>
              </a:spcBef>
              <a:defRPr/>
            </a:pPr>
            <a:endParaRPr kumimoji="0" lang="th-TH" sz="2400" b="1" i="0" u="none" strike="noStrike" kern="1200" normalizeH="0" baseline="0" noProof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uLnTx/>
              <a:uFillTx/>
              <a:latin typeface="TH SarabunPSK" pitchFamily="34" charset="-34"/>
              <a:ea typeface="+mj-ea"/>
              <a:cs typeface="TH SarabunPSK" pitchFamily="34" charset="-34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619672" y="188641"/>
            <a:ext cx="752432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2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PSK" pitchFamily="34" charset="-34"/>
                <a:ea typeface="Arial" pitchFamily="34" charset="0"/>
                <a:cs typeface="TH SarabunPSK" pitchFamily="34" charset="-34"/>
              </a:rPr>
              <a:t>โครงการวิจัยและพัฒนาโรงเรียนต้นแบบด้านการบริหารจัดการ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2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PSK" pitchFamily="34" charset="-34"/>
                <a:ea typeface="Arial" pitchFamily="34" charset="0"/>
                <a:cs typeface="TH SarabunPSK" pitchFamily="34" charset="-34"/>
              </a:rPr>
              <a:t>สู่ความเป็นเลิศ ตามปรัชญาการจัดการคุณภาพทั่วทั้งองค์กร </a:t>
            </a:r>
            <a:endParaRPr kumimoji="0" lang="th-TH" sz="32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ngsana New" pitchFamily="18" charset="-34"/>
            </a:endParaRPr>
          </a:p>
        </p:txBody>
      </p:sp>
      <p:pic>
        <p:nvPicPr>
          <p:cNvPr id="6" name="Picture 5" descr="logo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260648"/>
            <a:ext cx="792088" cy="9361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Picture 8" descr="sakid_home_1_ou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39752" y="1484784"/>
            <a:ext cx="4824536" cy="1801906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47664" y="3356992"/>
            <a:ext cx="6480720" cy="1800200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h-TH" sz="2400" b="1" i="0" u="none" strike="noStrike" kern="120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uLnTx/>
                <a:uFillTx/>
                <a:latin typeface="TH SarabunPSK" pitchFamily="34" charset="-34"/>
                <a:ea typeface="+mj-ea"/>
                <a:cs typeface="TH SarabunPSK" pitchFamily="34" charset="-34"/>
              </a:rPr>
              <a:t>โครงการพัฒนาโรงเรียนต้นแบบด้านกระบวนการบริหารโรงเรียน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th-TH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H SarabunPSK" pitchFamily="34" charset="-34"/>
                <a:ea typeface="+mj-ea"/>
                <a:cs typeface="TH SarabunPSK" pitchFamily="34" charset="-34"/>
              </a:rPr>
              <a:t>    โรงเรียนที่สนใจเข้าโครงการ 14 แห่ง</a:t>
            </a:r>
            <a:endParaRPr kumimoji="0" lang="th-TH" sz="2000" b="1" i="1" u="none" strike="noStrike" kern="1200" normalizeH="0" baseline="0" noProof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uLnTx/>
              <a:uFillTx/>
              <a:latin typeface="TH SarabunPSK" pitchFamily="34" charset="-34"/>
              <a:ea typeface="+mj-ea"/>
              <a:cs typeface="TH SarabunPSK" pitchFamily="34" charset="-34"/>
            </a:endParaRPr>
          </a:p>
          <a:p>
            <a:pPr lvl="0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th-TH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H SarabunPSK" pitchFamily="34" charset="-34"/>
                <a:cs typeface="TH SarabunPSK" pitchFamily="34" charset="-34"/>
              </a:rPr>
              <a:t>โครงการพัฒนาโรงเรียนต้นแบบด้านกระบวนการจัดการชั้นเรียน </a:t>
            </a:r>
          </a:p>
          <a:p>
            <a:pPr>
              <a:spcBef>
                <a:spcPct val="0"/>
              </a:spcBef>
              <a:defRPr/>
            </a:pPr>
            <a:r>
              <a:rPr lang="th-TH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H SarabunPSK" pitchFamily="34" charset="-34"/>
                <a:cs typeface="TH SarabunPSK" pitchFamily="34" charset="-34"/>
              </a:rPr>
              <a:t>    </a:t>
            </a:r>
            <a:r>
              <a:rPr lang="th-TH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H SarabunPSK" pitchFamily="34" charset="-34"/>
                <a:cs typeface="TH SarabunPSK" pitchFamily="34" charset="-34"/>
              </a:rPr>
              <a:t>โรงเรียนที่สนใจเข้าโครงการ 10 แห่ง</a:t>
            </a:r>
            <a:endParaRPr lang="th-TH" sz="2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latin typeface="TH SarabunPSK" pitchFamily="34" charset="-34"/>
              <a:cs typeface="TH SarabunPSK" pitchFamily="34" charset="-34"/>
            </a:endParaRPr>
          </a:p>
          <a:p>
            <a:pPr lvl="0">
              <a:spcBef>
                <a:spcPct val="0"/>
              </a:spcBef>
              <a:defRPr/>
            </a:pPr>
            <a:endParaRPr kumimoji="0" lang="th-TH" sz="2400" b="1" i="0" u="none" strike="noStrike" kern="1200" normalizeH="0" baseline="0" noProof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uLnTx/>
              <a:uFillTx/>
              <a:latin typeface="TH SarabunPSK" pitchFamily="34" charset="-34"/>
              <a:ea typeface="+mj-ea"/>
              <a:cs typeface="TH SarabunPSK" pitchFamily="34" charset="-34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619672" y="188641"/>
            <a:ext cx="752432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2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PSK" pitchFamily="34" charset="-34"/>
                <a:ea typeface="Arial" pitchFamily="34" charset="0"/>
                <a:cs typeface="TH SarabunPSK" pitchFamily="34" charset="-34"/>
              </a:rPr>
              <a:t>โครงการวิจัยและพัฒนาโรงเรียนต้นแบบด้านการบริหารจัดการ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2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PSK" pitchFamily="34" charset="-34"/>
                <a:ea typeface="Arial" pitchFamily="34" charset="0"/>
                <a:cs typeface="TH SarabunPSK" pitchFamily="34" charset="-34"/>
              </a:rPr>
              <a:t>สู่ความเป็นเลิศ ตามปรัชญาการจัดการคุณภาพทั่วทั้งองค์กร </a:t>
            </a:r>
            <a:endParaRPr kumimoji="0" lang="th-TH" sz="32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ngsana New" pitchFamily="18" charset="-34"/>
            </a:endParaRPr>
          </a:p>
        </p:txBody>
      </p:sp>
      <p:pic>
        <p:nvPicPr>
          <p:cNvPr id="6" name="Picture 5" descr="logo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260648"/>
            <a:ext cx="792088" cy="9361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Picture 8" descr="sakid_home_1_ou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39752" y="1484784"/>
            <a:ext cx="4824536" cy="1801906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619672" y="265586"/>
            <a:ext cx="662473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Q &amp; A</a:t>
            </a:r>
            <a:endParaRPr kumimoji="0" lang="th-TH" sz="54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ngsana New" pitchFamily="18" charset="-34"/>
            </a:endParaRPr>
          </a:p>
        </p:txBody>
      </p:sp>
      <p:pic>
        <p:nvPicPr>
          <p:cNvPr id="6" name="Picture 5" descr="logo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260648"/>
            <a:ext cx="792088" cy="9361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Picture 8" descr="sakid_home_1_ou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11760" y="1556792"/>
            <a:ext cx="4824536" cy="1801906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35696" y="44624"/>
            <a:ext cx="6980312" cy="2304256"/>
          </a:xfrm>
        </p:spPr>
        <p:txBody>
          <a:bodyPr/>
          <a:lstStyle/>
          <a:p>
            <a:r>
              <a:rPr lang="th-TH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โครงการวิจัยและพัฒนาโรงเรียนต้นแบบ           ด้านกระบวนการจัดการชั้นเรียน </a:t>
            </a:r>
            <a:endParaRPr lang="th-TH" b="0" cap="none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7" name="Picture 6" descr="pg31_virtualclass_lg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07704" y="1772816"/>
            <a:ext cx="5904656" cy="3096344"/>
          </a:xfrm>
          <a:prstGeom prst="rect">
            <a:avLst/>
          </a:prstGeom>
          <a:effectLst>
            <a:softEdge rad="635000"/>
          </a:effectLst>
        </p:spPr>
      </p:pic>
      <p:pic>
        <p:nvPicPr>
          <p:cNvPr id="6" name="Picture 5" descr="logo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260648"/>
            <a:ext cx="792088" cy="9361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logosua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332656"/>
            <a:ext cx="769620" cy="944880"/>
          </a:xfrm>
          <a:prstGeom prst="rect">
            <a:avLst/>
          </a:prstGeom>
          <a:effectLst>
            <a:reflection blurRad="6350" stA="50000" endA="300" endPos="55000" dir="5400000" sy="-100000" algn="bl" rotWithShape="0"/>
            <a:softEdge rad="317500"/>
          </a:effectLst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899592" y="980728"/>
            <a:ext cx="7777304" cy="4362874"/>
            <a:chOff x="3911" y="1804"/>
            <a:chExt cx="9895" cy="4809"/>
          </a:xfrm>
        </p:grpSpPr>
        <p:sp>
          <p:nvSpPr>
            <p:cNvPr id="1027" name="AutoShape 3"/>
            <p:cNvSpPr>
              <a:spLocks noChangeArrowheads="1"/>
            </p:cNvSpPr>
            <p:nvPr/>
          </p:nvSpPr>
          <p:spPr bwMode="auto">
            <a:xfrm>
              <a:off x="3911" y="1804"/>
              <a:ext cx="9818" cy="1074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h-TH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  </a:t>
              </a:r>
              <a:r>
                <a:rPr kumimoji="0" lang="th-TH" sz="32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โรงเรียนต้นแบบ </a:t>
              </a:r>
              <a:endParaRPr kumimoji="0" lang="th-TH" sz="4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ngsana New" pitchFamily="18" charset="-34"/>
              </a:endParaRPr>
            </a:p>
          </p:txBody>
        </p:sp>
        <p:sp>
          <p:nvSpPr>
            <p:cNvPr id="1028" name="Rectangle 4"/>
            <p:cNvSpPr>
              <a:spLocks noChangeArrowheads="1"/>
            </p:cNvSpPr>
            <p:nvPr/>
          </p:nvSpPr>
          <p:spPr bwMode="auto">
            <a:xfrm>
              <a:off x="3911" y="3463"/>
              <a:ext cx="9830" cy="6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th-TH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๑.กระบวนการบริหารเชิงยุทธศาสตร์</a:t>
              </a:r>
              <a:endPara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h-TH" sz="28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cs typeface="Angsana New" pitchFamily="18" charset="-34"/>
              </a:endParaRPr>
            </a:p>
          </p:txBody>
        </p:sp>
        <p:sp>
          <p:nvSpPr>
            <p:cNvPr id="1029" name="Freeform 5"/>
            <p:cNvSpPr>
              <a:spLocks/>
            </p:cNvSpPr>
            <p:nvPr/>
          </p:nvSpPr>
          <p:spPr bwMode="auto">
            <a:xfrm>
              <a:off x="11332" y="4766"/>
              <a:ext cx="2474" cy="1847"/>
            </a:xfrm>
            <a:custGeom>
              <a:avLst/>
              <a:gdLst/>
              <a:ahLst/>
              <a:cxnLst>
                <a:cxn ang="0">
                  <a:pos x="0" y="600"/>
                </a:cxn>
                <a:cxn ang="0">
                  <a:pos x="1056" y="0"/>
                </a:cxn>
                <a:cxn ang="0">
                  <a:pos x="2088" y="612"/>
                </a:cxn>
                <a:cxn ang="0">
                  <a:pos x="2088" y="2220"/>
                </a:cxn>
                <a:cxn ang="0">
                  <a:pos x="0" y="2256"/>
                </a:cxn>
                <a:cxn ang="0">
                  <a:pos x="0" y="600"/>
                </a:cxn>
              </a:cxnLst>
              <a:rect l="0" t="0" r="r" b="b"/>
              <a:pathLst>
                <a:path w="2088" h="2256">
                  <a:moveTo>
                    <a:pt x="0" y="600"/>
                  </a:moveTo>
                  <a:lnTo>
                    <a:pt x="1056" y="0"/>
                  </a:lnTo>
                  <a:lnTo>
                    <a:pt x="2088" y="612"/>
                  </a:lnTo>
                  <a:lnTo>
                    <a:pt x="2088" y="2220"/>
                  </a:lnTo>
                  <a:lnTo>
                    <a:pt x="0" y="2256"/>
                  </a:lnTo>
                  <a:lnTo>
                    <a:pt x="0" y="600"/>
                  </a:lnTo>
                  <a:close/>
                </a:path>
              </a:pathLst>
            </a:custGeom>
            <a:solidFill>
              <a:srgbClr val="9BBB59"/>
            </a:solidFill>
            <a:ln w="38100" cmpd="sng">
              <a:solidFill>
                <a:srgbClr val="F2F2F2"/>
              </a:solidFill>
              <a:prstDash val="solid"/>
              <a:round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1030" name="Freeform 6"/>
            <p:cNvSpPr>
              <a:spLocks/>
            </p:cNvSpPr>
            <p:nvPr/>
          </p:nvSpPr>
          <p:spPr bwMode="auto">
            <a:xfrm>
              <a:off x="8941" y="4766"/>
              <a:ext cx="2474" cy="1847"/>
            </a:xfrm>
            <a:custGeom>
              <a:avLst/>
              <a:gdLst/>
              <a:ahLst/>
              <a:cxnLst>
                <a:cxn ang="0">
                  <a:pos x="0" y="600"/>
                </a:cxn>
                <a:cxn ang="0">
                  <a:pos x="1056" y="0"/>
                </a:cxn>
                <a:cxn ang="0">
                  <a:pos x="2088" y="612"/>
                </a:cxn>
                <a:cxn ang="0">
                  <a:pos x="2088" y="2220"/>
                </a:cxn>
                <a:cxn ang="0">
                  <a:pos x="0" y="2256"/>
                </a:cxn>
                <a:cxn ang="0">
                  <a:pos x="0" y="600"/>
                </a:cxn>
              </a:cxnLst>
              <a:rect l="0" t="0" r="r" b="b"/>
              <a:pathLst>
                <a:path w="2088" h="2256">
                  <a:moveTo>
                    <a:pt x="0" y="600"/>
                  </a:moveTo>
                  <a:lnTo>
                    <a:pt x="1056" y="0"/>
                  </a:lnTo>
                  <a:lnTo>
                    <a:pt x="2088" y="612"/>
                  </a:lnTo>
                  <a:lnTo>
                    <a:pt x="2088" y="2220"/>
                  </a:lnTo>
                  <a:lnTo>
                    <a:pt x="0" y="2256"/>
                  </a:lnTo>
                  <a:lnTo>
                    <a:pt x="0" y="600"/>
                  </a:lnTo>
                  <a:close/>
                </a:path>
              </a:pathLst>
            </a:custGeom>
            <a:solidFill>
              <a:srgbClr val="9BBB59"/>
            </a:solidFill>
            <a:ln w="38100" cmpd="sng">
              <a:solidFill>
                <a:srgbClr val="F2F2F2"/>
              </a:solidFill>
              <a:prstDash val="solid"/>
              <a:round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1031" name="Freeform 7"/>
            <p:cNvSpPr>
              <a:spLocks/>
            </p:cNvSpPr>
            <p:nvPr/>
          </p:nvSpPr>
          <p:spPr bwMode="auto">
            <a:xfrm>
              <a:off x="6458" y="4766"/>
              <a:ext cx="2474" cy="1847"/>
            </a:xfrm>
            <a:custGeom>
              <a:avLst/>
              <a:gdLst/>
              <a:ahLst/>
              <a:cxnLst>
                <a:cxn ang="0">
                  <a:pos x="0" y="600"/>
                </a:cxn>
                <a:cxn ang="0">
                  <a:pos x="1056" y="0"/>
                </a:cxn>
                <a:cxn ang="0">
                  <a:pos x="2088" y="612"/>
                </a:cxn>
                <a:cxn ang="0">
                  <a:pos x="2088" y="2220"/>
                </a:cxn>
                <a:cxn ang="0">
                  <a:pos x="0" y="2256"/>
                </a:cxn>
                <a:cxn ang="0">
                  <a:pos x="0" y="600"/>
                </a:cxn>
              </a:cxnLst>
              <a:rect l="0" t="0" r="r" b="b"/>
              <a:pathLst>
                <a:path w="2088" h="2256">
                  <a:moveTo>
                    <a:pt x="0" y="600"/>
                  </a:moveTo>
                  <a:lnTo>
                    <a:pt x="1056" y="0"/>
                  </a:lnTo>
                  <a:lnTo>
                    <a:pt x="2088" y="612"/>
                  </a:lnTo>
                  <a:lnTo>
                    <a:pt x="2088" y="2220"/>
                  </a:lnTo>
                  <a:lnTo>
                    <a:pt x="0" y="2256"/>
                  </a:lnTo>
                  <a:lnTo>
                    <a:pt x="0" y="600"/>
                  </a:lnTo>
                  <a:close/>
                </a:path>
              </a:pathLst>
            </a:custGeom>
            <a:solidFill>
              <a:srgbClr val="9BBB59"/>
            </a:solidFill>
            <a:ln w="38100" cmpd="sng">
              <a:solidFill>
                <a:srgbClr val="F2F2F2"/>
              </a:solidFill>
              <a:prstDash val="solid"/>
              <a:round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1032" name="Freeform 8"/>
            <p:cNvSpPr>
              <a:spLocks/>
            </p:cNvSpPr>
            <p:nvPr/>
          </p:nvSpPr>
          <p:spPr bwMode="auto">
            <a:xfrm>
              <a:off x="3975" y="4765"/>
              <a:ext cx="2474" cy="1848"/>
            </a:xfrm>
            <a:custGeom>
              <a:avLst/>
              <a:gdLst/>
              <a:ahLst/>
              <a:cxnLst>
                <a:cxn ang="0">
                  <a:pos x="0" y="600"/>
                </a:cxn>
                <a:cxn ang="0">
                  <a:pos x="1056" y="0"/>
                </a:cxn>
                <a:cxn ang="0">
                  <a:pos x="2088" y="612"/>
                </a:cxn>
                <a:cxn ang="0">
                  <a:pos x="2088" y="2220"/>
                </a:cxn>
                <a:cxn ang="0">
                  <a:pos x="0" y="2256"/>
                </a:cxn>
                <a:cxn ang="0">
                  <a:pos x="0" y="600"/>
                </a:cxn>
              </a:cxnLst>
              <a:rect l="0" t="0" r="r" b="b"/>
              <a:pathLst>
                <a:path w="2088" h="2256">
                  <a:moveTo>
                    <a:pt x="0" y="600"/>
                  </a:moveTo>
                  <a:lnTo>
                    <a:pt x="1056" y="0"/>
                  </a:lnTo>
                  <a:lnTo>
                    <a:pt x="2088" y="612"/>
                  </a:lnTo>
                  <a:lnTo>
                    <a:pt x="2088" y="2220"/>
                  </a:lnTo>
                  <a:lnTo>
                    <a:pt x="0" y="2256"/>
                  </a:lnTo>
                  <a:lnTo>
                    <a:pt x="0" y="600"/>
                  </a:lnTo>
                  <a:close/>
                </a:path>
              </a:pathLst>
            </a:custGeom>
            <a:solidFill>
              <a:srgbClr val="9BBB59"/>
            </a:solidFill>
            <a:ln w="38100" cmpd="sng">
              <a:solidFill>
                <a:srgbClr val="F2F2F2"/>
              </a:solidFill>
              <a:prstDash val="solid"/>
              <a:round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3911" y="4055"/>
              <a:ext cx="9818" cy="5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th-TH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๒.กระบวนการบริหารงานวิชาการ ๓.งานบุคคล ๔.งานอาคารสถานที่ ๕.งานประกันคุณภาพ </a:t>
              </a:r>
              <a:endParaRPr kumimoji="0" lang="th-TH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ngsana New" pitchFamily="18" charset="-34"/>
              </a:endParaRPr>
            </a:p>
          </p:txBody>
        </p:sp>
      </p:grp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971600" y="1988840"/>
            <a:ext cx="7632848" cy="448744"/>
          </a:xfrm>
          <a:prstGeom prst="rect">
            <a:avLst/>
          </a:prstGeom>
          <a:solidFill>
            <a:schemeClr val="accent2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ปรัชญา          วิสัยทัศน์          พันธกิจ</a:t>
            </a:r>
            <a:endParaRPr kumimoji="0" lang="th-TH" sz="4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899592" y="5363799"/>
            <a:ext cx="7776864" cy="48821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ปรัชญาการจัดการคุณภาพทั่วทั้งองค์กร</a:t>
            </a: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H SarabunPSK" pitchFamily="34" charset="-34"/>
              <a:ea typeface="Angsana New" pitchFamily="18" charset="-34"/>
              <a:cs typeface="TH SarabunPSK" pitchFamily="34" charset="-34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  </a:t>
            </a:r>
            <a:endParaRPr kumimoji="0" lang="th-TH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99592" y="3757363"/>
            <a:ext cx="784887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</a:t>
            </a:r>
            <a:r>
              <a:rPr lang="th-TH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๖                       ๗                       ๘                      ๙ </a:t>
            </a: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h-TH" sz="20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 กระบวนการจัดกิจกรรม      กระบวนการพัฒนาสื่อ      กระบวนการจัดกิจกรรม        กระบวนการจัดการ</a:t>
            </a:r>
          </a:p>
          <a:p>
            <a:r>
              <a:rPr lang="th-TH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    </a:t>
            </a:r>
            <a:r>
              <a:rPr lang="th-TH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พัฒนาผู้เรียน            และเทคโนโลยี  </a:t>
            </a:r>
            <a:r>
              <a:rPr lang="th-TH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    ที่</a:t>
            </a:r>
            <a:r>
              <a:rPr lang="th-TH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เน้นผู้เรียนเป็นสำคัญ  งานวิจัยในชั้นเรียน</a:t>
            </a:r>
            <a:r>
              <a:rPr lang="th-TH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</a:t>
            </a:r>
            <a:endParaRPr lang="th-TH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835696" y="332656"/>
            <a:ext cx="655272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40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PSK" pitchFamily="34" charset="-34"/>
                <a:ea typeface="Arial" pitchFamily="34" charset="0"/>
                <a:cs typeface="TH SarabunPSK" pitchFamily="34" charset="-34"/>
              </a:rPr>
              <a:t>ระบบของกระบวนการบริหารจัดการสถานศึกษา</a:t>
            </a:r>
            <a:endParaRPr kumimoji="0" lang="th-TH" sz="40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ngsana New" pitchFamily="18" charset="-34"/>
            </a:endParaRPr>
          </a:p>
        </p:txBody>
      </p:sp>
      <p:pic>
        <p:nvPicPr>
          <p:cNvPr id="16" name="Picture 15" descr="logo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260648"/>
            <a:ext cx="792088" cy="9361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5508104" y="1628800"/>
            <a:ext cx="2736304" cy="374441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endParaRPr kumimoji="0" lang="th-TH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H Niramit AS" charset="-34"/>
              <a:ea typeface="Angsana New" pitchFamily="18" charset="-34"/>
              <a:cs typeface="TH Niramit AS" charset="-34"/>
            </a:endParaRP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endParaRPr lang="th-TH" sz="2000" b="1" dirty="0" smtClean="0">
              <a:solidFill>
                <a:schemeClr val="bg1"/>
              </a:solidFill>
              <a:latin typeface="TH Niramit AS" charset="-34"/>
              <a:ea typeface="Angsana New" pitchFamily="18" charset="-34"/>
              <a:cs typeface="TH Niramit AS" charset="-34"/>
            </a:endParaRP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endParaRPr kumimoji="0" lang="th-TH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H Niramit AS" charset="-34"/>
              <a:ea typeface="Angsana New" pitchFamily="18" charset="-34"/>
              <a:cs typeface="TH Niramit AS" charset="-34"/>
            </a:endParaRP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endParaRPr lang="th-TH" sz="2000" b="1" dirty="0" smtClean="0">
              <a:solidFill>
                <a:schemeClr val="bg1"/>
              </a:solidFill>
              <a:latin typeface="TH Niramit AS" charset="-34"/>
              <a:ea typeface="Angsana New" pitchFamily="18" charset="-34"/>
              <a:cs typeface="TH Niramit AS" charset="-34"/>
            </a:endParaRP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endParaRPr kumimoji="0" lang="th-TH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H Niramit AS" charset="-34"/>
              <a:ea typeface="Angsana New" pitchFamily="18" charset="-34"/>
              <a:cs typeface="TH Niramit AS" charset="-34"/>
            </a:endParaRP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H Niramit AS" charset="-34"/>
                <a:ea typeface="Angsana New" pitchFamily="18" charset="-34"/>
                <a:cs typeface="TH Niramit AS" charset="-34"/>
              </a:rPr>
              <a:t>ด้านคุณภาพผู้เรียน</a:t>
            </a: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Angsana New" pitchFamily="18" charset="-34"/>
                <a:cs typeface="TH Niramit AS" charset="-34"/>
              </a:rPr>
              <a:t>  </a:t>
            </a: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Angsana New" pitchFamily="18" charset="-34"/>
                <a:cs typeface="TH Niramit AS" charset="-34"/>
              </a:rPr>
              <a:t>(๓๐คะแนน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Angsana New" pitchFamily="18" charset="-34"/>
                <a:cs typeface="Cordia New" pitchFamily="34" charset="-34"/>
              </a:rPr>
              <a:t>) </a:t>
            </a:r>
            <a:endParaRPr kumimoji="0" lang="th-TH" sz="3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259632" y="2636911"/>
            <a:ext cx="3221490" cy="838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Angsana New" pitchFamily="18" charset="-34"/>
                <a:cs typeface="TH Niramit AS" charset="-34"/>
              </a:rPr>
              <a:t>มาตรฐานด้านการสร้างสังคมการเรียนรู้(๑๐คะแนน)</a:t>
            </a:r>
            <a:r>
              <a:rPr kumimoji="0" lang="th-TH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rdia New" pitchFamily="34" charset="-34"/>
                <a:ea typeface="Angsana New" pitchFamily="18" charset="-34"/>
                <a:cs typeface="Cordia New" pitchFamily="34" charset="-34"/>
              </a:rPr>
              <a:t> </a:t>
            </a:r>
            <a:endParaRPr kumimoji="0" lang="th-TH" sz="3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1259632" y="3573015"/>
            <a:ext cx="3221490" cy="8366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Angsana New" pitchFamily="18" charset="-34"/>
                <a:cs typeface="TH Niramit AS" charset="-34"/>
              </a:rPr>
              <a:t> </a:t>
            </a: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Angsana New" pitchFamily="18" charset="-34"/>
                <a:cs typeface="TH Niramit AS" charset="-34"/>
              </a:rPr>
              <a:t>มาตรฐานด้านอัตลักษณ์ของสถานศึกษา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Angsana New" pitchFamily="18" charset="-34"/>
                <a:cs typeface="TH Niramit AS" charset="-34"/>
              </a:rPr>
              <a:t>(</a:t>
            </a: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Angsana New" pitchFamily="18" charset="-34"/>
                <a:cs typeface="TH Niramit AS" charset="-34"/>
              </a:rPr>
              <a:t>๕คะแนน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Angsana New" pitchFamily="18" charset="-34"/>
                <a:cs typeface="TH Niramit AS" charset="-34"/>
              </a:rPr>
              <a:t>)</a:t>
            </a: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tabLst/>
            </a:pPr>
            <a:r>
              <a:rPr kumimoji="0" lang="th-TH" sz="15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Angsana New" pitchFamily="18" charset="-34"/>
                <a:cs typeface="TH Niramit AS" charset="-34"/>
              </a:rPr>
              <a:t> </a:t>
            </a:r>
            <a:endParaRPr kumimoji="0" lang="th-TH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1259632" y="1628799"/>
            <a:ext cx="3240359" cy="85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ngsana New" pitchFamily="18" charset="-34"/>
                <a:cs typeface="TH Niramit AS" charset="-34"/>
              </a:rPr>
              <a:t> </a:t>
            </a: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Angsana New" pitchFamily="18" charset="-34"/>
                <a:cs typeface="TH Niramit AS" charset="-34"/>
              </a:rPr>
              <a:t>มาตรฐานด้านการจัดการศึกษา(๕๐คะแนน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Angsana New" pitchFamily="18" charset="-34"/>
                <a:cs typeface="Cordia New" pitchFamily="34" charset="-34"/>
              </a:rPr>
              <a:t>)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Angsana New" pitchFamily="18" charset="-34"/>
              <a:cs typeface="Cordia New" pitchFamily="34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</a:t>
            </a:r>
            <a:endParaRPr kumimoji="0" lang="th-TH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1272853" y="4553966"/>
            <a:ext cx="3221490" cy="81924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Angsana New" pitchFamily="18" charset="-34"/>
                <a:cs typeface="TH Niramit AS" charset="-34"/>
              </a:rPr>
              <a:t> </a:t>
            </a: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Angsana New" pitchFamily="18" charset="-34"/>
                <a:cs typeface="TH Niramit AS" charset="-34"/>
              </a:rPr>
              <a:t>มาตรฐานด้านมาตรการส่งเสริม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Angsana New" pitchFamily="18" charset="-34"/>
                <a:cs typeface="TH Niramit AS" charset="-34"/>
              </a:rPr>
              <a:t> (</a:t>
            </a: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Angsana New" pitchFamily="18" charset="-34"/>
                <a:cs typeface="TH Niramit AS" charset="-34"/>
              </a:rPr>
              <a:t>๕คะแนน)</a:t>
            </a:r>
            <a:r>
              <a:rPr kumimoji="0" lang="th-TH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rdia New" pitchFamily="34" charset="-34"/>
                <a:ea typeface="Angsana New" pitchFamily="18" charset="-34"/>
                <a:cs typeface="Cordia New" pitchFamily="34" charset="-34"/>
              </a:rPr>
              <a:t> </a:t>
            </a:r>
            <a:endParaRPr kumimoji="0" lang="th-TH" sz="3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5368" name="AutoShape 8"/>
          <p:cNvSpPr>
            <a:spLocks noChangeArrowheads="1"/>
          </p:cNvSpPr>
          <p:nvPr/>
        </p:nvSpPr>
        <p:spPr bwMode="auto">
          <a:xfrm>
            <a:off x="4626422" y="1844823"/>
            <a:ext cx="576064" cy="4572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FF"/>
          </a:solidFill>
          <a:ln w="31750">
            <a:solidFill>
              <a:srgbClr val="8064A2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20" name="AutoShape 8"/>
          <p:cNvSpPr>
            <a:spLocks noChangeArrowheads="1"/>
          </p:cNvSpPr>
          <p:nvPr/>
        </p:nvSpPr>
        <p:spPr bwMode="auto">
          <a:xfrm>
            <a:off x="4698430" y="4653135"/>
            <a:ext cx="576064" cy="4572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FF"/>
          </a:solidFill>
          <a:ln w="31750">
            <a:solidFill>
              <a:srgbClr val="8064A2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21" name="AutoShape 8"/>
          <p:cNvSpPr>
            <a:spLocks noChangeArrowheads="1"/>
          </p:cNvSpPr>
          <p:nvPr/>
        </p:nvSpPr>
        <p:spPr bwMode="auto">
          <a:xfrm>
            <a:off x="4644009" y="2780927"/>
            <a:ext cx="576064" cy="4572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FF"/>
          </a:solidFill>
          <a:ln w="31750">
            <a:solidFill>
              <a:srgbClr val="8064A2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22" name="AutoShape 8"/>
          <p:cNvSpPr>
            <a:spLocks noChangeArrowheads="1"/>
          </p:cNvSpPr>
          <p:nvPr/>
        </p:nvSpPr>
        <p:spPr bwMode="auto">
          <a:xfrm>
            <a:off x="4626422" y="3691879"/>
            <a:ext cx="576064" cy="4572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FF"/>
          </a:solidFill>
          <a:ln w="31750">
            <a:solidFill>
              <a:srgbClr val="8064A2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1043608" y="5517232"/>
            <a:ext cx="71529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rial" pitchFamily="34" charset="0"/>
                <a:cs typeface="TH SarabunPSK" pitchFamily="34" charset="-34"/>
              </a:rPr>
              <a:t>มาตรฐานการศึกษาขั้นพื้นฐานเพื่อการประกันคุณภาพภายในของสถานศึกษา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rial" pitchFamily="34" charset="0"/>
                <a:cs typeface="TH SarabunPSK" pitchFamily="34" charset="-34"/>
              </a:rPr>
              <a:t>5 </a:t>
            </a: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rial" pitchFamily="34" charset="0"/>
                <a:cs typeface="TH SarabunPSK" pitchFamily="34" charset="-34"/>
              </a:rPr>
              <a:t>ด้าน</a:t>
            </a:r>
            <a:endParaRPr kumimoji="0" lang="th-TH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1835696" y="548679"/>
            <a:ext cx="691276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h-TH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PSK" pitchFamily="34" charset="-34"/>
                <a:ea typeface="Arial" pitchFamily="34" charset="0"/>
                <a:cs typeface="TH SarabunPSK" pitchFamily="34" charset="-34"/>
              </a:rPr>
              <a:t>การพัฒนากระบวนการจัดการชั้นเรียนที่เป็นเลิศ </a:t>
            </a:r>
            <a:endParaRPr kumimoji="0" lang="th-TH" sz="40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ngsana New" pitchFamily="18" charset="-34"/>
            </a:endParaRPr>
          </a:p>
        </p:txBody>
      </p:sp>
      <p:pic>
        <p:nvPicPr>
          <p:cNvPr id="15" name="Picture 14" descr="logo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260648"/>
            <a:ext cx="792088" cy="9361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ChangeArrowheads="1"/>
          </p:cNvSpPr>
          <p:nvPr/>
        </p:nvSpPr>
        <p:spPr bwMode="auto">
          <a:xfrm>
            <a:off x="7454900" y="3417888"/>
            <a:ext cx="198438" cy="785812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FF"/>
          </a:solidFill>
          <a:ln w="31750">
            <a:solidFill>
              <a:srgbClr val="8064A2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395536" y="1745431"/>
            <a:ext cx="4392488" cy="511256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Angsana New" pitchFamily="18" charset="-34"/>
                <a:cs typeface="TH Niramit AS" charset="-34"/>
              </a:rPr>
              <a:t> </a:t>
            </a: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Angsana New" pitchFamily="18" charset="-34"/>
                <a:cs typeface="TH Niramit AS" charset="-34"/>
              </a:rPr>
              <a:t>มาตรฐานด้านการจัดการศึกษา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มาตรฐานที่</a:t>
            </a:r>
            <a:r>
              <a:rPr kumimoji="0" lang="en-US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</a:t>
            </a:r>
            <a:r>
              <a:rPr kumimoji="0" lang="th-TH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๗</a:t>
            </a:r>
            <a:r>
              <a:rPr kumimoji="0" lang="en-US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</a:t>
            </a:r>
            <a:r>
              <a:rPr kumimoji="0" lang="th-TH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ครูปฏิบัติงานตามบทบาทหน้าที่อย่างมีประสิทธิภาพและประสิทธิผล</a:t>
            </a:r>
            <a:endParaRPr kumimoji="0" lang="en-US" b="1" i="0" u="sng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H SarabunPSK" pitchFamily="34" charset="-34"/>
              <a:ea typeface="Angsana New" pitchFamily="18" charset="-34"/>
              <a:cs typeface="TH SarabunPSK" pitchFamily="34" charset="-34"/>
            </a:endParaRPr>
          </a:p>
          <a:p>
            <a:r>
              <a:rPr lang="th-TH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7.1 ครูมี</a:t>
            </a:r>
            <a:r>
              <a:rPr lang="th-TH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การ....... 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r>
              <a:rPr lang="th-TH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7.2 ครูมี</a:t>
            </a:r>
            <a:r>
              <a:rPr lang="th-TH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การ ......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r>
              <a:rPr lang="th-TH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7.3 </a:t>
            </a:r>
            <a:r>
              <a:rPr lang="th-TH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ครูมีการจัดการ...... 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r>
              <a:rPr lang="th-TH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7.4 </a:t>
            </a:r>
            <a:r>
              <a:rPr lang="th-TH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ครูใช้ ......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r>
              <a:rPr lang="th-TH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7.5 ครูมี</a:t>
            </a:r>
            <a:r>
              <a:rPr lang="th-TH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การ ......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r>
              <a:rPr lang="th-TH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7.6 ครู</a:t>
            </a:r>
            <a:r>
              <a:rPr lang="th-TH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ให้ ......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r>
              <a:rPr lang="th-TH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7.7 ครูมี</a:t>
            </a:r>
            <a:r>
              <a:rPr lang="th-TH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การ ......</a:t>
            </a:r>
          </a:p>
          <a:p>
            <a:r>
              <a:rPr lang="th-TH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7.8 ครู....... </a:t>
            </a:r>
            <a:endParaRPr lang="en-US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r>
              <a:rPr lang="th-TH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7.9 ครูจัด.......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 </a:t>
            </a:r>
            <a:endParaRPr kumimoji="0" lang="th-TH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067233" y="1268760"/>
            <a:ext cx="66736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rial" pitchFamily="34" charset="0"/>
                <a:cs typeface="TH SarabunPSK" pitchFamily="34" charset="-34"/>
              </a:rPr>
              <a:t>มาตรฐานการศึกษาขั้นพื้นฐานเพื่อการประกันคุณภาพภายในของสถานศึกษา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rial" pitchFamily="34" charset="0"/>
                <a:cs typeface="TH SarabunPSK" pitchFamily="34" charset="-34"/>
              </a:rPr>
              <a:t> </a:t>
            </a:r>
            <a:endParaRPr kumimoji="0" lang="th-TH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835696" y="548679"/>
            <a:ext cx="684076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h-TH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PSK" pitchFamily="34" charset="-34"/>
                <a:ea typeface="Arial" pitchFamily="34" charset="0"/>
                <a:cs typeface="TH SarabunPSK" pitchFamily="34" charset="-34"/>
              </a:rPr>
              <a:t>การพัฒนากระบวนการจัดการชั้นเรียนที่เป็นเลิศ </a:t>
            </a:r>
            <a:endParaRPr lang="th-TH" sz="4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ngsana New" pitchFamily="18" charset="-34"/>
            </a:endParaRPr>
          </a:p>
        </p:txBody>
      </p:sp>
      <p:pic>
        <p:nvPicPr>
          <p:cNvPr id="9" name="Picture 8" descr="logo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260648"/>
            <a:ext cx="792088" cy="9361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5076056" y="1772816"/>
            <a:ext cx="4067944" cy="508518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H Niramit AS" charset="-34"/>
                <a:ea typeface="Angsana New" pitchFamily="18" charset="-34"/>
                <a:cs typeface="TH Niramit AS" charset="-34"/>
              </a:rPr>
              <a:t>ด้านคุณภาพผู้เรียน</a:t>
            </a: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Angsana New" pitchFamily="18" charset="-34"/>
                <a:cs typeface="TH Niramit AS" charset="-34"/>
              </a:rPr>
              <a:t>  </a:t>
            </a: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มาตรฐานที่ ๑ ผู้เรียนมีสุขภาวะที่ดีและมีสุนทรียภาพ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</a:t>
            </a: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ea typeface="Angsana New" pitchFamily="18" charset="-34"/>
              <a:cs typeface="TH SarabunPSK" pitchFamily="34" charset="-34"/>
            </a:endParaRP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มาตรฐานที่ ๒ ผู้เรียนมีคุณธรรมจริยธรรม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ea typeface="Angsana New" pitchFamily="18" charset="-34"/>
              <a:cs typeface="TH SarabunPSK" pitchFamily="34" charset="-34"/>
            </a:endParaRP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มาตรฐานที่ ๓ ผู้เรียนมีทักษะในการแสวงหาความรู้ด้วยตนเอง รักเรียนรู้ และพัฒนาตนเอง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ea typeface="Angsana New" pitchFamily="18" charset="-34"/>
              <a:cs typeface="TH SarabunPSK" pitchFamily="34" charset="-34"/>
            </a:endParaRP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มาตรฐานที่ ๔ ผู้เรียนมีความสามารถในการคิดอย่างเป็นระบบคิดสร้างสรรค์  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ea typeface="Angsana New" pitchFamily="18" charset="-34"/>
              <a:cs typeface="TH SarabunPSK" pitchFamily="34" charset="-34"/>
            </a:endParaRP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มาตรฐานที่ ๕ ผู้เรียนมีความรู้และทักษะที่จำเป็น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ea typeface="Angsana New" pitchFamily="18" charset="-34"/>
              <a:cs typeface="TH SarabunPSK" pitchFamily="34" charset="-34"/>
            </a:endParaRP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มาตรฐานที่ ๖ ผู้เรียนมีทักษะในการทำงาน รักการทำงานสามารถทำงานร่วมกับผู้อื่นได้ </a:t>
            </a:r>
            <a:endParaRPr kumimoji="0" lang="th-TH" sz="4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5370" name="AutoShape 10"/>
          <p:cNvSpPr>
            <a:spLocks noChangeArrowheads="1"/>
          </p:cNvSpPr>
          <p:nvPr/>
        </p:nvSpPr>
        <p:spPr bwMode="auto">
          <a:xfrm>
            <a:off x="4283968" y="3284984"/>
            <a:ext cx="504056" cy="1387022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31750">
            <a:solidFill>
              <a:srgbClr val="8064A2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395536" y="1745432"/>
            <a:ext cx="8604448" cy="49239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มาตรฐานที่</a:t>
            </a:r>
            <a:r>
              <a:rPr kumimoji="0" lang="en-US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</a:t>
            </a:r>
            <a:r>
              <a:rPr kumimoji="0" lang="th-TH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๗</a:t>
            </a:r>
            <a:r>
              <a:rPr kumimoji="0" lang="en-US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</a:t>
            </a:r>
            <a:r>
              <a:rPr kumimoji="0" lang="th-TH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ครูปฏิบัติงานตามบทบาทหน้าที่อย่างมีประสิทธิภาพและเกิดประสิทธิผล</a:t>
            </a:r>
            <a:endParaRPr kumimoji="0" lang="en-US" b="1" i="0" u="sng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H SarabunPSK" pitchFamily="34" charset="-34"/>
              <a:ea typeface="Angsana New" pitchFamily="18" charset="-34"/>
              <a:cs typeface="TH SarabunPSK" pitchFamily="34" charset="-34"/>
            </a:endParaRPr>
          </a:p>
          <a:p>
            <a:r>
              <a:rPr lang="th-TH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7.1 ครูมีการ</a:t>
            </a:r>
            <a:r>
              <a:rPr lang="th-TH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กำหนดเป้าหมายคุณภาพผู้เรียน</a:t>
            </a:r>
            <a:r>
              <a:rPr lang="th-TH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ทั้งด้านความรู้ ทักษะกระบวนการ สมรรถนะ และคุณลักษณะที่พึงประสงค์</a:t>
            </a:r>
            <a:endParaRPr lang="en-US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h-TH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7.2 ครูมีการ</a:t>
            </a:r>
            <a:r>
              <a:rPr lang="th-TH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วิเคราะห์ผู้เรียนเป็นรายบุคคล</a:t>
            </a:r>
            <a:r>
              <a:rPr lang="th-TH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และใช้ข้อมูลในการวางแผนการจัดการเรียนรู้เพื่อพัฒนาศักยภาพของผู้เรียน</a:t>
            </a:r>
            <a:endParaRPr lang="en-US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h-TH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7.3 ครู</a:t>
            </a:r>
            <a:r>
              <a:rPr lang="th-TH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ออกแบบและการจัดการเรียนรู้</a:t>
            </a:r>
            <a:r>
              <a:rPr lang="th-TH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ที่ตอบสนองความแตกต่างระหว่างบุคคลและพัฒนาการทางสติปัญญา</a:t>
            </a:r>
            <a:endParaRPr lang="en-US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h-TH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7.4 ครูใช้</a:t>
            </a:r>
            <a:r>
              <a:rPr lang="th-TH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สื่อและเทคโนโลยี</a:t>
            </a:r>
            <a:r>
              <a:rPr lang="th-TH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ที่เหมาะสมผนวกกับการนำบริบทและภูมิปัญญาของท้องถิ่นมาบูรณาการในการจัดการเรียนรู้</a:t>
            </a:r>
            <a:endParaRPr lang="en-US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h-TH" sz="3200" dirty="0" smtClean="0">
                <a:solidFill>
                  <a:schemeClr val="bg1"/>
                </a:solidFill>
              </a:rPr>
              <a:t> 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067233" y="1268760"/>
            <a:ext cx="66736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rial" pitchFamily="34" charset="0"/>
                <a:cs typeface="TH SarabunPSK" pitchFamily="34" charset="-34"/>
              </a:rPr>
              <a:t>มาตรฐานการศึกษาขั้นพื้นฐานเพื่อการประกันคุณภาพภายในของสถานศึกษา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rial" pitchFamily="34" charset="0"/>
                <a:cs typeface="TH SarabunPSK" pitchFamily="34" charset="-34"/>
              </a:rPr>
              <a:t> </a:t>
            </a:r>
            <a:endParaRPr kumimoji="0" lang="th-TH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1691680" y="260648"/>
            <a:ext cx="691276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h-TH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PSK" pitchFamily="34" charset="-34"/>
                <a:ea typeface="Arial" pitchFamily="34" charset="0"/>
                <a:cs typeface="TH SarabunPSK" pitchFamily="34" charset="-34"/>
              </a:rPr>
              <a:t>การพัฒนากระบวนการจัดการชั้นเรียนที่เป็นเลิศ </a:t>
            </a:r>
            <a:endParaRPr lang="th-TH" sz="4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ngsana New" pitchFamily="18" charset="-34"/>
            </a:endParaRPr>
          </a:p>
        </p:txBody>
      </p:sp>
      <p:pic>
        <p:nvPicPr>
          <p:cNvPr id="15" name="Picture 14" descr="logo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260648"/>
            <a:ext cx="792088" cy="9361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395536" y="1745432"/>
            <a:ext cx="8604448" cy="49239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มาตรฐานที่</a:t>
            </a:r>
            <a:r>
              <a:rPr kumimoji="0" lang="en-US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</a:t>
            </a:r>
            <a:r>
              <a:rPr kumimoji="0" lang="th-TH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๗</a:t>
            </a:r>
            <a:r>
              <a:rPr kumimoji="0" lang="en-US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</a:t>
            </a:r>
            <a:r>
              <a:rPr kumimoji="0" lang="th-TH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ครูปฏิบัติงานตามบทบาทหน้าที่อย่างมีประสิทธิภาพและเกิดประสิทธิผล</a:t>
            </a:r>
            <a:endParaRPr kumimoji="0" lang="en-US" b="1" i="0" u="sng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H SarabunPSK" pitchFamily="34" charset="-34"/>
              <a:ea typeface="Angsana New" pitchFamily="18" charset="-34"/>
              <a:cs typeface="TH SarabunPSK" pitchFamily="34" charset="-34"/>
            </a:endParaRPr>
          </a:p>
          <a:p>
            <a:r>
              <a:rPr lang="th-TH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7.5 ครูมีการ</a:t>
            </a:r>
            <a:r>
              <a:rPr lang="th-TH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วัดและประเมินผลที่มุ่งเน้นการพัฒนาการเรียนรู้</a:t>
            </a:r>
            <a:r>
              <a:rPr lang="th-TH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ของผู้เรียน ด้วยวิธีการที่หลากหลาย</a:t>
            </a:r>
            <a:endParaRPr lang="en-US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h-TH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7.6 ครูให้</a:t>
            </a:r>
            <a:r>
              <a:rPr lang="th-TH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คำแนะนำ คำปรึกษา และแก้ไขปัญหา</a:t>
            </a:r>
            <a:r>
              <a:rPr lang="th-TH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ให้แก่ผู้เรียนทั้งด้านการเรียนและคุณภาพชีวิตด้วยความเสมอภาค</a:t>
            </a:r>
            <a:endParaRPr lang="en-US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h-TH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7.7 ครูมี</a:t>
            </a:r>
            <a:r>
              <a:rPr lang="th-TH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การศึกษา วิจัยและพัฒนาการจัดการเรียนรู้</a:t>
            </a:r>
            <a:r>
              <a:rPr lang="th-TH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ในวิชาที่ตนรับผิดชอบและใช้ผลในการปรับการสอน</a:t>
            </a:r>
            <a:endParaRPr lang="en-US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h-TH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7.8 ครู</a:t>
            </a:r>
            <a:r>
              <a:rPr lang="th-TH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ประพฤติปฏิบัติตน</a:t>
            </a:r>
            <a:r>
              <a:rPr lang="th-TH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เป็นแบบอย่างที่ดีและเป็นสมาชิกที่ดีของสถานศึกษา</a:t>
            </a:r>
            <a:endParaRPr lang="en-US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h-TH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7.9 ครู</a:t>
            </a:r>
            <a:r>
              <a:rPr lang="th-TH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จัดการเรียนการสอน</a:t>
            </a:r>
            <a:r>
              <a:rPr lang="th-TH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ตามวิชาที่ได้รับมอบหมายเต็มเวลา เต็มความสามารถ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27584" y="1268760"/>
            <a:ext cx="71529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rial" pitchFamily="34" charset="0"/>
                <a:cs typeface="TH SarabunPSK" pitchFamily="34" charset="-34"/>
              </a:rPr>
              <a:t>มาตรฐานการศึกษาขั้นพื้นฐานเพื่อการประกันคุณภาพภายในของสถานศึกษา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rial" pitchFamily="34" charset="0"/>
                <a:cs typeface="TH SarabunPSK" pitchFamily="34" charset="-34"/>
              </a:rPr>
              <a:t>5 </a:t>
            </a: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rial" pitchFamily="34" charset="0"/>
                <a:cs typeface="TH SarabunPSK" pitchFamily="34" charset="-34"/>
              </a:rPr>
              <a:t>ด้าน</a:t>
            </a:r>
            <a:endParaRPr kumimoji="0" lang="th-TH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1763688" y="260648"/>
            <a:ext cx="698477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h-TH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PSK" pitchFamily="34" charset="-34"/>
                <a:ea typeface="Arial" pitchFamily="34" charset="0"/>
                <a:cs typeface="TH SarabunPSK" pitchFamily="34" charset="-34"/>
              </a:rPr>
              <a:t>การพัฒนากระบวนการจัดการชั้นเรียนที่เป็นเลิศ </a:t>
            </a:r>
            <a:endParaRPr lang="th-TH" sz="4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ngsana New" pitchFamily="18" charset="-34"/>
            </a:endParaRPr>
          </a:p>
        </p:txBody>
      </p:sp>
      <p:pic>
        <p:nvPicPr>
          <p:cNvPr id="15" name="Picture 14" descr="logo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260648"/>
            <a:ext cx="792088" cy="9361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395536" y="1745432"/>
            <a:ext cx="8604448" cy="49239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Angsana New" pitchFamily="18" charset="-34"/>
                <a:cs typeface="TH Niramit AS" charset="-34"/>
              </a:rPr>
              <a:t> </a:t>
            </a: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Angsana New" pitchFamily="18" charset="-34"/>
                <a:cs typeface="TH Niramit AS" charset="-34"/>
              </a:rPr>
              <a:t>มาตรฐานด้านการจัดการศึกษา(๕๐คะแนน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Angsana New" pitchFamily="18" charset="-34"/>
                <a:cs typeface="Cordia New" pitchFamily="34" charset="-34"/>
              </a:rPr>
              <a:t>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4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มาตรฐานที่</a:t>
            </a: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</a:t>
            </a:r>
            <a:r>
              <a:rPr kumimoji="0" lang="th-TH" sz="24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๗</a:t>
            </a: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</a:t>
            </a:r>
            <a:r>
              <a:rPr kumimoji="0" lang="th-TH" sz="24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ครูปฏิบัติงานตามบทบาทหน้าที่อย่างมีประสิทธิภาพและเกิดประสิทธิผล</a:t>
            </a:r>
            <a:endParaRPr kumimoji="0" lang="en-US" sz="2400" b="1" i="0" u="sng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H SarabunPSK" pitchFamily="34" charset="-34"/>
              <a:ea typeface="Angsana New" pitchFamily="18" charset="-34"/>
              <a:cs typeface="TH SarabunPSK" pitchFamily="34" charset="-34"/>
            </a:endParaRPr>
          </a:p>
          <a:p>
            <a:r>
              <a:rPr lang="th-TH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7.1 ครูมีการกำหนดเป้าหมายคุณภาพ</a:t>
            </a:r>
            <a:r>
              <a:rPr lang="th-TH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ผู้เรียน </a:t>
            </a:r>
            <a:endParaRPr lang="en-US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7.2 ครูมีการวิเคราะห์ผู้เรียนเป็น</a:t>
            </a:r>
            <a:r>
              <a:rPr lang="th-TH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รายบุคคล </a:t>
            </a:r>
            <a:endParaRPr lang="en-US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7.3 ครูออกแบบและการจัดการเรียนรู้ที่ตอบสนองความ</a:t>
            </a:r>
            <a:r>
              <a:rPr lang="th-TH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แตกต่าง </a:t>
            </a:r>
            <a:endParaRPr lang="en-US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7.4  ครูใช้สื่อและเทคโนโลยีที่</a:t>
            </a:r>
            <a:r>
              <a:rPr lang="th-TH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เหมาะสม </a:t>
            </a:r>
            <a:endParaRPr lang="en-US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7.5 ครูมีการวัดและประเมินผลที่มุ่งเน้นการพัฒนาการ</a:t>
            </a:r>
            <a:r>
              <a:rPr lang="th-TH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เรียนรู้ </a:t>
            </a:r>
            <a:endParaRPr lang="en-US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7.6 ครูให้คำแนะนำ คำปรึกษา และแก้ไขปัญหาให้แก่</a:t>
            </a:r>
            <a:r>
              <a:rPr lang="th-TH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ผู้เรียน </a:t>
            </a:r>
            <a:endParaRPr lang="en-US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7.7 ครูมีการศึกษา วิจัยและพัฒนาการจัดการเรียนรู้ในวิชาที่ตน</a:t>
            </a:r>
            <a:r>
              <a:rPr lang="th-TH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รับผิดชอบ </a:t>
            </a:r>
          </a:p>
          <a:p>
            <a:r>
              <a:rPr lang="th-TH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7.8 ครูประพฤติปฏิบัติตนเป็นแบบอย่างที่ดีและเป็นสมาชิกที่ดีของสถานศึกษา</a:t>
            </a:r>
            <a:endParaRPr lang="en-US" b="1" dirty="0" smtClean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7.9 ครูจัดการเรียนการสอนตามวิชาที่ได้รับมอบหมายเต็มเวลา เต็มความสามารถ</a:t>
            </a:r>
            <a:endParaRPr lang="en-US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 </a:t>
            </a:r>
            <a:endParaRPr kumimoji="0" lang="th-TH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27584" y="1268760"/>
            <a:ext cx="71529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rial" pitchFamily="34" charset="0"/>
                <a:cs typeface="TH SarabunPSK" pitchFamily="34" charset="-34"/>
              </a:rPr>
              <a:t>มาตรฐานการศึกษาขั้นพื้นฐานเพื่อการประกันคุณภาพภายในของสถานศึกษา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rial" pitchFamily="34" charset="0"/>
                <a:cs typeface="TH SarabunPSK" pitchFamily="34" charset="-34"/>
              </a:rPr>
              <a:t>5 </a:t>
            </a: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rial" pitchFamily="34" charset="0"/>
                <a:cs typeface="TH SarabunPSK" pitchFamily="34" charset="-34"/>
              </a:rPr>
              <a:t>ด้าน</a:t>
            </a:r>
            <a:endParaRPr kumimoji="0" lang="th-TH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 rot="20605743">
            <a:off x="5618238" y="3479392"/>
            <a:ext cx="1432606" cy="475985"/>
          </a:xfrm>
          <a:prstGeom prst="rect">
            <a:avLst/>
          </a:prstGeom>
          <a:solidFill>
            <a:schemeClr val="accent2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กระบวนการ</a:t>
            </a:r>
            <a:endParaRPr kumimoji="0" lang="th-TH" sz="4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1691680" y="332656"/>
            <a:ext cx="705678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h-TH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PSK" pitchFamily="34" charset="-34"/>
                <a:ea typeface="Arial" pitchFamily="34" charset="0"/>
                <a:cs typeface="TH SarabunPSK" pitchFamily="34" charset="-34"/>
              </a:rPr>
              <a:t>การพัฒนากระบวนการ</a:t>
            </a:r>
            <a:r>
              <a:rPr lang="th-TH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PSK" pitchFamily="34" charset="-34"/>
                <a:ea typeface="Arial" pitchFamily="34" charset="0"/>
                <a:cs typeface="TH SarabunPSK" pitchFamily="34" charset="-34"/>
              </a:rPr>
              <a:t>จัดการชั้นเรียนที่เป็นเลิศ</a:t>
            </a:r>
            <a:r>
              <a:rPr lang="th-TH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PSK" pitchFamily="34" charset="-34"/>
                <a:ea typeface="Arial" pitchFamily="34" charset="0"/>
                <a:cs typeface="TH SarabunPSK" pitchFamily="34" charset="-34"/>
              </a:rPr>
              <a:t> </a:t>
            </a:r>
            <a:endParaRPr lang="th-TH" sz="40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ngsana New" pitchFamily="18" charset="-34"/>
            </a:endParaRPr>
          </a:p>
        </p:txBody>
      </p:sp>
      <p:pic>
        <p:nvPicPr>
          <p:cNvPr id="15" name="Picture 14" descr="logo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260648"/>
            <a:ext cx="792088" cy="9361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5" name="Text Box 2"/>
          <p:cNvSpPr txBox="1">
            <a:spLocks noChangeArrowheads="1"/>
          </p:cNvSpPr>
          <p:nvPr/>
        </p:nvSpPr>
        <p:spPr bwMode="auto">
          <a:xfrm rot="20605743">
            <a:off x="5618238" y="4415495"/>
            <a:ext cx="1432606" cy="475985"/>
          </a:xfrm>
          <a:prstGeom prst="rect">
            <a:avLst/>
          </a:prstGeom>
          <a:solidFill>
            <a:schemeClr val="accent2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กระบวนการ</a:t>
            </a:r>
            <a:endParaRPr kumimoji="0" lang="th-TH" sz="4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36" name="Text Box 2"/>
          <p:cNvSpPr txBox="1">
            <a:spLocks noChangeArrowheads="1"/>
          </p:cNvSpPr>
          <p:nvPr/>
        </p:nvSpPr>
        <p:spPr bwMode="auto">
          <a:xfrm rot="20605743">
            <a:off x="5690246" y="5495616"/>
            <a:ext cx="1432606" cy="475985"/>
          </a:xfrm>
          <a:prstGeom prst="rect">
            <a:avLst/>
          </a:prstGeom>
          <a:solidFill>
            <a:schemeClr val="accent2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กระบวนการ</a:t>
            </a:r>
            <a:endParaRPr kumimoji="0" lang="th-TH" sz="4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37" name="Text Box 2"/>
          <p:cNvSpPr txBox="1">
            <a:spLocks noChangeArrowheads="1"/>
          </p:cNvSpPr>
          <p:nvPr/>
        </p:nvSpPr>
        <p:spPr bwMode="auto">
          <a:xfrm rot="20605743">
            <a:off x="5618238" y="2543289"/>
            <a:ext cx="1432606" cy="475985"/>
          </a:xfrm>
          <a:prstGeom prst="rect">
            <a:avLst/>
          </a:prstGeom>
          <a:solidFill>
            <a:schemeClr val="accent2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กระบวนการ</a:t>
            </a:r>
            <a:endParaRPr kumimoji="0" lang="th-TH" sz="4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24" name="Text Box 2"/>
          <p:cNvSpPr txBox="1">
            <a:spLocks noChangeArrowheads="1"/>
          </p:cNvSpPr>
          <p:nvPr/>
        </p:nvSpPr>
        <p:spPr bwMode="auto">
          <a:xfrm rot="20605743">
            <a:off x="6261528" y="3734590"/>
            <a:ext cx="1662853" cy="47598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</a:t>
            </a:r>
            <a:r>
              <a:rPr kumimoji="0" lang="th-TH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พัฒนาสื่อทรัพยากร</a:t>
            </a:r>
            <a:endParaRPr kumimoji="0" lang="th-TH" sz="4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25" name="Text Box 2"/>
          <p:cNvSpPr txBox="1">
            <a:spLocks noChangeArrowheads="1"/>
          </p:cNvSpPr>
          <p:nvPr/>
        </p:nvSpPr>
        <p:spPr bwMode="auto">
          <a:xfrm rot="20605743">
            <a:off x="6258235" y="4648081"/>
            <a:ext cx="1821425" cy="47598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</a:t>
            </a:r>
            <a:r>
              <a:rPr kumimoji="0" lang="th-TH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จัดกิจกรรมการพัฒนา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</a:t>
            </a:r>
            <a:endParaRPr kumimoji="0" lang="th-TH" sz="4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26" name="Text Box 2"/>
          <p:cNvSpPr txBox="1">
            <a:spLocks noChangeArrowheads="1"/>
          </p:cNvSpPr>
          <p:nvPr/>
        </p:nvSpPr>
        <p:spPr bwMode="auto">
          <a:xfrm rot="20605743">
            <a:off x="6330670" y="5731130"/>
            <a:ext cx="1800888" cy="47598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</a:t>
            </a:r>
            <a:r>
              <a:rPr kumimoji="0" lang="th-TH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ตรวจสอบคุณลักษณะ </a:t>
            </a:r>
            <a:endParaRPr kumimoji="0" lang="th-TH" sz="4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27" name="Text Box 2"/>
          <p:cNvSpPr txBox="1">
            <a:spLocks noChangeArrowheads="1"/>
          </p:cNvSpPr>
          <p:nvPr/>
        </p:nvSpPr>
        <p:spPr bwMode="auto">
          <a:xfrm rot="20605743">
            <a:off x="6266310" y="2831320"/>
            <a:ext cx="1432606" cy="47598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</a:t>
            </a:r>
            <a:r>
              <a:rPr kumimoji="0" lang="th-TH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ค้นหาคุณลักษณะ</a:t>
            </a:r>
            <a:endParaRPr kumimoji="0" lang="th-TH" sz="4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logosua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332656"/>
            <a:ext cx="769620" cy="944880"/>
          </a:xfrm>
          <a:prstGeom prst="rect">
            <a:avLst/>
          </a:prstGeom>
          <a:effectLst>
            <a:reflection blurRad="6350" stA="50000" endA="300" endPos="55000" dir="5400000" sy="-100000" algn="bl" rotWithShape="0"/>
            <a:softEdge rad="317500"/>
          </a:effectLst>
        </p:spPr>
      </p:pic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899592" y="980728"/>
            <a:ext cx="7777304" cy="4362874"/>
            <a:chOff x="3911" y="1804"/>
            <a:chExt cx="9895" cy="4809"/>
          </a:xfrm>
        </p:grpSpPr>
        <p:sp>
          <p:nvSpPr>
            <p:cNvPr id="1027" name="AutoShape 3"/>
            <p:cNvSpPr>
              <a:spLocks noChangeArrowheads="1"/>
            </p:cNvSpPr>
            <p:nvPr/>
          </p:nvSpPr>
          <p:spPr bwMode="auto">
            <a:xfrm>
              <a:off x="3911" y="1804"/>
              <a:ext cx="9818" cy="1074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h-TH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  </a:t>
              </a:r>
              <a:r>
                <a:rPr kumimoji="0" lang="th-TH" sz="32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โรงเรียนต้นแบบ </a:t>
              </a:r>
              <a:endParaRPr kumimoji="0" lang="th-TH" sz="4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ngsana New" pitchFamily="18" charset="-34"/>
              </a:endParaRPr>
            </a:p>
          </p:txBody>
        </p:sp>
        <p:sp>
          <p:nvSpPr>
            <p:cNvPr id="1028" name="Rectangle 4"/>
            <p:cNvSpPr>
              <a:spLocks noChangeArrowheads="1"/>
            </p:cNvSpPr>
            <p:nvPr/>
          </p:nvSpPr>
          <p:spPr bwMode="auto">
            <a:xfrm>
              <a:off x="3911" y="3463"/>
              <a:ext cx="9830" cy="6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th-TH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๑.กระบวนการบริหารเชิงยุทธศาสตร์/กระบวนการบริหารหลักสูตร</a:t>
              </a:r>
              <a:endPara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h-TH" sz="28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cs typeface="Angsana New" pitchFamily="18" charset="-34"/>
              </a:endParaRPr>
            </a:p>
          </p:txBody>
        </p:sp>
        <p:sp>
          <p:nvSpPr>
            <p:cNvPr id="1029" name="Freeform 5"/>
            <p:cNvSpPr>
              <a:spLocks/>
            </p:cNvSpPr>
            <p:nvPr/>
          </p:nvSpPr>
          <p:spPr bwMode="auto">
            <a:xfrm>
              <a:off x="11332" y="4766"/>
              <a:ext cx="2474" cy="1847"/>
            </a:xfrm>
            <a:custGeom>
              <a:avLst/>
              <a:gdLst/>
              <a:ahLst/>
              <a:cxnLst>
                <a:cxn ang="0">
                  <a:pos x="0" y="600"/>
                </a:cxn>
                <a:cxn ang="0">
                  <a:pos x="1056" y="0"/>
                </a:cxn>
                <a:cxn ang="0">
                  <a:pos x="2088" y="612"/>
                </a:cxn>
                <a:cxn ang="0">
                  <a:pos x="2088" y="2220"/>
                </a:cxn>
                <a:cxn ang="0">
                  <a:pos x="0" y="2256"/>
                </a:cxn>
                <a:cxn ang="0">
                  <a:pos x="0" y="600"/>
                </a:cxn>
              </a:cxnLst>
              <a:rect l="0" t="0" r="r" b="b"/>
              <a:pathLst>
                <a:path w="2088" h="2256">
                  <a:moveTo>
                    <a:pt x="0" y="600"/>
                  </a:moveTo>
                  <a:lnTo>
                    <a:pt x="1056" y="0"/>
                  </a:lnTo>
                  <a:lnTo>
                    <a:pt x="2088" y="612"/>
                  </a:lnTo>
                  <a:lnTo>
                    <a:pt x="2088" y="2220"/>
                  </a:lnTo>
                  <a:lnTo>
                    <a:pt x="0" y="2256"/>
                  </a:lnTo>
                  <a:lnTo>
                    <a:pt x="0" y="600"/>
                  </a:lnTo>
                  <a:close/>
                </a:path>
              </a:pathLst>
            </a:custGeom>
            <a:solidFill>
              <a:srgbClr val="9BBB59"/>
            </a:solidFill>
            <a:ln w="38100" cmpd="sng">
              <a:solidFill>
                <a:srgbClr val="F2F2F2"/>
              </a:solidFill>
              <a:prstDash val="solid"/>
              <a:round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1030" name="Freeform 6"/>
            <p:cNvSpPr>
              <a:spLocks/>
            </p:cNvSpPr>
            <p:nvPr/>
          </p:nvSpPr>
          <p:spPr bwMode="auto">
            <a:xfrm>
              <a:off x="8941" y="4766"/>
              <a:ext cx="2474" cy="1847"/>
            </a:xfrm>
            <a:custGeom>
              <a:avLst/>
              <a:gdLst/>
              <a:ahLst/>
              <a:cxnLst>
                <a:cxn ang="0">
                  <a:pos x="0" y="600"/>
                </a:cxn>
                <a:cxn ang="0">
                  <a:pos x="1056" y="0"/>
                </a:cxn>
                <a:cxn ang="0">
                  <a:pos x="2088" y="612"/>
                </a:cxn>
                <a:cxn ang="0">
                  <a:pos x="2088" y="2220"/>
                </a:cxn>
                <a:cxn ang="0">
                  <a:pos x="0" y="2256"/>
                </a:cxn>
                <a:cxn ang="0">
                  <a:pos x="0" y="600"/>
                </a:cxn>
              </a:cxnLst>
              <a:rect l="0" t="0" r="r" b="b"/>
              <a:pathLst>
                <a:path w="2088" h="2256">
                  <a:moveTo>
                    <a:pt x="0" y="600"/>
                  </a:moveTo>
                  <a:lnTo>
                    <a:pt x="1056" y="0"/>
                  </a:lnTo>
                  <a:lnTo>
                    <a:pt x="2088" y="612"/>
                  </a:lnTo>
                  <a:lnTo>
                    <a:pt x="2088" y="2220"/>
                  </a:lnTo>
                  <a:lnTo>
                    <a:pt x="0" y="2256"/>
                  </a:lnTo>
                  <a:lnTo>
                    <a:pt x="0" y="600"/>
                  </a:lnTo>
                  <a:close/>
                </a:path>
              </a:pathLst>
            </a:custGeom>
            <a:solidFill>
              <a:srgbClr val="9BBB59"/>
            </a:solidFill>
            <a:ln w="38100" cmpd="sng">
              <a:solidFill>
                <a:srgbClr val="F2F2F2"/>
              </a:solidFill>
              <a:prstDash val="solid"/>
              <a:round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1031" name="Freeform 7"/>
            <p:cNvSpPr>
              <a:spLocks/>
            </p:cNvSpPr>
            <p:nvPr/>
          </p:nvSpPr>
          <p:spPr bwMode="auto">
            <a:xfrm>
              <a:off x="6458" y="4766"/>
              <a:ext cx="2474" cy="1847"/>
            </a:xfrm>
            <a:custGeom>
              <a:avLst/>
              <a:gdLst/>
              <a:ahLst/>
              <a:cxnLst>
                <a:cxn ang="0">
                  <a:pos x="0" y="600"/>
                </a:cxn>
                <a:cxn ang="0">
                  <a:pos x="1056" y="0"/>
                </a:cxn>
                <a:cxn ang="0">
                  <a:pos x="2088" y="612"/>
                </a:cxn>
                <a:cxn ang="0">
                  <a:pos x="2088" y="2220"/>
                </a:cxn>
                <a:cxn ang="0">
                  <a:pos x="0" y="2256"/>
                </a:cxn>
                <a:cxn ang="0">
                  <a:pos x="0" y="600"/>
                </a:cxn>
              </a:cxnLst>
              <a:rect l="0" t="0" r="r" b="b"/>
              <a:pathLst>
                <a:path w="2088" h="2256">
                  <a:moveTo>
                    <a:pt x="0" y="600"/>
                  </a:moveTo>
                  <a:lnTo>
                    <a:pt x="1056" y="0"/>
                  </a:lnTo>
                  <a:lnTo>
                    <a:pt x="2088" y="612"/>
                  </a:lnTo>
                  <a:lnTo>
                    <a:pt x="2088" y="2220"/>
                  </a:lnTo>
                  <a:lnTo>
                    <a:pt x="0" y="2256"/>
                  </a:lnTo>
                  <a:lnTo>
                    <a:pt x="0" y="600"/>
                  </a:lnTo>
                  <a:close/>
                </a:path>
              </a:pathLst>
            </a:custGeom>
            <a:solidFill>
              <a:srgbClr val="9BBB59"/>
            </a:solidFill>
            <a:ln w="38100" cmpd="sng">
              <a:solidFill>
                <a:srgbClr val="F2F2F2"/>
              </a:solidFill>
              <a:prstDash val="solid"/>
              <a:round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1032" name="Freeform 8"/>
            <p:cNvSpPr>
              <a:spLocks/>
            </p:cNvSpPr>
            <p:nvPr/>
          </p:nvSpPr>
          <p:spPr bwMode="auto">
            <a:xfrm>
              <a:off x="3975" y="4765"/>
              <a:ext cx="2474" cy="1848"/>
            </a:xfrm>
            <a:custGeom>
              <a:avLst/>
              <a:gdLst/>
              <a:ahLst/>
              <a:cxnLst>
                <a:cxn ang="0">
                  <a:pos x="0" y="600"/>
                </a:cxn>
                <a:cxn ang="0">
                  <a:pos x="1056" y="0"/>
                </a:cxn>
                <a:cxn ang="0">
                  <a:pos x="2088" y="612"/>
                </a:cxn>
                <a:cxn ang="0">
                  <a:pos x="2088" y="2220"/>
                </a:cxn>
                <a:cxn ang="0">
                  <a:pos x="0" y="2256"/>
                </a:cxn>
                <a:cxn ang="0">
                  <a:pos x="0" y="600"/>
                </a:cxn>
              </a:cxnLst>
              <a:rect l="0" t="0" r="r" b="b"/>
              <a:pathLst>
                <a:path w="2088" h="2256">
                  <a:moveTo>
                    <a:pt x="0" y="600"/>
                  </a:moveTo>
                  <a:lnTo>
                    <a:pt x="1056" y="0"/>
                  </a:lnTo>
                  <a:lnTo>
                    <a:pt x="2088" y="612"/>
                  </a:lnTo>
                  <a:lnTo>
                    <a:pt x="2088" y="2220"/>
                  </a:lnTo>
                  <a:lnTo>
                    <a:pt x="0" y="2256"/>
                  </a:lnTo>
                  <a:lnTo>
                    <a:pt x="0" y="600"/>
                  </a:lnTo>
                  <a:close/>
                </a:path>
              </a:pathLst>
            </a:custGeom>
            <a:solidFill>
              <a:srgbClr val="9BBB59"/>
            </a:solidFill>
            <a:ln w="38100" cmpd="sng">
              <a:solidFill>
                <a:srgbClr val="F2F2F2"/>
              </a:solidFill>
              <a:prstDash val="solid"/>
              <a:round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3911" y="4055"/>
              <a:ext cx="9818" cy="5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th-TH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๒.กระบวนการบริหารงานวิชาการ ๓.งานบุคคล ๔.งานอาคารสถานที่ ๕.งานประกันคุณภาพ </a:t>
              </a:r>
              <a:endParaRPr kumimoji="0" lang="th-TH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ngsana New" pitchFamily="18" charset="-34"/>
              </a:endParaRPr>
            </a:p>
          </p:txBody>
        </p:sp>
      </p:grp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971600" y="1988840"/>
            <a:ext cx="7632848" cy="448744"/>
          </a:xfrm>
          <a:prstGeom prst="rect">
            <a:avLst/>
          </a:prstGeom>
          <a:solidFill>
            <a:schemeClr val="accent2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ปรัชญา          วิสัยทัศน์          พันธกิจ</a:t>
            </a:r>
            <a:endParaRPr kumimoji="0" lang="th-TH" sz="4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899592" y="5363799"/>
            <a:ext cx="7776864" cy="48821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ปรัชญาการจัดการคุณภาพทั่วทั้งองค์กร</a:t>
            </a: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H SarabunPSK" pitchFamily="34" charset="-34"/>
              <a:ea typeface="Angsana New" pitchFamily="18" charset="-34"/>
              <a:cs typeface="TH SarabunPSK" pitchFamily="34" charset="-34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  </a:t>
            </a:r>
            <a:endParaRPr kumimoji="0" lang="th-TH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99592" y="3757363"/>
            <a:ext cx="784887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</a:t>
            </a:r>
            <a:r>
              <a:rPr lang="th-TH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๖                       ๗                       ๘                      ๙ </a:t>
            </a: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h-TH" sz="20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 กระบวนการจัดกิจกรรม      กระบวนการพัฒนาสื่อ      กระบวนการจัดกิจกรรม        กระบวนการจัดการ</a:t>
            </a:r>
          </a:p>
          <a:p>
            <a:r>
              <a:rPr lang="th-TH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    </a:t>
            </a:r>
            <a:r>
              <a:rPr lang="th-TH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พัฒนาผู้เรียน            และเทคโนโลยี  </a:t>
            </a:r>
            <a:r>
              <a:rPr lang="th-TH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    ที่</a:t>
            </a:r>
            <a:r>
              <a:rPr lang="th-TH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เน้นผู้เรียนเป็นสำคัญ  งานวิจัยในชั้นเรียน</a:t>
            </a:r>
            <a:r>
              <a:rPr lang="th-TH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</a:t>
            </a:r>
            <a:endParaRPr lang="th-TH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835696" y="332656"/>
            <a:ext cx="655272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40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PSK" pitchFamily="34" charset="-34"/>
                <a:ea typeface="Arial" pitchFamily="34" charset="0"/>
                <a:cs typeface="TH SarabunPSK" pitchFamily="34" charset="-34"/>
              </a:rPr>
              <a:t>ระบบการบริหารจัดการสถานศึกษา</a:t>
            </a:r>
            <a:endParaRPr kumimoji="0" lang="th-TH" sz="40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ngsana New" pitchFamily="18" charset="-34"/>
            </a:endParaRPr>
          </a:p>
        </p:txBody>
      </p:sp>
      <p:pic>
        <p:nvPicPr>
          <p:cNvPr id="16" name="Picture 15" descr="logo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260648"/>
            <a:ext cx="792088" cy="9361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395536" y="1745432"/>
            <a:ext cx="8604448" cy="49239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Angsana New" pitchFamily="18" charset="-34"/>
                <a:cs typeface="TH Niramit AS" charset="-34"/>
              </a:rPr>
              <a:t> </a:t>
            </a: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Angsana New" pitchFamily="18" charset="-34"/>
                <a:cs typeface="TH Niramit AS" charset="-34"/>
              </a:rPr>
              <a:t>มาตรฐานด้านการจัดการศึกษา(๕๐คะแนน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Angsana New" pitchFamily="18" charset="-34"/>
                <a:cs typeface="Cordia New" pitchFamily="34" charset="-34"/>
              </a:rPr>
              <a:t>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400" b="1" i="0" u="sng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มาตรฐานที่</a:t>
            </a: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</a:t>
            </a:r>
            <a:r>
              <a:rPr kumimoji="0" lang="th-TH" sz="2400" b="1" i="0" u="sng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๗</a:t>
            </a: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</a:t>
            </a:r>
            <a:r>
              <a:rPr kumimoji="0" lang="th-TH" sz="2400" b="1" i="0" u="sng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ครูปฏิบัติงานตามบทบาทหน้าที่อย่างมีประสิทธิภาพและเกิดประสิทธิผล</a:t>
            </a:r>
            <a:endParaRPr kumimoji="0" lang="en-US" sz="2400" b="1" i="0" u="sng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</a:schemeClr>
              </a:solidFill>
              <a:effectLst/>
              <a:latin typeface="TH SarabunPSK" pitchFamily="34" charset="-34"/>
              <a:ea typeface="Angsana New" pitchFamily="18" charset="-34"/>
              <a:cs typeface="TH SarabunPSK" pitchFamily="34" charset="-34"/>
            </a:endParaRPr>
          </a:p>
          <a:p>
            <a:r>
              <a:rPr lang="th-TH" b="1" dirty="0">
                <a:solidFill>
                  <a:schemeClr val="tx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7.1 ครูมีการกำหนดเป้าหมายคุณภาพ</a:t>
            </a:r>
            <a:r>
              <a:rPr lang="th-TH" b="1" dirty="0" smtClean="0">
                <a:solidFill>
                  <a:schemeClr val="tx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ผู้เรียน </a:t>
            </a:r>
            <a:endParaRPr lang="en-US" b="1" dirty="0">
              <a:solidFill>
                <a:schemeClr val="tx1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b="1" dirty="0">
                <a:solidFill>
                  <a:schemeClr val="tx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7.2 ครูมีการวิเคราะห์ผู้เรียนเป็น</a:t>
            </a:r>
            <a:r>
              <a:rPr lang="th-TH" b="1" dirty="0" smtClean="0">
                <a:solidFill>
                  <a:schemeClr val="tx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รายบุคคล </a:t>
            </a:r>
            <a:endParaRPr lang="en-US" b="1" dirty="0">
              <a:solidFill>
                <a:schemeClr val="tx1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b="1" dirty="0">
                <a:solidFill>
                  <a:schemeClr val="tx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7.3 ครูออกแบบและการจัดการเรียนรู้ที่ตอบสนองความ</a:t>
            </a:r>
            <a:r>
              <a:rPr lang="th-TH" b="1" dirty="0" smtClean="0">
                <a:solidFill>
                  <a:schemeClr val="tx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แตกต่าง </a:t>
            </a:r>
            <a:endParaRPr lang="en-US" b="1" dirty="0">
              <a:solidFill>
                <a:schemeClr val="tx1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b="1" dirty="0">
                <a:solidFill>
                  <a:schemeClr val="tx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7.4  ครูใช้สื่อและเทคโนโลยีที่</a:t>
            </a:r>
            <a:r>
              <a:rPr lang="th-TH" b="1" dirty="0" smtClean="0">
                <a:solidFill>
                  <a:schemeClr val="tx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เหมาะสม </a:t>
            </a:r>
            <a:endParaRPr lang="en-US" b="1" dirty="0">
              <a:solidFill>
                <a:schemeClr val="tx1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b="1" dirty="0">
                <a:solidFill>
                  <a:schemeClr val="tx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7.5 ครูมีการวัดและประเมินผลที่มุ่งเน้นการพัฒนาการ</a:t>
            </a:r>
            <a:r>
              <a:rPr lang="th-TH" b="1" dirty="0" smtClean="0">
                <a:solidFill>
                  <a:schemeClr val="tx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เรียนรู้ </a:t>
            </a:r>
            <a:endParaRPr lang="en-US" b="1" dirty="0">
              <a:solidFill>
                <a:schemeClr val="tx1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b="1" dirty="0">
                <a:solidFill>
                  <a:schemeClr val="tx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7.6 ครูให้คำแนะนำ คำปรึกษา และแก้ไขปัญหาให้แก่</a:t>
            </a:r>
            <a:r>
              <a:rPr lang="th-TH" b="1" dirty="0" smtClean="0">
                <a:solidFill>
                  <a:schemeClr val="tx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ผู้เรียน </a:t>
            </a:r>
            <a:endParaRPr lang="en-US" b="1" dirty="0">
              <a:solidFill>
                <a:schemeClr val="tx1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b="1" dirty="0">
                <a:solidFill>
                  <a:schemeClr val="tx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7.7 ครูมีการศึกษา วิจัยและพัฒนาการจัดการเรียนรู้ในวิชาที่ตน</a:t>
            </a:r>
            <a:r>
              <a:rPr lang="th-TH" b="1" dirty="0" smtClean="0">
                <a:solidFill>
                  <a:schemeClr val="tx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รับผิดชอบ </a:t>
            </a:r>
          </a:p>
          <a:p>
            <a:r>
              <a:rPr lang="th-TH" b="1" dirty="0" smtClean="0">
                <a:solidFill>
                  <a:schemeClr val="tx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7.8 ครูประพฤติปฏิบัติตนเป็นแบบอย่างที่ดีและเป็นสมาชิกที่ดีของสถานศึกษา</a:t>
            </a:r>
            <a:endParaRPr lang="en-US" b="1" dirty="0" smtClean="0">
              <a:solidFill>
                <a:schemeClr val="tx1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b="1" dirty="0" smtClean="0">
                <a:solidFill>
                  <a:schemeClr val="tx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7.9 ครูจัดการเรียนการสอนตามวิชาที่ได้รับมอบหมายเต็มเวลา เต็มความสามารถ</a:t>
            </a:r>
            <a:endParaRPr lang="en-US" b="1" dirty="0">
              <a:solidFill>
                <a:schemeClr val="tx1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 </a:t>
            </a:r>
            <a:endParaRPr kumimoji="0" lang="th-TH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27584" y="1268760"/>
            <a:ext cx="71529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rial" pitchFamily="34" charset="0"/>
                <a:cs typeface="TH SarabunPSK" pitchFamily="34" charset="-34"/>
              </a:rPr>
              <a:t>มาตรฐานการศึกษาขั้นพื้นฐานเพื่อการประกันคุณภาพภายในของสถานศึกษา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rial" pitchFamily="34" charset="0"/>
                <a:cs typeface="TH SarabunPSK" pitchFamily="34" charset="-34"/>
              </a:rPr>
              <a:t>5 </a:t>
            </a: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rial" pitchFamily="34" charset="0"/>
                <a:cs typeface="TH SarabunPSK" pitchFamily="34" charset="-34"/>
              </a:rPr>
              <a:t>ด้าน</a:t>
            </a:r>
            <a:endParaRPr kumimoji="0" lang="th-TH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 rot="20605743">
            <a:off x="4416039" y="3620212"/>
            <a:ext cx="1432606" cy="629815"/>
          </a:xfrm>
          <a:prstGeom prst="rect">
            <a:avLst/>
          </a:prstGeom>
          <a:solidFill>
            <a:schemeClr val="accent2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กระบวนการ</a:t>
            </a:r>
            <a:endParaRPr kumimoji="0" lang="th-TH" sz="4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1691680" y="332656"/>
            <a:ext cx="705678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h-TH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PSK" pitchFamily="34" charset="-34"/>
                <a:ea typeface="Arial" pitchFamily="34" charset="0"/>
                <a:cs typeface="TH SarabunPSK" pitchFamily="34" charset="-34"/>
              </a:rPr>
              <a:t>การพัฒนากระบวนการ</a:t>
            </a:r>
            <a:r>
              <a:rPr lang="th-TH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PSK" pitchFamily="34" charset="-34"/>
                <a:ea typeface="Arial" pitchFamily="34" charset="0"/>
                <a:cs typeface="TH SarabunPSK" pitchFamily="34" charset="-34"/>
              </a:rPr>
              <a:t>จัดการชั้นเรียนที่เป็นเลิศ</a:t>
            </a:r>
            <a:r>
              <a:rPr lang="th-TH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PSK" pitchFamily="34" charset="-34"/>
                <a:ea typeface="Arial" pitchFamily="34" charset="0"/>
                <a:cs typeface="TH SarabunPSK" pitchFamily="34" charset="-34"/>
              </a:rPr>
              <a:t> </a:t>
            </a:r>
            <a:endParaRPr lang="th-TH" sz="40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ngsana New" pitchFamily="18" charset="-34"/>
            </a:endParaRPr>
          </a:p>
        </p:txBody>
      </p:sp>
      <p:pic>
        <p:nvPicPr>
          <p:cNvPr id="15" name="Picture 14" descr="logo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260648"/>
            <a:ext cx="792088" cy="9361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9" name="Text Box 2"/>
          <p:cNvSpPr txBox="1">
            <a:spLocks noChangeArrowheads="1"/>
          </p:cNvSpPr>
          <p:nvPr/>
        </p:nvSpPr>
        <p:spPr bwMode="auto">
          <a:xfrm rot="20605743">
            <a:off x="4996915" y="2435036"/>
            <a:ext cx="1200856" cy="62981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จัดทำคู่มือ</a:t>
            </a:r>
            <a:endParaRPr kumimoji="0" lang="th-TH" sz="4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23" name="Text Box 2"/>
          <p:cNvSpPr txBox="1">
            <a:spLocks noChangeArrowheads="1"/>
          </p:cNvSpPr>
          <p:nvPr/>
        </p:nvSpPr>
        <p:spPr bwMode="auto">
          <a:xfrm rot="20605743">
            <a:off x="7373604" y="3224196"/>
            <a:ext cx="1180319" cy="62981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ทดลองใช้</a:t>
            </a:r>
            <a:endParaRPr kumimoji="0" lang="th-TH" sz="4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28" name="Text Box 2"/>
          <p:cNvSpPr txBox="1">
            <a:spLocks noChangeArrowheads="1"/>
          </p:cNvSpPr>
          <p:nvPr/>
        </p:nvSpPr>
        <p:spPr bwMode="auto">
          <a:xfrm rot="20605743">
            <a:off x="4995766" y="4675172"/>
            <a:ext cx="1256172" cy="62981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ตรวจสอบ</a:t>
            </a:r>
            <a:endParaRPr kumimoji="0" lang="th-TH" sz="4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32" name="Text Box 2"/>
          <p:cNvSpPr txBox="1">
            <a:spLocks noChangeArrowheads="1"/>
          </p:cNvSpPr>
          <p:nvPr/>
        </p:nvSpPr>
        <p:spPr bwMode="auto">
          <a:xfrm rot="20605743">
            <a:off x="2765093" y="3944276"/>
            <a:ext cx="1180319" cy="62981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ปรับปรุง</a:t>
            </a:r>
            <a:endParaRPr kumimoji="0" lang="th-TH" sz="4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 rot="20605743">
            <a:off x="4920095" y="3548206"/>
            <a:ext cx="1432606" cy="629815"/>
          </a:xfrm>
          <a:prstGeom prst="rect">
            <a:avLst/>
          </a:prstGeom>
          <a:solidFill>
            <a:schemeClr val="accent2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กระบวนการ</a:t>
            </a:r>
            <a:endParaRPr kumimoji="0" lang="th-TH" sz="4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36" name="Text Box 2"/>
          <p:cNvSpPr txBox="1">
            <a:spLocks noChangeArrowheads="1"/>
          </p:cNvSpPr>
          <p:nvPr/>
        </p:nvSpPr>
        <p:spPr bwMode="auto">
          <a:xfrm rot="20605743">
            <a:off x="5280136" y="3548205"/>
            <a:ext cx="1432606" cy="629815"/>
          </a:xfrm>
          <a:prstGeom prst="rect">
            <a:avLst/>
          </a:prstGeom>
          <a:solidFill>
            <a:schemeClr val="accent2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กระบวนการ</a:t>
            </a:r>
            <a:endParaRPr kumimoji="0" lang="th-TH" sz="4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37" name="Text Box 2"/>
          <p:cNvSpPr txBox="1">
            <a:spLocks noChangeArrowheads="1"/>
          </p:cNvSpPr>
          <p:nvPr/>
        </p:nvSpPr>
        <p:spPr bwMode="auto">
          <a:xfrm rot="20605743">
            <a:off x="5640175" y="3548204"/>
            <a:ext cx="1432606" cy="629815"/>
          </a:xfrm>
          <a:prstGeom prst="rect">
            <a:avLst/>
          </a:prstGeom>
          <a:solidFill>
            <a:schemeClr val="accent2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กระบวนการ</a:t>
            </a:r>
            <a:endParaRPr kumimoji="0" lang="th-TH" sz="4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38" name="Bent Arrow 37"/>
          <p:cNvSpPr/>
          <p:nvPr/>
        </p:nvSpPr>
        <p:spPr>
          <a:xfrm rot="4311293">
            <a:off x="7080386" y="2382988"/>
            <a:ext cx="432048" cy="288032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  <p:sp>
        <p:nvSpPr>
          <p:cNvPr id="39" name="Bent Arrow 38"/>
          <p:cNvSpPr/>
          <p:nvPr/>
        </p:nvSpPr>
        <p:spPr>
          <a:xfrm rot="9347470">
            <a:off x="7420370" y="4369014"/>
            <a:ext cx="432048" cy="288032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  <p:sp>
        <p:nvSpPr>
          <p:cNvPr id="40" name="Bent Arrow 39"/>
          <p:cNvSpPr/>
          <p:nvPr/>
        </p:nvSpPr>
        <p:spPr>
          <a:xfrm rot="15111293">
            <a:off x="4344082" y="5047283"/>
            <a:ext cx="432048" cy="288032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  <p:sp>
        <p:nvSpPr>
          <p:cNvPr id="41" name="Bent Arrow 40"/>
          <p:cNvSpPr/>
          <p:nvPr/>
        </p:nvSpPr>
        <p:spPr>
          <a:xfrm rot="20511293">
            <a:off x="3840025" y="3103068"/>
            <a:ext cx="432048" cy="288032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 rot="21383576">
            <a:off x="3502418" y="3914363"/>
            <a:ext cx="1707116" cy="388755"/>
          </a:xfrm>
          <a:prstGeom prst="rect">
            <a:avLst/>
          </a:prstGeom>
          <a:solidFill>
            <a:srgbClr val="FF0000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algn="ctr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BEST</a:t>
            </a:r>
            <a:endParaRPr kumimoji="0" lang="th-TH" sz="4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835696" y="548679"/>
            <a:ext cx="583264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h-TH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PSK" pitchFamily="34" charset="-34"/>
                <a:ea typeface="Arial" pitchFamily="34" charset="0"/>
                <a:cs typeface="TH SarabunPSK" pitchFamily="34" charset="-34"/>
              </a:rPr>
              <a:t>การพัฒนากระบวนการสู่ความเป็นเลิศ </a:t>
            </a:r>
            <a:endParaRPr lang="th-TH" sz="40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ngsana New" pitchFamily="18" charset="-34"/>
            </a:endParaRPr>
          </a:p>
        </p:txBody>
      </p:sp>
      <p:pic>
        <p:nvPicPr>
          <p:cNvPr id="16" name="Picture 15" descr="logo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260648"/>
            <a:ext cx="792088" cy="9361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8" name="Striped Right Arrow 47"/>
          <p:cNvSpPr/>
          <p:nvPr/>
        </p:nvSpPr>
        <p:spPr>
          <a:xfrm rot="19677674">
            <a:off x="78121" y="1943095"/>
            <a:ext cx="8814523" cy="4611220"/>
          </a:xfrm>
          <a:prstGeom prst="striped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9" name="Text Box 2"/>
          <p:cNvSpPr txBox="1">
            <a:spLocks noChangeArrowheads="1"/>
          </p:cNvSpPr>
          <p:nvPr/>
        </p:nvSpPr>
        <p:spPr bwMode="auto">
          <a:xfrm rot="21383576">
            <a:off x="6166714" y="2258179"/>
            <a:ext cx="1707116" cy="388755"/>
          </a:xfrm>
          <a:prstGeom prst="rect">
            <a:avLst/>
          </a:prstGeom>
          <a:solidFill>
            <a:srgbClr val="FF0000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algn="ctr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STANDARD</a:t>
            </a:r>
            <a:endParaRPr kumimoji="0" lang="th-TH" sz="4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50" name="Text Box 2"/>
          <p:cNvSpPr txBox="1">
            <a:spLocks noChangeArrowheads="1"/>
          </p:cNvSpPr>
          <p:nvPr/>
        </p:nvSpPr>
        <p:spPr bwMode="auto">
          <a:xfrm rot="21383576">
            <a:off x="1270171" y="5498539"/>
            <a:ext cx="1707116" cy="388755"/>
          </a:xfrm>
          <a:prstGeom prst="rect">
            <a:avLst/>
          </a:prstGeom>
          <a:solidFill>
            <a:srgbClr val="FF0000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algn="ctr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GOOD</a:t>
            </a:r>
            <a:endParaRPr kumimoji="0" lang="th-TH" sz="4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51" name="Rectangle 1"/>
          <p:cNvSpPr>
            <a:spLocks noChangeArrowheads="1"/>
          </p:cNvSpPr>
          <p:nvPr/>
        </p:nvSpPr>
        <p:spPr bwMode="auto">
          <a:xfrm>
            <a:off x="1259632" y="6180891"/>
            <a:ext cx="788436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YEAR-2555                YEAR-2556           YEAR-2557 </a:t>
            </a:r>
            <a:endParaRPr lang="th-TH" sz="36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logosua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332656"/>
            <a:ext cx="769620" cy="944880"/>
          </a:xfrm>
          <a:prstGeom prst="rect">
            <a:avLst/>
          </a:prstGeom>
          <a:effectLst>
            <a:reflection blurRad="6350" stA="50000" endA="300" endPos="55000" dir="5400000" sy="-100000" algn="bl" rotWithShape="0"/>
            <a:softEdge rad="317500"/>
          </a:effectLst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899592" y="980728"/>
            <a:ext cx="7777304" cy="4362874"/>
            <a:chOff x="3911" y="1804"/>
            <a:chExt cx="9895" cy="4809"/>
          </a:xfrm>
        </p:grpSpPr>
        <p:sp>
          <p:nvSpPr>
            <p:cNvPr id="1027" name="AutoShape 3"/>
            <p:cNvSpPr>
              <a:spLocks noChangeArrowheads="1"/>
            </p:cNvSpPr>
            <p:nvPr/>
          </p:nvSpPr>
          <p:spPr bwMode="auto">
            <a:xfrm>
              <a:off x="3911" y="1804"/>
              <a:ext cx="9818" cy="1074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h-TH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  </a:t>
              </a:r>
              <a:r>
                <a:rPr kumimoji="0" lang="th-TH" sz="32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โรงเรียนต้นแบบ </a:t>
              </a:r>
              <a:endParaRPr kumimoji="0" lang="th-TH" sz="4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ngsana New" pitchFamily="18" charset="-34"/>
              </a:endParaRPr>
            </a:p>
          </p:txBody>
        </p:sp>
        <p:sp>
          <p:nvSpPr>
            <p:cNvPr id="1028" name="Rectangle 4"/>
            <p:cNvSpPr>
              <a:spLocks noChangeArrowheads="1"/>
            </p:cNvSpPr>
            <p:nvPr/>
          </p:nvSpPr>
          <p:spPr bwMode="auto">
            <a:xfrm>
              <a:off x="3911" y="3463"/>
              <a:ext cx="9830" cy="6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th-TH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๑.กระบวนการบริหารเชิงยุทธศาสตร์</a:t>
              </a:r>
              <a:endPara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h-TH" sz="28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cs typeface="Angsana New" pitchFamily="18" charset="-34"/>
              </a:endParaRPr>
            </a:p>
          </p:txBody>
        </p:sp>
        <p:sp>
          <p:nvSpPr>
            <p:cNvPr id="1029" name="Freeform 5"/>
            <p:cNvSpPr>
              <a:spLocks/>
            </p:cNvSpPr>
            <p:nvPr/>
          </p:nvSpPr>
          <p:spPr bwMode="auto">
            <a:xfrm>
              <a:off x="11332" y="4766"/>
              <a:ext cx="2474" cy="1847"/>
            </a:xfrm>
            <a:custGeom>
              <a:avLst/>
              <a:gdLst/>
              <a:ahLst/>
              <a:cxnLst>
                <a:cxn ang="0">
                  <a:pos x="0" y="600"/>
                </a:cxn>
                <a:cxn ang="0">
                  <a:pos x="1056" y="0"/>
                </a:cxn>
                <a:cxn ang="0">
                  <a:pos x="2088" y="612"/>
                </a:cxn>
                <a:cxn ang="0">
                  <a:pos x="2088" y="2220"/>
                </a:cxn>
                <a:cxn ang="0">
                  <a:pos x="0" y="2256"/>
                </a:cxn>
                <a:cxn ang="0">
                  <a:pos x="0" y="600"/>
                </a:cxn>
              </a:cxnLst>
              <a:rect l="0" t="0" r="r" b="b"/>
              <a:pathLst>
                <a:path w="2088" h="2256">
                  <a:moveTo>
                    <a:pt x="0" y="600"/>
                  </a:moveTo>
                  <a:lnTo>
                    <a:pt x="1056" y="0"/>
                  </a:lnTo>
                  <a:lnTo>
                    <a:pt x="2088" y="612"/>
                  </a:lnTo>
                  <a:lnTo>
                    <a:pt x="2088" y="2220"/>
                  </a:lnTo>
                  <a:lnTo>
                    <a:pt x="0" y="2256"/>
                  </a:lnTo>
                  <a:lnTo>
                    <a:pt x="0" y="600"/>
                  </a:lnTo>
                  <a:close/>
                </a:path>
              </a:pathLst>
            </a:custGeom>
            <a:solidFill>
              <a:srgbClr val="9BBB59"/>
            </a:solidFill>
            <a:ln w="38100" cmpd="sng">
              <a:solidFill>
                <a:srgbClr val="F2F2F2"/>
              </a:solidFill>
              <a:prstDash val="solid"/>
              <a:round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1030" name="Freeform 6"/>
            <p:cNvSpPr>
              <a:spLocks/>
            </p:cNvSpPr>
            <p:nvPr/>
          </p:nvSpPr>
          <p:spPr bwMode="auto">
            <a:xfrm>
              <a:off x="8941" y="4766"/>
              <a:ext cx="2474" cy="1847"/>
            </a:xfrm>
            <a:custGeom>
              <a:avLst/>
              <a:gdLst/>
              <a:ahLst/>
              <a:cxnLst>
                <a:cxn ang="0">
                  <a:pos x="0" y="600"/>
                </a:cxn>
                <a:cxn ang="0">
                  <a:pos x="1056" y="0"/>
                </a:cxn>
                <a:cxn ang="0">
                  <a:pos x="2088" y="612"/>
                </a:cxn>
                <a:cxn ang="0">
                  <a:pos x="2088" y="2220"/>
                </a:cxn>
                <a:cxn ang="0">
                  <a:pos x="0" y="2256"/>
                </a:cxn>
                <a:cxn ang="0">
                  <a:pos x="0" y="600"/>
                </a:cxn>
              </a:cxnLst>
              <a:rect l="0" t="0" r="r" b="b"/>
              <a:pathLst>
                <a:path w="2088" h="2256">
                  <a:moveTo>
                    <a:pt x="0" y="600"/>
                  </a:moveTo>
                  <a:lnTo>
                    <a:pt x="1056" y="0"/>
                  </a:lnTo>
                  <a:lnTo>
                    <a:pt x="2088" y="612"/>
                  </a:lnTo>
                  <a:lnTo>
                    <a:pt x="2088" y="2220"/>
                  </a:lnTo>
                  <a:lnTo>
                    <a:pt x="0" y="2256"/>
                  </a:lnTo>
                  <a:lnTo>
                    <a:pt x="0" y="600"/>
                  </a:lnTo>
                  <a:close/>
                </a:path>
              </a:pathLst>
            </a:custGeom>
            <a:solidFill>
              <a:srgbClr val="9BBB59"/>
            </a:solidFill>
            <a:ln w="38100" cmpd="sng">
              <a:solidFill>
                <a:srgbClr val="F2F2F2"/>
              </a:solidFill>
              <a:prstDash val="solid"/>
              <a:round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1031" name="Freeform 7"/>
            <p:cNvSpPr>
              <a:spLocks/>
            </p:cNvSpPr>
            <p:nvPr/>
          </p:nvSpPr>
          <p:spPr bwMode="auto">
            <a:xfrm>
              <a:off x="6458" y="4766"/>
              <a:ext cx="2474" cy="1847"/>
            </a:xfrm>
            <a:custGeom>
              <a:avLst/>
              <a:gdLst/>
              <a:ahLst/>
              <a:cxnLst>
                <a:cxn ang="0">
                  <a:pos x="0" y="600"/>
                </a:cxn>
                <a:cxn ang="0">
                  <a:pos x="1056" y="0"/>
                </a:cxn>
                <a:cxn ang="0">
                  <a:pos x="2088" y="612"/>
                </a:cxn>
                <a:cxn ang="0">
                  <a:pos x="2088" y="2220"/>
                </a:cxn>
                <a:cxn ang="0">
                  <a:pos x="0" y="2256"/>
                </a:cxn>
                <a:cxn ang="0">
                  <a:pos x="0" y="600"/>
                </a:cxn>
              </a:cxnLst>
              <a:rect l="0" t="0" r="r" b="b"/>
              <a:pathLst>
                <a:path w="2088" h="2256">
                  <a:moveTo>
                    <a:pt x="0" y="600"/>
                  </a:moveTo>
                  <a:lnTo>
                    <a:pt x="1056" y="0"/>
                  </a:lnTo>
                  <a:lnTo>
                    <a:pt x="2088" y="612"/>
                  </a:lnTo>
                  <a:lnTo>
                    <a:pt x="2088" y="2220"/>
                  </a:lnTo>
                  <a:lnTo>
                    <a:pt x="0" y="2256"/>
                  </a:lnTo>
                  <a:lnTo>
                    <a:pt x="0" y="600"/>
                  </a:lnTo>
                  <a:close/>
                </a:path>
              </a:pathLst>
            </a:custGeom>
            <a:solidFill>
              <a:srgbClr val="9BBB59"/>
            </a:solidFill>
            <a:ln w="38100" cmpd="sng">
              <a:solidFill>
                <a:srgbClr val="F2F2F2"/>
              </a:solidFill>
              <a:prstDash val="solid"/>
              <a:round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1032" name="Freeform 8"/>
            <p:cNvSpPr>
              <a:spLocks/>
            </p:cNvSpPr>
            <p:nvPr/>
          </p:nvSpPr>
          <p:spPr bwMode="auto">
            <a:xfrm>
              <a:off x="3975" y="4765"/>
              <a:ext cx="2474" cy="1848"/>
            </a:xfrm>
            <a:custGeom>
              <a:avLst/>
              <a:gdLst/>
              <a:ahLst/>
              <a:cxnLst>
                <a:cxn ang="0">
                  <a:pos x="0" y="600"/>
                </a:cxn>
                <a:cxn ang="0">
                  <a:pos x="1056" y="0"/>
                </a:cxn>
                <a:cxn ang="0">
                  <a:pos x="2088" y="612"/>
                </a:cxn>
                <a:cxn ang="0">
                  <a:pos x="2088" y="2220"/>
                </a:cxn>
                <a:cxn ang="0">
                  <a:pos x="0" y="2256"/>
                </a:cxn>
                <a:cxn ang="0">
                  <a:pos x="0" y="600"/>
                </a:cxn>
              </a:cxnLst>
              <a:rect l="0" t="0" r="r" b="b"/>
              <a:pathLst>
                <a:path w="2088" h="2256">
                  <a:moveTo>
                    <a:pt x="0" y="600"/>
                  </a:moveTo>
                  <a:lnTo>
                    <a:pt x="1056" y="0"/>
                  </a:lnTo>
                  <a:lnTo>
                    <a:pt x="2088" y="612"/>
                  </a:lnTo>
                  <a:lnTo>
                    <a:pt x="2088" y="2220"/>
                  </a:lnTo>
                  <a:lnTo>
                    <a:pt x="0" y="2256"/>
                  </a:lnTo>
                  <a:lnTo>
                    <a:pt x="0" y="600"/>
                  </a:lnTo>
                  <a:close/>
                </a:path>
              </a:pathLst>
            </a:custGeom>
            <a:solidFill>
              <a:srgbClr val="9BBB59"/>
            </a:solidFill>
            <a:ln w="38100" cmpd="sng">
              <a:solidFill>
                <a:srgbClr val="F2F2F2"/>
              </a:solidFill>
              <a:prstDash val="solid"/>
              <a:round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3911" y="4055"/>
              <a:ext cx="9818" cy="5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th-TH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๒.กระบวนการบริหารงานวิชาการ ๓.งานบุคคล ๔.งานอาคารสถานที่ ๕.งานประกันคุณภาพ </a:t>
              </a:r>
              <a:endParaRPr kumimoji="0" lang="th-TH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ngsana New" pitchFamily="18" charset="-34"/>
              </a:endParaRPr>
            </a:p>
          </p:txBody>
        </p:sp>
      </p:grp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971600" y="1988840"/>
            <a:ext cx="7632848" cy="448744"/>
          </a:xfrm>
          <a:prstGeom prst="rect">
            <a:avLst/>
          </a:prstGeom>
          <a:solidFill>
            <a:schemeClr val="accent2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ปรัชญา          วิสัยทัศน์          พันธกิจ</a:t>
            </a:r>
            <a:endParaRPr kumimoji="0" lang="th-TH" sz="4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899592" y="5363799"/>
            <a:ext cx="7776864" cy="48821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ปรัชญาการจัดการคุณภาพทั่วทั้งองค์กร</a:t>
            </a: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H SarabunPSK" pitchFamily="34" charset="-34"/>
              <a:ea typeface="Angsana New" pitchFamily="18" charset="-34"/>
              <a:cs typeface="TH SarabunPSK" pitchFamily="34" charset="-34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  </a:t>
            </a:r>
            <a:endParaRPr kumimoji="0" lang="th-TH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99592" y="3757363"/>
            <a:ext cx="784887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</a:t>
            </a:r>
            <a:r>
              <a:rPr lang="th-TH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๖                       ๗                       ๘                      ๙ </a:t>
            </a: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h-TH" sz="20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 กระบวนการจัดกิจกรรม      กระบวนการพัฒนา          กระบวนการจัดกิจกรรม        กระบวนการจัดการ</a:t>
            </a:r>
          </a:p>
          <a:p>
            <a:r>
              <a:rPr lang="th-TH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    </a:t>
            </a:r>
            <a:r>
              <a:rPr lang="th-TH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พัฒนาผู้เรียน           สื่อและเทคโนโลยี   </a:t>
            </a:r>
            <a:r>
              <a:rPr lang="th-TH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 ที่</a:t>
            </a:r>
            <a:r>
              <a:rPr lang="th-TH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เน้นผู้เรียนเป็นสำคัญ  งานวิจัยในชั้นเรียน</a:t>
            </a:r>
            <a:r>
              <a:rPr lang="th-TH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</a:t>
            </a:r>
            <a:endParaRPr lang="th-TH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835696" y="332656"/>
            <a:ext cx="655272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40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PSK" pitchFamily="34" charset="-34"/>
                <a:ea typeface="Arial" pitchFamily="34" charset="0"/>
                <a:cs typeface="TH SarabunPSK" pitchFamily="34" charset="-34"/>
              </a:rPr>
              <a:t>กระบวนการบริหารจัดการสถานศึกษาที่เป็นเลิศ</a:t>
            </a:r>
            <a:endParaRPr kumimoji="0" lang="th-TH" sz="40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ngsana New" pitchFamily="18" charset="-34"/>
            </a:endParaRPr>
          </a:p>
        </p:txBody>
      </p:sp>
      <p:pic>
        <p:nvPicPr>
          <p:cNvPr id="16" name="Picture 15" descr="logo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260648"/>
            <a:ext cx="792088" cy="9361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7" name="Text Box 2"/>
          <p:cNvSpPr txBox="1">
            <a:spLocks noChangeArrowheads="1"/>
          </p:cNvSpPr>
          <p:nvPr/>
        </p:nvSpPr>
        <p:spPr bwMode="auto">
          <a:xfrm rot="19190308">
            <a:off x="483385" y="3753429"/>
            <a:ext cx="1609155" cy="414065"/>
          </a:xfrm>
          <a:prstGeom prst="rect">
            <a:avLst/>
          </a:prstGeom>
          <a:solidFill>
            <a:srgbClr val="FF0000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algn="ctr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STANDARD</a:t>
            </a:r>
            <a:endParaRPr kumimoji="0" lang="th-TH" sz="4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29" name="Text Box 2"/>
          <p:cNvSpPr txBox="1">
            <a:spLocks noChangeArrowheads="1"/>
          </p:cNvSpPr>
          <p:nvPr/>
        </p:nvSpPr>
        <p:spPr bwMode="auto">
          <a:xfrm rot="19190308">
            <a:off x="4371813" y="3683072"/>
            <a:ext cx="1609155" cy="414065"/>
          </a:xfrm>
          <a:prstGeom prst="rect">
            <a:avLst/>
          </a:prstGeom>
          <a:solidFill>
            <a:srgbClr val="FF0000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algn="ctr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STANDARD</a:t>
            </a:r>
            <a:endParaRPr kumimoji="0" lang="th-TH" sz="4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32" name="Text Box 2"/>
          <p:cNvSpPr txBox="1">
            <a:spLocks noChangeArrowheads="1"/>
          </p:cNvSpPr>
          <p:nvPr/>
        </p:nvSpPr>
        <p:spPr bwMode="auto">
          <a:xfrm rot="19190308">
            <a:off x="2499604" y="3683072"/>
            <a:ext cx="1609155" cy="414065"/>
          </a:xfrm>
          <a:prstGeom prst="rect">
            <a:avLst/>
          </a:prstGeom>
          <a:solidFill>
            <a:srgbClr val="FF0000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algn="ctr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STANDARD</a:t>
            </a:r>
            <a:endParaRPr kumimoji="0" lang="th-TH" sz="4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34" name="Text Box 2"/>
          <p:cNvSpPr txBox="1">
            <a:spLocks noChangeArrowheads="1"/>
          </p:cNvSpPr>
          <p:nvPr/>
        </p:nvSpPr>
        <p:spPr bwMode="auto">
          <a:xfrm rot="19190308">
            <a:off x="6388037" y="3827088"/>
            <a:ext cx="1609155" cy="414065"/>
          </a:xfrm>
          <a:prstGeom prst="rect">
            <a:avLst/>
          </a:prstGeom>
          <a:solidFill>
            <a:srgbClr val="FF0000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algn="ctr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STANDARD</a:t>
            </a:r>
            <a:endParaRPr kumimoji="0" lang="th-TH" sz="4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logosua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332656"/>
            <a:ext cx="769620" cy="944880"/>
          </a:xfrm>
          <a:prstGeom prst="rect">
            <a:avLst/>
          </a:prstGeom>
          <a:effectLst>
            <a:reflection blurRad="6350" stA="50000" endA="300" endPos="55000" dir="5400000" sy="-100000" algn="bl" rotWithShape="0"/>
            <a:softEdge rad="317500"/>
          </a:effectLst>
        </p:spPr>
      </p:pic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691680" y="260648"/>
            <a:ext cx="655272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40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PSK" pitchFamily="34" charset="-34"/>
                <a:ea typeface="Arial" pitchFamily="34" charset="0"/>
                <a:cs typeface="TH SarabunPSK" pitchFamily="34" charset="-34"/>
              </a:rPr>
              <a:t>แนวทางการดำเนินงานโครงการวิจัยและพัฒนากระบวนการจัดการชั้นเรียนที่เป็นเลิศ</a:t>
            </a:r>
            <a:endParaRPr kumimoji="0" lang="th-TH" sz="40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ngsana New" pitchFamily="18" charset="-34"/>
            </a:endParaRPr>
          </a:p>
        </p:txBody>
      </p:sp>
      <p:pic>
        <p:nvPicPr>
          <p:cNvPr id="16" name="Picture 15" descr="logo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260648"/>
            <a:ext cx="792088" cy="9361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1680" y="0"/>
            <a:ext cx="6980312" cy="1512168"/>
          </a:xfrm>
          <a:solidFill>
            <a:schemeClr val="tx1"/>
          </a:solidFill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th-TH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PSK" pitchFamily="34" charset="-34"/>
                <a:ea typeface="Arial" pitchFamily="34" charset="0"/>
                <a:cs typeface="TH SarabunPSK" pitchFamily="34" charset="-34"/>
              </a:rPr>
              <a:t>แนวทางการดำเนินงานโครงการวิจัยและพัฒนากระบวนการจัดการชั้นเรียนที่เป็นเลิศ</a:t>
            </a:r>
            <a:endParaRPr lang="th-TH" sz="3600" cap="all" dirty="0">
              <a:ln/>
              <a:solidFill>
                <a:srgbClr val="FFC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7" name="Picture 6" descr="pg31_virtualclass_lg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67744" y="1484784"/>
            <a:ext cx="5904656" cy="3096344"/>
          </a:xfrm>
          <a:prstGeom prst="rect">
            <a:avLst/>
          </a:prstGeom>
          <a:effectLst>
            <a:softEdge rad="635000"/>
          </a:effectLst>
        </p:spPr>
      </p:pic>
      <p:pic>
        <p:nvPicPr>
          <p:cNvPr id="6" name="Picture 5" descr="logo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260648"/>
            <a:ext cx="792088" cy="9361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logo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260648"/>
            <a:ext cx="792088" cy="9361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cxnSp>
        <p:nvCxnSpPr>
          <p:cNvPr id="25" name="Straight Connector 24"/>
          <p:cNvCxnSpPr/>
          <p:nvPr/>
        </p:nvCxnSpPr>
        <p:spPr>
          <a:xfrm flipV="1">
            <a:off x="1922944" y="1556792"/>
            <a:ext cx="0" cy="40324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1916088" y="2924944"/>
            <a:ext cx="7227912" cy="83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1916088" y="3717032"/>
            <a:ext cx="7227912" cy="83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3203848" y="1556792"/>
            <a:ext cx="0" cy="39520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7092280" y="1556792"/>
            <a:ext cx="0" cy="39520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itle 1"/>
          <p:cNvSpPr>
            <a:spLocks noGrp="1"/>
          </p:cNvSpPr>
          <p:nvPr>
            <p:ph type="ctrTitle"/>
          </p:nvPr>
        </p:nvSpPr>
        <p:spPr>
          <a:xfrm>
            <a:off x="1763688" y="260648"/>
            <a:ext cx="6980312" cy="819472"/>
          </a:xfrm>
          <a:solidFill>
            <a:schemeClr val="tx1"/>
          </a:solidFill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th-TH" sz="4400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กระบวนการหลักของการจัดการชั้นเรียน </a:t>
            </a:r>
            <a:endParaRPr lang="th-TH" sz="4400" dirty="0">
              <a:solidFill>
                <a:schemeClr val="accent1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52" name="Straight Connector 51"/>
          <p:cNvCxnSpPr/>
          <p:nvPr/>
        </p:nvCxnSpPr>
        <p:spPr>
          <a:xfrm>
            <a:off x="3158128" y="1700808"/>
            <a:ext cx="39604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71" name="Group 47"/>
          <p:cNvGrpSpPr>
            <a:grpSpLocks noChangeAspect="1"/>
          </p:cNvGrpSpPr>
          <p:nvPr/>
        </p:nvGrpSpPr>
        <p:grpSpPr bwMode="auto">
          <a:xfrm>
            <a:off x="1925637" y="1268413"/>
            <a:ext cx="7112001" cy="4586287"/>
            <a:chOff x="1213" y="799"/>
            <a:chExt cx="4480" cy="2889"/>
          </a:xfrm>
        </p:grpSpPr>
        <p:grpSp>
          <p:nvGrpSpPr>
            <p:cNvPr id="1272" name="Group 248"/>
            <p:cNvGrpSpPr>
              <a:grpSpLocks/>
            </p:cNvGrpSpPr>
            <p:nvPr/>
          </p:nvGrpSpPr>
          <p:grpSpPr bwMode="auto">
            <a:xfrm>
              <a:off x="1213" y="799"/>
              <a:ext cx="4480" cy="2889"/>
              <a:chOff x="1213" y="799"/>
              <a:chExt cx="4480" cy="2889"/>
            </a:xfrm>
          </p:grpSpPr>
          <p:sp>
            <p:nvSpPr>
              <p:cNvPr id="1072" name="Rectangle 48"/>
              <p:cNvSpPr>
                <a:spLocks noChangeArrowheads="1"/>
              </p:cNvSpPr>
              <p:nvPr/>
            </p:nvSpPr>
            <p:spPr bwMode="auto">
              <a:xfrm>
                <a:off x="3602" y="799"/>
                <a:ext cx="67" cy="2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th-TH" sz="1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H SarabunPSK" pitchFamily="34" charset="-34"/>
                    <a:cs typeface="TH SarabunPSK" pitchFamily="34" charset="-34"/>
                  </a:rPr>
                  <a:t> </a:t>
                </a:r>
                <a:endParaRPr kumimoji="0" lang="th-TH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ngsana New" pitchFamily="18" charset="-34"/>
                </a:endParaRPr>
              </a:p>
            </p:txBody>
          </p:sp>
          <p:sp>
            <p:nvSpPr>
              <p:cNvPr id="1073" name="Rectangle 49"/>
              <p:cNvSpPr>
                <a:spLocks noChangeArrowheads="1"/>
              </p:cNvSpPr>
              <p:nvPr/>
            </p:nvSpPr>
            <p:spPr bwMode="auto">
              <a:xfrm>
                <a:off x="1469" y="967"/>
                <a:ext cx="530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th-TH" sz="2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H SarabunPSK" pitchFamily="34" charset="-34"/>
                    <a:cs typeface="TH SarabunPSK" pitchFamily="34" charset="-34"/>
                  </a:rPr>
                  <a:t>กระบวนการ</a:t>
                </a:r>
                <a:endParaRPr kumimoji="0" lang="th-TH" sz="4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ngsana New" pitchFamily="18" charset="-34"/>
                </a:endParaRPr>
              </a:p>
            </p:txBody>
          </p:sp>
          <p:sp>
            <p:nvSpPr>
              <p:cNvPr id="1074" name="Rectangle 50"/>
              <p:cNvSpPr>
                <a:spLocks noChangeArrowheads="1"/>
              </p:cNvSpPr>
              <p:nvPr/>
            </p:nvSpPr>
            <p:spPr bwMode="auto">
              <a:xfrm>
                <a:off x="1751" y="967"/>
                <a:ext cx="49" cy="1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th-TH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H SarabunPSK" pitchFamily="34" charset="-34"/>
                    <a:cs typeface="TH SarabunPSK" pitchFamily="34" charset="-34"/>
                  </a:rPr>
                  <a:t> </a:t>
                </a:r>
                <a:endParaRPr kumimoji="0" lang="th-TH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ngsana New" pitchFamily="18" charset="-34"/>
                </a:endParaRPr>
              </a:p>
            </p:txBody>
          </p:sp>
          <p:sp>
            <p:nvSpPr>
              <p:cNvPr id="1075" name="Rectangle 51"/>
              <p:cNvSpPr>
                <a:spLocks noChangeArrowheads="1"/>
              </p:cNvSpPr>
              <p:nvPr/>
            </p:nvSpPr>
            <p:spPr bwMode="auto">
              <a:xfrm>
                <a:off x="3149" y="935"/>
                <a:ext cx="451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th-TH" sz="1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H SarabunPSK" pitchFamily="34" charset="-34"/>
                    <a:cs typeface="TH SarabunPSK" pitchFamily="34" charset="-34"/>
                  </a:rPr>
                  <a:t>ผู้รับผิดชอบ</a:t>
                </a:r>
                <a:endParaRPr kumimoji="0" lang="th-TH" sz="3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ngsana New" pitchFamily="18" charset="-34"/>
                </a:endParaRPr>
              </a:p>
            </p:txBody>
          </p:sp>
          <p:sp>
            <p:nvSpPr>
              <p:cNvPr id="1076" name="Rectangle 52"/>
              <p:cNvSpPr>
                <a:spLocks noChangeArrowheads="1"/>
              </p:cNvSpPr>
              <p:nvPr/>
            </p:nvSpPr>
            <p:spPr bwMode="auto">
              <a:xfrm>
                <a:off x="3412" y="967"/>
                <a:ext cx="49" cy="1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th-TH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H SarabunPSK" pitchFamily="34" charset="-34"/>
                    <a:cs typeface="TH SarabunPSK" pitchFamily="34" charset="-34"/>
                  </a:rPr>
                  <a:t> </a:t>
                </a:r>
                <a:endParaRPr kumimoji="0" lang="th-TH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ngsana New" pitchFamily="18" charset="-34"/>
                </a:endParaRPr>
              </a:p>
            </p:txBody>
          </p:sp>
          <p:sp>
            <p:nvSpPr>
              <p:cNvPr id="1077" name="Rectangle 53"/>
              <p:cNvSpPr>
                <a:spLocks noChangeArrowheads="1"/>
              </p:cNvSpPr>
              <p:nvPr/>
            </p:nvSpPr>
            <p:spPr bwMode="auto">
              <a:xfrm>
                <a:off x="4785" y="981"/>
                <a:ext cx="266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th-TH" sz="1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H SarabunPSK" pitchFamily="34" charset="-34"/>
                    <a:cs typeface="TH SarabunPSK" pitchFamily="34" charset="-34"/>
                  </a:rPr>
                  <a:t>ตัวชี้วัด</a:t>
                </a:r>
                <a:endParaRPr kumimoji="0" lang="th-TH" sz="3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ngsana New" pitchFamily="18" charset="-34"/>
                </a:endParaRPr>
              </a:p>
            </p:txBody>
          </p:sp>
          <p:sp>
            <p:nvSpPr>
              <p:cNvPr id="1078" name="Rectangle 54"/>
              <p:cNvSpPr>
                <a:spLocks noChangeArrowheads="1"/>
              </p:cNvSpPr>
              <p:nvPr/>
            </p:nvSpPr>
            <p:spPr bwMode="auto">
              <a:xfrm>
                <a:off x="5165" y="983"/>
                <a:ext cx="3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th-TH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H SarabunPSK" pitchFamily="34" charset="-34"/>
                    <a:cs typeface="TH SarabunPSK" pitchFamily="34" charset="-34"/>
                  </a:rPr>
                  <a:t> </a:t>
                </a:r>
                <a:endParaRPr kumimoji="0" lang="th-TH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ngsana New" pitchFamily="18" charset="-34"/>
                </a:endParaRPr>
              </a:p>
            </p:txBody>
          </p:sp>
          <p:sp>
            <p:nvSpPr>
              <p:cNvPr id="1079" name="Rectangle 55"/>
              <p:cNvSpPr>
                <a:spLocks noChangeArrowheads="1"/>
              </p:cNvSpPr>
              <p:nvPr/>
            </p:nvSpPr>
            <p:spPr bwMode="auto">
              <a:xfrm>
                <a:off x="5108" y="983"/>
                <a:ext cx="130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th-TH" sz="16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H SarabunPSK" pitchFamily="34" charset="-34"/>
                    <a:cs typeface="TH SarabunPSK" pitchFamily="34" charset="-34"/>
                  </a:rPr>
                  <a:t>KQI</a:t>
                </a:r>
                <a:endParaRPr kumimoji="0" lang="th-TH" sz="4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ngsana New" pitchFamily="18" charset="-34"/>
                </a:endParaRPr>
              </a:p>
            </p:txBody>
          </p:sp>
          <p:sp>
            <p:nvSpPr>
              <p:cNvPr id="1080" name="Rectangle 56"/>
              <p:cNvSpPr>
                <a:spLocks noChangeArrowheads="1"/>
              </p:cNvSpPr>
              <p:nvPr/>
            </p:nvSpPr>
            <p:spPr bwMode="auto">
              <a:xfrm>
                <a:off x="5245" y="983"/>
                <a:ext cx="3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th-TH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H SarabunPSK" pitchFamily="34" charset="-34"/>
                    <a:cs typeface="TH SarabunPSK" pitchFamily="34" charset="-34"/>
                  </a:rPr>
                  <a:t> </a:t>
                </a:r>
                <a:endParaRPr kumimoji="0" lang="th-TH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ngsana New" pitchFamily="18" charset="-34"/>
                </a:endParaRPr>
              </a:p>
            </p:txBody>
          </p:sp>
          <p:sp>
            <p:nvSpPr>
              <p:cNvPr id="1081" name="Rectangle 57"/>
              <p:cNvSpPr>
                <a:spLocks noChangeArrowheads="1"/>
              </p:cNvSpPr>
              <p:nvPr/>
            </p:nvSpPr>
            <p:spPr bwMode="auto">
              <a:xfrm>
                <a:off x="1224" y="959"/>
                <a:ext cx="1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/>
              </a:p>
            </p:txBody>
          </p:sp>
          <p:sp>
            <p:nvSpPr>
              <p:cNvPr id="1082" name="Rectangle 58"/>
              <p:cNvSpPr>
                <a:spLocks noChangeArrowheads="1"/>
              </p:cNvSpPr>
              <p:nvPr/>
            </p:nvSpPr>
            <p:spPr bwMode="auto">
              <a:xfrm>
                <a:off x="1224" y="959"/>
                <a:ext cx="1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/>
              </a:p>
            </p:txBody>
          </p:sp>
          <p:sp>
            <p:nvSpPr>
              <p:cNvPr id="1083" name="Rectangle 59"/>
              <p:cNvSpPr>
                <a:spLocks noChangeArrowheads="1"/>
              </p:cNvSpPr>
              <p:nvPr/>
            </p:nvSpPr>
            <p:spPr bwMode="auto">
              <a:xfrm>
                <a:off x="1224" y="959"/>
                <a:ext cx="772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/>
              </a:p>
            </p:txBody>
          </p:sp>
          <p:sp>
            <p:nvSpPr>
              <p:cNvPr id="1084" name="Rectangle 60"/>
              <p:cNvSpPr>
                <a:spLocks noChangeArrowheads="1"/>
              </p:cNvSpPr>
              <p:nvPr/>
            </p:nvSpPr>
            <p:spPr bwMode="auto">
              <a:xfrm>
                <a:off x="1996" y="959"/>
                <a:ext cx="1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/>
              </a:p>
            </p:txBody>
          </p:sp>
          <p:sp>
            <p:nvSpPr>
              <p:cNvPr id="1085" name="Rectangle 61"/>
              <p:cNvSpPr>
                <a:spLocks noChangeArrowheads="1"/>
              </p:cNvSpPr>
              <p:nvPr/>
            </p:nvSpPr>
            <p:spPr bwMode="auto">
              <a:xfrm>
                <a:off x="1996" y="959"/>
                <a:ext cx="2563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/>
              </a:p>
            </p:txBody>
          </p:sp>
          <p:sp>
            <p:nvSpPr>
              <p:cNvPr id="1086" name="Rectangle 62"/>
              <p:cNvSpPr>
                <a:spLocks noChangeArrowheads="1"/>
              </p:cNvSpPr>
              <p:nvPr/>
            </p:nvSpPr>
            <p:spPr bwMode="auto">
              <a:xfrm>
                <a:off x="4559" y="959"/>
                <a:ext cx="1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/>
              </a:p>
            </p:txBody>
          </p:sp>
          <p:sp>
            <p:nvSpPr>
              <p:cNvPr id="1087" name="Rectangle 63"/>
              <p:cNvSpPr>
                <a:spLocks noChangeArrowheads="1"/>
              </p:cNvSpPr>
              <p:nvPr/>
            </p:nvSpPr>
            <p:spPr bwMode="auto">
              <a:xfrm>
                <a:off x="4559" y="959"/>
                <a:ext cx="1127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/>
              </a:p>
            </p:txBody>
          </p:sp>
          <p:sp>
            <p:nvSpPr>
              <p:cNvPr id="1088" name="Rectangle 64"/>
              <p:cNvSpPr>
                <a:spLocks noChangeArrowheads="1"/>
              </p:cNvSpPr>
              <p:nvPr/>
            </p:nvSpPr>
            <p:spPr bwMode="auto">
              <a:xfrm>
                <a:off x="5686" y="959"/>
                <a:ext cx="7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/>
              </a:p>
            </p:txBody>
          </p:sp>
          <p:sp>
            <p:nvSpPr>
              <p:cNvPr id="1089" name="Rectangle 65"/>
              <p:cNvSpPr>
                <a:spLocks noChangeArrowheads="1"/>
              </p:cNvSpPr>
              <p:nvPr/>
            </p:nvSpPr>
            <p:spPr bwMode="auto">
              <a:xfrm>
                <a:off x="5686" y="959"/>
                <a:ext cx="7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/>
              </a:p>
            </p:txBody>
          </p:sp>
          <p:sp>
            <p:nvSpPr>
              <p:cNvPr id="1090" name="Rectangle 66"/>
              <p:cNvSpPr>
                <a:spLocks noChangeArrowheads="1"/>
              </p:cNvSpPr>
              <p:nvPr/>
            </p:nvSpPr>
            <p:spPr bwMode="auto">
              <a:xfrm>
                <a:off x="1224" y="967"/>
                <a:ext cx="1" cy="12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/>
              </a:p>
            </p:txBody>
          </p:sp>
          <p:sp>
            <p:nvSpPr>
              <p:cNvPr id="1091" name="Rectangle 67"/>
              <p:cNvSpPr>
                <a:spLocks noChangeArrowheads="1"/>
              </p:cNvSpPr>
              <p:nvPr/>
            </p:nvSpPr>
            <p:spPr bwMode="auto">
              <a:xfrm>
                <a:off x="1996" y="967"/>
                <a:ext cx="1" cy="12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/>
              </a:p>
            </p:txBody>
          </p:sp>
          <p:sp>
            <p:nvSpPr>
              <p:cNvPr id="1092" name="Rectangle 68"/>
              <p:cNvSpPr>
                <a:spLocks noChangeArrowheads="1"/>
              </p:cNvSpPr>
              <p:nvPr/>
            </p:nvSpPr>
            <p:spPr bwMode="auto">
              <a:xfrm>
                <a:off x="4559" y="967"/>
                <a:ext cx="1" cy="12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/>
              </a:p>
            </p:txBody>
          </p:sp>
          <p:sp>
            <p:nvSpPr>
              <p:cNvPr id="1093" name="Rectangle 69"/>
              <p:cNvSpPr>
                <a:spLocks noChangeArrowheads="1"/>
              </p:cNvSpPr>
              <p:nvPr/>
            </p:nvSpPr>
            <p:spPr bwMode="auto">
              <a:xfrm>
                <a:off x="5686" y="967"/>
                <a:ext cx="7" cy="12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/>
              </a:p>
            </p:txBody>
          </p:sp>
          <p:sp>
            <p:nvSpPr>
              <p:cNvPr id="1094" name="Rectangle 70"/>
              <p:cNvSpPr>
                <a:spLocks noChangeArrowheads="1"/>
              </p:cNvSpPr>
              <p:nvPr/>
            </p:nvSpPr>
            <p:spPr bwMode="auto">
              <a:xfrm>
                <a:off x="2297" y="1095"/>
                <a:ext cx="221" cy="1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th-TH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H SarabunPSK" pitchFamily="34" charset="-34"/>
                    <a:cs typeface="TH SarabunPSK" pitchFamily="34" charset="-34"/>
                  </a:rPr>
                  <a:t>ผู้บริหาร</a:t>
                </a:r>
                <a:endParaRPr kumimoji="0" lang="th-TH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ngsana New" pitchFamily="18" charset="-34"/>
                </a:endParaRPr>
              </a:p>
            </p:txBody>
          </p:sp>
          <p:sp>
            <p:nvSpPr>
              <p:cNvPr id="1095" name="Rectangle 71"/>
              <p:cNvSpPr>
                <a:spLocks noChangeArrowheads="1"/>
              </p:cNvSpPr>
              <p:nvPr/>
            </p:nvSpPr>
            <p:spPr bwMode="auto">
              <a:xfrm>
                <a:off x="2481" y="1095"/>
                <a:ext cx="49" cy="1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th-TH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H SarabunPSK" pitchFamily="34" charset="-34"/>
                    <a:cs typeface="TH SarabunPSK" pitchFamily="34" charset="-34"/>
                  </a:rPr>
                  <a:t> </a:t>
                </a:r>
                <a:endParaRPr kumimoji="0" lang="th-TH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ngsana New" pitchFamily="18" charset="-34"/>
                </a:endParaRPr>
              </a:p>
            </p:txBody>
          </p:sp>
          <p:sp>
            <p:nvSpPr>
              <p:cNvPr id="1096" name="Rectangle 72"/>
              <p:cNvSpPr>
                <a:spLocks noChangeArrowheads="1"/>
              </p:cNvSpPr>
              <p:nvPr/>
            </p:nvSpPr>
            <p:spPr bwMode="auto">
              <a:xfrm>
                <a:off x="3228" y="1095"/>
                <a:ext cx="98" cy="1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th-TH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H SarabunPSK" pitchFamily="34" charset="-34"/>
                    <a:cs typeface="TH SarabunPSK" pitchFamily="34" charset="-34"/>
                  </a:rPr>
                  <a:t>ครู</a:t>
                </a:r>
                <a:endParaRPr kumimoji="0" lang="th-TH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ngsana New" pitchFamily="18" charset="-34"/>
                </a:endParaRPr>
              </a:p>
            </p:txBody>
          </p:sp>
          <p:sp>
            <p:nvSpPr>
              <p:cNvPr id="1097" name="Rectangle 73"/>
              <p:cNvSpPr>
                <a:spLocks noChangeArrowheads="1"/>
              </p:cNvSpPr>
              <p:nvPr/>
            </p:nvSpPr>
            <p:spPr bwMode="auto">
              <a:xfrm>
                <a:off x="3290" y="1095"/>
                <a:ext cx="49" cy="1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th-TH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H SarabunPSK" pitchFamily="34" charset="-34"/>
                    <a:cs typeface="TH SarabunPSK" pitchFamily="34" charset="-34"/>
                  </a:rPr>
                  <a:t> </a:t>
                </a:r>
                <a:endParaRPr kumimoji="0" lang="th-TH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ngsana New" pitchFamily="18" charset="-34"/>
                </a:endParaRPr>
              </a:p>
            </p:txBody>
          </p:sp>
          <p:sp>
            <p:nvSpPr>
              <p:cNvPr id="1098" name="Rectangle 74"/>
              <p:cNvSpPr>
                <a:spLocks noChangeArrowheads="1"/>
              </p:cNvSpPr>
              <p:nvPr/>
            </p:nvSpPr>
            <p:spPr bwMode="auto">
              <a:xfrm>
                <a:off x="4056" y="1095"/>
                <a:ext cx="233" cy="1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th-TH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H SarabunPSK" pitchFamily="34" charset="-34"/>
                    <a:cs typeface="TH SarabunPSK" pitchFamily="34" charset="-34"/>
                  </a:rPr>
                  <a:t>นักเรียน </a:t>
                </a:r>
                <a:endParaRPr kumimoji="0" lang="th-TH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ngsana New" pitchFamily="18" charset="-34"/>
                </a:endParaRPr>
              </a:p>
            </p:txBody>
          </p:sp>
          <p:sp>
            <p:nvSpPr>
              <p:cNvPr id="1099" name="Rectangle 75"/>
              <p:cNvSpPr>
                <a:spLocks noChangeArrowheads="1"/>
              </p:cNvSpPr>
              <p:nvPr/>
            </p:nvSpPr>
            <p:spPr bwMode="auto">
              <a:xfrm>
                <a:off x="4258" y="1095"/>
                <a:ext cx="49" cy="1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th-TH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H SarabunPSK" pitchFamily="34" charset="-34"/>
                    <a:cs typeface="TH SarabunPSK" pitchFamily="34" charset="-34"/>
                  </a:rPr>
                  <a:t> </a:t>
                </a:r>
                <a:endParaRPr kumimoji="0" lang="th-TH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ngsana New" pitchFamily="18" charset="-34"/>
                </a:endParaRPr>
              </a:p>
            </p:txBody>
          </p:sp>
          <p:sp>
            <p:nvSpPr>
              <p:cNvPr id="1100" name="Rectangle 76"/>
              <p:cNvSpPr>
                <a:spLocks noChangeArrowheads="1"/>
              </p:cNvSpPr>
              <p:nvPr/>
            </p:nvSpPr>
            <p:spPr bwMode="auto">
              <a:xfrm>
                <a:off x="1224" y="1095"/>
                <a:ext cx="1" cy="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/>
              </a:p>
            </p:txBody>
          </p:sp>
          <p:sp>
            <p:nvSpPr>
              <p:cNvPr id="1101" name="Rectangle 77"/>
              <p:cNvSpPr>
                <a:spLocks noChangeArrowheads="1"/>
              </p:cNvSpPr>
              <p:nvPr/>
            </p:nvSpPr>
            <p:spPr bwMode="auto">
              <a:xfrm>
                <a:off x="1996" y="1095"/>
                <a:ext cx="1" cy="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/>
              </a:p>
            </p:txBody>
          </p:sp>
          <p:sp>
            <p:nvSpPr>
              <p:cNvPr id="1102" name="Rectangle 78"/>
              <p:cNvSpPr>
                <a:spLocks noChangeArrowheads="1"/>
              </p:cNvSpPr>
              <p:nvPr/>
            </p:nvSpPr>
            <p:spPr bwMode="auto">
              <a:xfrm>
                <a:off x="1996" y="1095"/>
                <a:ext cx="785" cy="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/>
              </a:p>
            </p:txBody>
          </p:sp>
          <p:sp>
            <p:nvSpPr>
              <p:cNvPr id="1103" name="Rectangle 79"/>
              <p:cNvSpPr>
                <a:spLocks noChangeArrowheads="1"/>
              </p:cNvSpPr>
              <p:nvPr/>
            </p:nvSpPr>
            <p:spPr bwMode="auto">
              <a:xfrm>
                <a:off x="2781" y="1095"/>
                <a:ext cx="1" cy="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/>
              </a:p>
            </p:txBody>
          </p:sp>
          <p:sp>
            <p:nvSpPr>
              <p:cNvPr id="1104" name="Rectangle 80"/>
              <p:cNvSpPr>
                <a:spLocks noChangeArrowheads="1"/>
              </p:cNvSpPr>
              <p:nvPr/>
            </p:nvSpPr>
            <p:spPr bwMode="auto">
              <a:xfrm>
                <a:off x="2781" y="1095"/>
                <a:ext cx="950" cy="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/>
              </a:p>
            </p:txBody>
          </p:sp>
          <p:sp>
            <p:nvSpPr>
              <p:cNvPr id="1105" name="Rectangle 81"/>
              <p:cNvSpPr>
                <a:spLocks noChangeArrowheads="1"/>
              </p:cNvSpPr>
              <p:nvPr/>
            </p:nvSpPr>
            <p:spPr bwMode="auto">
              <a:xfrm>
                <a:off x="3731" y="1095"/>
                <a:ext cx="6" cy="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/>
              </a:p>
            </p:txBody>
          </p:sp>
          <p:sp>
            <p:nvSpPr>
              <p:cNvPr id="1106" name="Rectangle 82"/>
              <p:cNvSpPr>
                <a:spLocks noChangeArrowheads="1"/>
              </p:cNvSpPr>
              <p:nvPr/>
            </p:nvSpPr>
            <p:spPr bwMode="auto">
              <a:xfrm>
                <a:off x="3737" y="1095"/>
                <a:ext cx="822" cy="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/>
              </a:p>
            </p:txBody>
          </p:sp>
          <p:sp>
            <p:nvSpPr>
              <p:cNvPr id="1107" name="Rectangle 83"/>
              <p:cNvSpPr>
                <a:spLocks noChangeArrowheads="1"/>
              </p:cNvSpPr>
              <p:nvPr/>
            </p:nvSpPr>
            <p:spPr bwMode="auto">
              <a:xfrm>
                <a:off x="4559" y="1095"/>
                <a:ext cx="1" cy="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/>
              </a:p>
            </p:txBody>
          </p:sp>
          <p:sp>
            <p:nvSpPr>
              <p:cNvPr id="1108" name="Rectangle 84"/>
              <p:cNvSpPr>
                <a:spLocks noChangeArrowheads="1"/>
              </p:cNvSpPr>
              <p:nvPr/>
            </p:nvSpPr>
            <p:spPr bwMode="auto">
              <a:xfrm>
                <a:off x="5686" y="1095"/>
                <a:ext cx="7" cy="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/>
              </a:p>
            </p:txBody>
          </p:sp>
          <p:sp>
            <p:nvSpPr>
              <p:cNvPr id="1109" name="Rectangle 85"/>
              <p:cNvSpPr>
                <a:spLocks noChangeArrowheads="1"/>
              </p:cNvSpPr>
              <p:nvPr/>
            </p:nvSpPr>
            <p:spPr bwMode="auto">
              <a:xfrm>
                <a:off x="1224" y="1095"/>
                <a:ext cx="1" cy="12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/>
              </a:p>
            </p:txBody>
          </p:sp>
          <p:sp>
            <p:nvSpPr>
              <p:cNvPr id="1110" name="Rectangle 86"/>
              <p:cNvSpPr>
                <a:spLocks noChangeArrowheads="1"/>
              </p:cNvSpPr>
              <p:nvPr/>
            </p:nvSpPr>
            <p:spPr bwMode="auto">
              <a:xfrm>
                <a:off x="1996" y="1095"/>
                <a:ext cx="1" cy="12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/>
              </a:p>
            </p:txBody>
          </p:sp>
          <p:sp>
            <p:nvSpPr>
              <p:cNvPr id="1111" name="Rectangle 87"/>
              <p:cNvSpPr>
                <a:spLocks noChangeArrowheads="1"/>
              </p:cNvSpPr>
              <p:nvPr/>
            </p:nvSpPr>
            <p:spPr bwMode="auto">
              <a:xfrm>
                <a:off x="2781" y="1095"/>
                <a:ext cx="1" cy="12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/>
              </a:p>
            </p:txBody>
          </p:sp>
          <p:sp>
            <p:nvSpPr>
              <p:cNvPr id="1112" name="Rectangle 88"/>
              <p:cNvSpPr>
                <a:spLocks noChangeArrowheads="1"/>
              </p:cNvSpPr>
              <p:nvPr/>
            </p:nvSpPr>
            <p:spPr bwMode="auto">
              <a:xfrm>
                <a:off x="3731" y="1095"/>
                <a:ext cx="6" cy="12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/>
              </a:p>
            </p:txBody>
          </p:sp>
          <p:sp>
            <p:nvSpPr>
              <p:cNvPr id="1113" name="Rectangle 89"/>
              <p:cNvSpPr>
                <a:spLocks noChangeArrowheads="1"/>
              </p:cNvSpPr>
              <p:nvPr/>
            </p:nvSpPr>
            <p:spPr bwMode="auto">
              <a:xfrm>
                <a:off x="4559" y="1095"/>
                <a:ext cx="1" cy="12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/>
              </a:p>
            </p:txBody>
          </p:sp>
          <p:sp>
            <p:nvSpPr>
              <p:cNvPr id="1114" name="Rectangle 90"/>
              <p:cNvSpPr>
                <a:spLocks noChangeArrowheads="1"/>
              </p:cNvSpPr>
              <p:nvPr/>
            </p:nvSpPr>
            <p:spPr bwMode="auto">
              <a:xfrm>
                <a:off x="5686" y="1095"/>
                <a:ext cx="7" cy="12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/>
              </a:p>
            </p:txBody>
          </p:sp>
          <p:sp>
            <p:nvSpPr>
              <p:cNvPr id="1115" name="Rectangle 91"/>
              <p:cNvSpPr>
                <a:spLocks noChangeArrowheads="1"/>
              </p:cNvSpPr>
              <p:nvPr/>
            </p:nvSpPr>
            <p:spPr bwMode="auto">
              <a:xfrm>
                <a:off x="1261" y="1231"/>
                <a:ext cx="53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th-TH" sz="1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H SarabunPSK" pitchFamily="34" charset="-34"/>
                    <a:cs typeface="TH SarabunPSK" pitchFamily="34" charset="-34"/>
                  </a:rPr>
                  <a:t>1</a:t>
                </a:r>
                <a:endParaRPr kumimoji="0" lang="th-TH" sz="3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ngsana New" pitchFamily="18" charset="-34"/>
                </a:endParaRPr>
              </a:p>
            </p:txBody>
          </p:sp>
          <p:sp>
            <p:nvSpPr>
              <p:cNvPr id="1116" name="Rectangle 92"/>
              <p:cNvSpPr>
                <a:spLocks noChangeArrowheads="1"/>
              </p:cNvSpPr>
              <p:nvPr/>
            </p:nvSpPr>
            <p:spPr bwMode="auto">
              <a:xfrm>
                <a:off x="1291" y="1231"/>
                <a:ext cx="43" cy="1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th-TH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H SarabunPSK" pitchFamily="34" charset="-34"/>
                    <a:cs typeface="TH SarabunPSK" pitchFamily="34" charset="-34"/>
                  </a:rPr>
                  <a:t>.</a:t>
                </a:r>
                <a:endParaRPr kumimoji="0" lang="th-TH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ngsana New" pitchFamily="18" charset="-34"/>
                </a:endParaRPr>
              </a:p>
            </p:txBody>
          </p:sp>
          <p:sp>
            <p:nvSpPr>
              <p:cNvPr id="1117" name="Rectangle 93"/>
              <p:cNvSpPr>
                <a:spLocks noChangeArrowheads="1"/>
              </p:cNvSpPr>
              <p:nvPr/>
            </p:nvSpPr>
            <p:spPr bwMode="auto">
              <a:xfrm>
                <a:off x="1247" y="1389"/>
                <a:ext cx="815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th-TH" sz="1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H SarabunPSK" pitchFamily="34" charset="-34"/>
                    <a:cs typeface="TH SarabunPSK" pitchFamily="34" charset="-34"/>
                  </a:rPr>
                  <a:t>ขั้นค้นหาคุณลักษณะ </a:t>
                </a:r>
                <a:endParaRPr kumimoji="0" lang="th-TH" sz="3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ngsana New" pitchFamily="18" charset="-34"/>
                </a:endParaRPr>
              </a:p>
            </p:txBody>
          </p:sp>
          <p:sp>
            <p:nvSpPr>
              <p:cNvPr id="1118" name="Rectangle 94"/>
              <p:cNvSpPr>
                <a:spLocks noChangeArrowheads="1"/>
              </p:cNvSpPr>
              <p:nvPr/>
            </p:nvSpPr>
            <p:spPr bwMode="auto">
              <a:xfrm>
                <a:off x="1714" y="1247"/>
                <a:ext cx="3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th-TH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H SarabunPSK" pitchFamily="34" charset="-34"/>
                    <a:cs typeface="TH SarabunPSK" pitchFamily="34" charset="-34"/>
                  </a:rPr>
                  <a:t> </a:t>
                </a:r>
                <a:endParaRPr kumimoji="0" lang="th-TH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ngsana New" pitchFamily="18" charset="-34"/>
                </a:endParaRPr>
              </a:p>
            </p:txBody>
          </p:sp>
          <p:sp>
            <p:nvSpPr>
              <p:cNvPr id="1119" name="Rectangle 95"/>
              <p:cNvSpPr>
                <a:spLocks noChangeArrowheads="1"/>
              </p:cNvSpPr>
              <p:nvPr/>
            </p:nvSpPr>
            <p:spPr bwMode="auto">
              <a:xfrm>
                <a:off x="1261" y="1351"/>
                <a:ext cx="3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th-TH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H SarabunPSK" pitchFamily="34" charset="-34"/>
                    <a:cs typeface="TH SarabunPSK" pitchFamily="34" charset="-34"/>
                  </a:rPr>
                  <a:t> </a:t>
                </a:r>
                <a:endParaRPr kumimoji="0" lang="th-TH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ngsana New" pitchFamily="18" charset="-34"/>
                </a:endParaRPr>
              </a:p>
            </p:txBody>
          </p:sp>
          <p:sp>
            <p:nvSpPr>
              <p:cNvPr id="1120" name="Rectangle 96"/>
              <p:cNvSpPr>
                <a:spLocks noChangeArrowheads="1"/>
              </p:cNvSpPr>
              <p:nvPr/>
            </p:nvSpPr>
            <p:spPr bwMode="auto">
              <a:xfrm>
                <a:off x="1261" y="1447"/>
                <a:ext cx="3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th-TH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H SarabunPSK" pitchFamily="34" charset="-34"/>
                    <a:cs typeface="TH SarabunPSK" pitchFamily="34" charset="-34"/>
                  </a:rPr>
                  <a:t> </a:t>
                </a:r>
                <a:endParaRPr kumimoji="0" lang="th-TH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ngsana New" pitchFamily="18" charset="-34"/>
                </a:endParaRPr>
              </a:p>
            </p:txBody>
          </p:sp>
          <p:sp>
            <p:nvSpPr>
              <p:cNvPr id="1121" name="Rectangle 97"/>
              <p:cNvSpPr>
                <a:spLocks noChangeArrowheads="1"/>
              </p:cNvSpPr>
              <p:nvPr/>
            </p:nvSpPr>
            <p:spPr bwMode="auto">
              <a:xfrm>
                <a:off x="1261" y="1543"/>
                <a:ext cx="3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th-TH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H SarabunPSK" pitchFamily="34" charset="-34"/>
                    <a:cs typeface="TH SarabunPSK" pitchFamily="34" charset="-34"/>
                  </a:rPr>
                  <a:t> </a:t>
                </a:r>
                <a:endParaRPr kumimoji="0" lang="th-TH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ngsana New" pitchFamily="18" charset="-34"/>
                </a:endParaRPr>
              </a:p>
            </p:txBody>
          </p:sp>
          <p:sp>
            <p:nvSpPr>
              <p:cNvPr id="1122" name="Rectangle 98"/>
              <p:cNvSpPr>
                <a:spLocks noChangeArrowheads="1"/>
              </p:cNvSpPr>
              <p:nvPr/>
            </p:nvSpPr>
            <p:spPr bwMode="auto">
              <a:xfrm>
                <a:off x="1261" y="1647"/>
                <a:ext cx="3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th-TH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H SarabunPSK" pitchFamily="34" charset="-34"/>
                    <a:cs typeface="TH SarabunPSK" pitchFamily="34" charset="-34"/>
                  </a:rPr>
                  <a:t> </a:t>
                </a:r>
                <a:endParaRPr kumimoji="0" lang="th-TH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ngsana New" pitchFamily="18" charset="-34"/>
                </a:endParaRPr>
              </a:p>
            </p:txBody>
          </p:sp>
          <p:sp>
            <p:nvSpPr>
              <p:cNvPr id="1123" name="Rectangle 99"/>
              <p:cNvSpPr>
                <a:spLocks noChangeArrowheads="1"/>
              </p:cNvSpPr>
              <p:nvPr/>
            </p:nvSpPr>
            <p:spPr bwMode="auto">
              <a:xfrm>
                <a:off x="1261" y="1751"/>
                <a:ext cx="49" cy="1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th-TH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H SarabunPSK" pitchFamily="34" charset="-34"/>
                    <a:cs typeface="TH SarabunPSK" pitchFamily="34" charset="-34"/>
                  </a:rPr>
                  <a:t> </a:t>
                </a:r>
                <a:endParaRPr kumimoji="0" lang="th-TH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ngsana New" pitchFamily="18" charset="-34"/>
                </a:endParaRPr>
              </a:p>
            </p:txBody>
          </p:sp>
          <p:sp>
            <p:nvSpPr>
              <p:cNvPr id="1124" name="Rectangle 100"/>
              <p:cNvSpPr>
                <a:spLocks noChangeArrowheads="1"/>
              </p:cNvSpPr>
              <p:nvPr/>
            </p:nvSpPr>
            <p:spPr bwMode="auto">
              <a:xfrm>
                <a:off x="1279" y="1751"/>
                <a:ext cx="49" cy="1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th-TH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H SarabunPSK" pitchFamily="34" charset="-34"/>
                    <a:cs typeface="TH SarabunPSK" pitchFamily="34" charset="-34"/>
                  </a:rPr>
                  <a:t> </a:t>
                </a:r>
                <a:endParaRPr kumimoji="0" lang="th-TH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ngsana New" pitchFamily="18" charset="-34"/>
                </a:endParaRPr>
              </a:p>
            </p:txBody>
          </p:sp>
          <p:sp>
            <p:nvSpPr>
              <p:cNvPr id="1125" name="Rectangle 101"/>
              <p:cNvSpPr>
                <a:spLocks noChangeArrowheads="1"/>
              </p:cNvSpPr>
              <p:nvPr/>
            </p:nvSpPr>
            <p:spPr bwMode="auto">
              <a:xfrm>
                <a:off x="2389" y="1223"/>
                <a:ext cx="3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th-TH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H SarabunPSK" pitchFamily="34" charset="-34"/>
                    <a:cs typeface="TH SarabunPSK" pitchFamily="34" charset="-34"/>
                  </a:rPr>
                  <a:t> </a:t>
                </a:r>
                <a:endParaRPr kumimoji="0" lang="th-TH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ngsana New" pitchFamily="18" charset="-34"/>
                </a:endParaRPr>
              </a:p>
            </p:txBody>
          </p:sp>
          <p:sp>
            <p:nvSpPr>
              <p:cNvPr id="1126" name="Rectangle 102"/>
              <p:cNvSpPr>
                <a:spLocks noChangeArrowheads="1"/>
              </p:cNvSpPr>
              <p:nvPr/>
            </p:nvSpPr>
            <p:spPr bwMode="auto">
              <a:xfrm>
                <a:off x="3259" y="1223"/>
                <a:ext cx="3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th-TH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H SarabunPSK" pitchFamily="34" charset="-34"/>
                    <a:cs typeface="TH SarabunPSK" pitchFamily="34" charset="-34"/>
                  </a:rPr>
                  <a:t> </a:t>
                </a:r>
                <a:endParaRPr kumimoji="0" lang="th-TH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ngsana New" pitchFamily="18" charset="-34"/>
                </a:endParaRPr>
              </a:p>
            </p:txBody>
          </p:sp>
          <p:sp>
            <p:nvSpPr>
              <p:cNvPr id="1127" name="Rectangle 103"/>
              <p:cNvSpPr>
                <a:spLocks noChangeArrowheads="1"/>
              </p:cNvSpPr>
              <p:nvPr/>
            </p:nvSpPr>
            <p:spPr bwMode="auto">
              <a:xfrm>
                <a:off x="4148" y="1223"/>
                <a:ext cx="3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th-TH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H SarabunPSK" pitchFamily="34" charset="-34"/>
                    <a:cs typeface="TH SarabunPSK" pitchFamily="34" charset="-34"/>
                  </a:rPr>
                  <a:t> </a:t>
                </a:r>
                <a:endParaRPr kumimoji="0" lang="th-TH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ngsana New" pitchFamily="18" charset="-34"/>
                </a:endParaRPr>
              </a:p>
            </p:txBody>
          </p:sp>
          <p:sp>
            <p:nvSpPr>
              <p:cNvPr id="1128" name="Rectangle 104"/>
              <p:cNvSpPr>
                <a:spLocks noChangeArrowheads="1"/>
              </p:cNvSpPr>
              <p:nvPr/>
            </p:nvSpPr>
            <p:spPr bwMode="auto">
              <a:xfrm>
                <a:off x="4595" y="1231"/>
                <a:ext cx="1037" cy="3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th-TH" sz="1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H SarabunPSK" pitchFamily="34" charset="-34"/>
                    <a:cs typeface="TH SarabunPSK" pitchFamily="34" charset="-34"/>
                  </a:rPr>
                  <a:t>รายงานการวิจัยในชั้นเรียน 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th-TH" sz="1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H SarabunPSK" pitchFamily="34" charset="-34"/>
                    <a:cs typeface="TH SarabunPSK" pitchFamily="34" charset="-34"/>
                  </a:rPr>
                  <a:t>บทที่1</a:t>
                </a:r>
                <a:endParaRPr kumimoji="0" lang="th-TH" sz="3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ngsana New" pitchFamily="18" charset="-34"/>
                </a:endParaRPr>
              </a:p>
            </p:txBody>
          </p:sp>
          <p:sp>
            <p:nvSpPr>
              <p:cNvPr id="1129" name="Rectangle 105"/>
              <p:cNvSpPr>
                <a:spLocks noChangeArrowheads="1"/>
              </p:cNvSpPr>
              <p:nvPr/>
            </p:nvSpPr>
            <p:spPr bwMode="auto">
              <a:xfrm>
                <a:off x="5460" y="1231"/>
                <a:ext cx="49" cy="1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th-TH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H SarabunPSK" pitchFamily="34" charset="-34"/>
                    <a:cs typeface="TH SarabunPSK" pitchFamily="34" charset="-34"/>
                  </a:rPr>
                  <a:t> </a:t>
                </a:r>
                <a:endParaRPr kumimoji="0" lang="th-TH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ngsana New" pitchFamily="18" charset="-34"/>
                </a:endParaRPr>
              </a:p>
            </p:txBody>
          </p:sp>
          <p:sp>
            <p:nvSpPr>
              <p:cNvPr id="1130" name="Rectangle 106"/>
              <p:cNvSpPr>
                <a:spLocks noChangeArrowheads="1"/>
              </p:cNvSpPr>
              <p:nvPr/>
            </p:nvSpPr>
            <p:spPr bwMode="auto">
              <a:xfrm>
                <a:off x="1224" y="1223"/>
                <a:ext cx="1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/>
              </a:p>
            </p:txBody>
          </p:sp>
          <p:sp>
            <p:nvSpPr>
              <p:cNvPr id="1131" name="Rectangle 107"/>
              <p:cNvSpPr>
                <a:spLocks noChangeArrowheads="1"/>
              </p:cNvSpPr>
              <p:nvPr/>
            </p:nvSpPr>
            <p:spPr bwMode="auto">
              <a:xfrm>
                <a:off x="1224" y="1223"/>
                <a:ext cx="772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/>
              </a:p>
            </p:txBody>
          </p:sp>
          <p:sp>
            <p:nvSpPr>
              <p:cNvPr id="1132" name="Rectangle 108"/>
              <p:cNvSpPr>
                <a:spLocks noChangeArrowheads="1"/>
              </p:cNvSpPr>
              <p:nvPr/>
            </p:nvSpPr>
            <p:spPr bwMode="auto">
              <a:xfrm>
                <a:off x="1996" y="1223"/>
                <a:ext cx="1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/>
              </a:p>
            </p:txBody>
          </p:sp>
          <p:sp>
            <p:nvSpPr>
              <p:cNvPr id="1133" name="Rectangle 109"/>
              <p:cNvSpPr>
                <a:spLocks noChangeArrowheads="1"/>
              </p:cNvSpPr>
              <p:nvPr/>
            </p:nvSpPr>
            <p:spPr bwMode="auto">
              <a:xfrm>
                <a:off x="1996" y="1223"/>
                <a:ext cx="785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/>
              </a:p>
            </p:txBody>
          </p:sp>
          <p:sp>
            <p:nvSpPr>
              <p:cNvPr id="1134" name="Rectangle 110"/>
              <p:cNvSpPr>
                <a:spLocks noChangeArrowheads="1"/>
              </p:cNvSpPr>
              <p:nvPr/>
            </p:nvSpPr>
            <p:spPr bwMode="auto">
              <a:xfrm>
                <a:off x="2781" y="1223"/>
                <a:ext cx="1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/>
              </a:p>
            </p:txBody>
          </p:sp>
          <p:sp>
            <p:nvSpPr>
              <p:cNvPr id="1135" name="Rectangle 111"/>
              <p:cNvSpPr>
                <a:spLocks noChangeArrowheads="1"/>
              </p:cNvSpPr>
              <p:nvPr/>
            </p:nvSpPr>
            <p:spPr bwMode="auto">
              <a:xfrm>
                <a:off x="2781" y="1223"/>
                <a:ext cx="950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/>
              </a:p>
            </p:txBody>
          </p:sp>
          <p:sp>
            <p:nvSpPr>
              <p:cNvPr id="1136" name="Rectangle 112"/>
              <p:cNvSpPr>
                <a:spLocks noChangeArrowheads="1"/>
              </p:cNvSpPr>
              <p:nvPr/>
            </p:nvSpPr>
            <p:spPr bwMode="auto">
              <a:xfrm>
                <a:off x="3731" y="1223"/>
                <a:ext cx="6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/>
              </a:p>
            </p:txBody>
          </p:sp>
          <p:sp>
            <p:nvSpPr>
              <p:cNvPr id="1137" name="Rectangle 113"/>
              <p:cNvSpPr>
                <a:spLocks noChangeArrowheads="1"/>
              </p:cNvSpPr>
              <p:nvPr/>
            </p:nvSpPr>
            <p:spPr bwMode="auto">
              <a:xfrm>
                <a:off x="3737" y="1223"/>
                <a:ext cx="822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/>
              </a:p>
            </p:txBody>
          </p:sp>
          <p:sp>
            <p:nvSpPr>
              <p:cNvPr id="1138" name="Rectangle 114"/>
              <p:cNvSpPr>
                <a:spLocks noChangeArrowheads="1"/>
              </p:cNvSpPr>
              <p:nvPr/>
            </p:nvSpPr>
            <p:spPr bwMode="auto">
              <a:xfrm>
                <a:off x="4559" y="1223"/>
                <a:ext cx="1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/>
              </a:p>
            </p:txBody>
          </p:sp>
          <p:sp>
            <p:nvSpPr>
              <p:cNvPr id="1139" name="Rectangle 115"/>
              <p:cNvSpPr>
                <a:spLocks noChangeArrowheads="1"/>
              </p:cNvSpPr>
              <p:nvPr/>
            </p:nvSpPr>
            <p:spPr bwMode="auto">
              <a:xfrm>
                <a:off x="4559" y="1223"/>
                <a:ext cx="1127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/>
              </a:p>
            </p:txBody>
          </p:sp>
          <p:sp>
            <p:nvSpPr>
              <p:cNvPr id="1140" name="Rectangle 116"/>
              <p:cNvSpPr>
                <a:spLocks noChangeArrowheads="1"/>
              </p:cNvSpPr>
              <p:nvPr/>
            </p:nvSpPr>
            <p:spPr bwMode="auto">
              <a:xfrm>
                <a:off x="5686" y="1223"/>
                <a:ext cx="7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/>
              </a:p>
            </p:txBody>
          </p:sp>
          <p:sp>
            <p:nvSpPr>
              <p:cNvPr id="1141" name="Rectangle 117"/>
              <p:cNvSpPr>
                <a:spLocks noChangeArrowheads="1"/>
              </p:cNvSpPr>
              <p:nvPr/>
            </p:nvSpPr>
            <p:spPr bwMode="auto">
              <a:xfrm>
                <a:off x="1224" y="1231"/>
                <a:ext cx="1" cy="64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/>
              </a:p>
            </p:txBody>
          </p:sp>
          <p:sp>
            <p:nvSpPr>
              <p:cNvPr id="1142" name="Rectangle 118"/>
              <p:cNvSpPr>
                <a:spLocks noChangeArrowheads="1"/>
              </p:cNvSpPr>
              <p:nvPr/>
            </p:nvSpPr>
            <p:spPr bwMode="auto">
              <a:xfrm>
                <a:off x="1996" y="1231"/>
                <a:ext cx="1" cy="64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/>
              </a:p>
            </p:txBody>
          </p:sp>
          <p:sp>
            <p:nvSpPr>
              <p:cNvPr id="1143" name="Rectangle 119"/>
              <p:cNvSpPr>
                <a:spLocks noChangeArrowheads="1"/>
              </p:cNvSpPr>
              <p:nvPr/>
            </p:nvSpPr>
            <p:spPr bwMode="auto">
              <a:xfrm>
                <a:off x="2781" y="1231"/>
                <a:ext cx="1" cy="64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/>
              </a:p>
            </p:txBody>
          </p:sp>
          <p:sp>
            <p:nvSpPr>
              <p:cNvPr id="1144" name="Rectangle 120"/>
              <p:cNvSpPr>
                <a:spLocks noChangeArrowheads="1"/>
              </p:cNvSpPr>
              <p:nvPr/>
            </p:nvSpPr>
            <p:spPr bwMode="auto">
              <a:xfrm>
                <a:off x="3731" y="1231"/>
                <a:ext cx="6" cy="64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/>
              </a:p>
            </p:txBody>
          </p:sp>
          <p:sp>
            <p:nvSpPr>
              <p:cNvPr id="1145" name="Rectangle 121"/>
              <p:cNvSpPr>
                <a:spLocks noChangeArrowheads="1"/>
              </p:cNvSpPr>
              <p:nvPr/>
            </p:nvSpPr>
            <p:spPr bwMode="auto">
              <a:xfrm>
                <a:off x="4559" y="1231"/>
                <a:ext cx="1" cy="64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/>
              </a:p>
            </p:txBody>
          </p:sp>
          <p:sp>
            <p:nvSpPr>
              <p:cNvPr id="1146" name="Rectangle 122"/>
              <p:cNvSpPr>
                <a:spLocks noChangeArrowheads="1"/>
              </p:cNvSpPr>
              <p:nvPr/>
            </p:nvSpPr>
            <p:spPr bwMode="auto">
              <a:xfrm>
                <a:off x="5686" y="1231"/>
                <a:ext cx="7" cy="64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/>
              </a:p>
            </p:txBody>
          </p:sp>
          <p:sp>
            <p:nvSpPr>
              <p:cNvPr id="1147" name="Rectangle 123"/>
              <p:cNvSpPr>
                <a:spLocks noChangeArrowheads="1"/>
              </p:cNvSpPr>
              <p:nvPr/>
            </p:nvSpPr>
            <p:spPr bwMode="auto">
              <a:xfrm>
                <a:off x="1261" y="1879"/>
                <a:ext cx="46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th-TH" sz="16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H SarabunPSK" pitchFamily="34" charset="-34"/>
                    <a:cs typeface="TH SarabunPSK" pitchFamily="34" charset="-34"/>
                  </a:rPr>
                  <a:t>2</a:t>
                </a:r>
                <a:endParaRPr kumimoji="0" lang="th-TH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ngsana New" pitchFamily="18" charset="-34"/>
                </a:endParaRPr>
              </a:p>
            </p:txBody>
          </p:sp>
          <p:sp>
            <p:nvSpPr>
              <p:cNvPr id="1149" name="Rectangle 125"/>
              <p:cNvSpPr>
                <a:spLocks noChangeArrowheads="1"/>
              </p:cNvSpPr>
              <p:nvPr/>
            </p:nvSpPr>
            <p:spPr bwMode="auto">
              <a:xfrm>
                <a:off x="1247" y="1979"/>
                <a:ext cx="669" cy="3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th-TH" sz="1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H SarabunPSK" pitchFamily="34" charset="-34"/>
                    <a:cs typeface="TH SarabunPSK" pitchFamily="34" charset="-34"/>
                  </a:rPr>
                  <a:t>ขั้นพัฒนาสื่อเทคโนโลยี</a:t>
                </a:r>
                <a:endParaRPr kumimoji="0" lang="th-TH" sz="3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ngsana New" pitchFamily="18" charset="-34"/>
                </a:endParaRPr>
              </a:p>
            </p:txBody>
          </p:sp>
          <p:sp>
            <p:nvSpPr>
              <p:cNvPr id="1150" name="Rectangle 126"/>
              <p:cNvSpPr>
                <a:spLocks noChangeArrowheads="1"/>
              </p:cNvSpPr>
              <p:nvPr/>
            </p:nvSpPr>
            <p:spPr bwMode="auto">
              <a:xfrm>
                <a:off x="1812" y="1895"/>
                <a:ext cx="3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th-TH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H SarabunPSK" pitchFamily="34" charset="-34"/>
                    <a:cs typeface="TH SarabunPSK" pitchFamily="34" charset="-34"/>
                  </a:rPr>
                  <a:t> </a:t>
                </a:r>
                <a:endParaRPr kumimoji="0" lang="th-TH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ngsana New" pitchFamily="18" charset="-34"/>
                </a:endParaRPr>
              </a:p>
            </p:txBody>
          </p:sp>
          <p:sp>
            <p:nvSpPr>
              <p:cNvPr id="1151" name="Rectangle 127"/>
              <p:cNvSpPr>
                <a:spLocks noChangeArrowheads="1"/>
              </p:cNvSpPr>
              <p:nvPr/>
            </p:nvSpPr>
            <p:spPr bwMode="auto">
              <a:xfrm>
                <a:off x="1261" y="2007"/>
                <a:ext cx="3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th-TH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H SarabunPSK" pitchFamily="34" charset="-34"/>
                    <a:cs typeface="TH SarabunPSK" pitchFamily="34" charset="-34"/>
                  </a:rPr>
                  <a:t> </a:t>
                </a:r>
                <a:endParaRPr kumimoji="0" lang="th-TH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ngsana New" pitchFamily="18" charset="-34"/>
                </a:endParaRPr>
              </a:p>
            </p:txBody>
          </p:sp>
          <p:sp>
            <p:nvSpPr>
              <p:cNvPr id="1152" name="Rectangle 128"/>
              <p:cNvSpPr>
                <a:spLocks noChangeArrowheads="1"/>
              </p:cNvSpPr>
              <p:nvPr/>
            </p:nvSpPr>
            <p:spPr bwMode="auto">
              <a:xfrm>
                <a:off x="1261" y="2103"/>
                <a:ext cx="3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th-TH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H SarabunPSK" pitchFamily="34" charset="-34"/>
                    <a:cs typeface="TH SarabunPSK" pitchFamily="34" charset="-34"/>
                  </a:rPr>
                  <a:t> </a:t>
                </a:r>
                <a:endParaRPr kumimoji="0" lang="th-TH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ngsana New" pitchFamily="18" charset="-34"/>
                </a:endParaRPr>
              </a:p>
            </p:txBody>
          </p:sp>
          <p:sp>
            <p:nvSpPr>
              <p:cNvPr id="1153" name="Rectangle 129"/>
              <p:cNvSpPr>
                <a:spLocks noChangeArrowheads="1"/>
              </p:cNvSpPr>
              <p:nvPr/>
            </p:nvSpPr>
            <p:spPr bwMode="auto">
              <a:xfrm>
                <a:off x="1261" y="2200"/>
                <a:ext cx="3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th-TH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H SarabunPSK" pitchFamily="34" charset="-34"/>
                    <a:cs typeface="TH SarabunPSK" pitchFamily="34" charset="-34"/>
                  </a:rPr>
                  <a:t> </a:t>
                </a:r>
                <a:endParaRPr kumimoji="0" lang="th-TH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ngsana New" pitchFamily="18" charset="-34"/>
                </a:endParaRPr>
              </a:p>
            </p:txBody>
          </p:sp>
          <p:sp>
            <p:nvSpPr>
              <p:cNvPr id="1154" name="Rectangle 130"/>
              <p:cNvSpPr>
                <a:spLocks noChangeArrowheads="1"/>
              </p:cNvSpPr>
              <p:nvPr/>
            </p:nvSpPr>
            <p:spPr bwMode="auto">
              <a:xfrm>
                <a:off x="1261" y="2304"/>
                <a:ext cx="3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th-TH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H SarabunPSK" pitchFamily="34" charset="-34"/>
                    <a:cs typeface="TH SarabunPSK" pitchFamily="34" charset="-34"/>
                  </a:rPr>
                  <a:t> </a:t>
                </a:r>
                <a:endParaRPr kumimoji="0" lang="th-TH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ngsana New" pitchFamily="18" charset="-34"/>
                </a:endParaRPr>
              </a:p>
            </p:txBody>
          </p:sp>
          <p:sp>
            <p:nvSpPr>
              <p:cNvPr id="1155" name="Rectangle 131"/>
              <p:cNvSpPr>
                <a:spLocks noChangeArrowheads="1"/>
              </p:cNvSpPr>
              <p:nvPr/>
            </p:nvSpPr>
            <p:spPr bwMode="auto">
              <a:xfrm>
                <a:off x="2389" y="1879"/>
                <a:ext cx="3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th-TH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H SarabunPSK" pitchFamily="34" charset="-34"/>
                    <a:cs typeface="TH SarabunPSK" pitchFamily="34" charset="-34"/>
                  </a:rPr>
                  <a:t> </a:t>
                </a:r>
                <a:endParaRPr kumimoji="0" lang="th-TH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ngsana New" pitchFamily="18" charset="-34"/>
                </a:endParaRPr>
              </a:p>
            </p:txBody>
          </p:sp>
          <p:sp>
            <p:nvSpPr>
              <p:cNvPr id="1156" name="Rectangle 132"/>
              <p:cNvSpPr>
                <a:spLocks noChangeArrowheads="1"/>
              </p:cNvSpPr>
              <p:nvPr/>
            </p:nvSpPr>
            <p:spPr bwMode="auto">
              <a:xfrm>
                <a:off x="2033" y="1975"/>
                <a:ext cx="3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th-TH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H SarabunPSK" pitchFamily="34" charset="-34"/>
                    <a:cs typeface="TH SarabunPSK" pitchFamily="34" charset="-34"/>
                  </a:rPr>
                  <a:t> </a:t>
                </a:r>
                <a:endParaRPr kumimoji="0" lang="th-TH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ngsana New" pitchFamily="18" charset="-34"/>
                </a:endParaRPr>
              </a:p>
            </p:txBody>
          </p:sp>
          <p:sp>
            <p:nvSpPr>
              <p:cNvPr id="1157" name="Rectangle 133"/>
              <p:cNvSpPr>
                <a:spLocks noChangeArrowheads="1"/>
              </p:cNvSpPr>
              <p:nvPr/>
            </p:nvSpPr>
            <p:spPr bwMode="auto">
              <a:xfrm>
                <a:off x="2033" y="2071"/>
                <a:ext cx="3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th-TH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H SarabunPSK" pitchFamily="34" charset="-34"/>
                    <a:cs typeface="TH SarabunPSK" pitchFamily="34" charset="-34"/>
                  </a:rPr>
                  <a:t> </a:t>
                </a:r>
                <a:endParaRPr kumimoji="0" lang="th-TH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ngsana New" pitchFamily="18" charset="-34"/>
                </a:endParaRPr>
              </a:p>
            </p:txBody>
          </p:sp>
          <p:sp>
            <p:nvSpPr>
              <p:cNvPr id="1158" name="Rectangle 134"/>
              <p:cNvSpPr>
                <a:spLocks noChangeArrowheads="1"/>
              </p:cNvSpPr>
              <p:nvPr/>
            </p:nvSpPr>
            <p:spPr bwMode="auto">
              <a:xfrm>
                <a:off x="3259" y="1879"/>
                <a:ext cx="3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th-TH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H SarabunPSK" pitchFamily="34" charset="-34"/>
                    <a:cs typeface="TH SarabunPSK" pitchFamily="34" charset="-34"/>
                  </a:rPr>
                  <a:t> </a:t>
                </a:r>
                <a:endParaRPr kumimoji="0" lang="th-TH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ngsana New" pitchFamily="18" charset="-34"/>
                </a:endParaRPr>
              </a:p>
            </p:txBody>
          </p:sp>
          <p:sp>
            <p:nvSpPr>
              <p:cNvPr id="1159" name="Rectangle 135"/>
              <p:cNvSpPr>
                <a:spLocks noChangeArrowheads="1"/>
              </p:cNvSpPr>
              <p:nvPr/>
            </p:nvSpPr>
            <p:spPr bwMode="auto">
              <a:xfrm>
                <a:off x="4148" y="1879"/>
                <a:ext cx="3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th-TH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H SarabunPSK" pitchFamily="34" charset="-34"/>
                    <a:cs typeface="TH SarabunPSK" pitchFamily="34" charset="-34"/>
                  </a:rPr>
                  <a:t> </a:t>
                </a:r>
                <a:endParaRPr kumimoji="0" lang="th-TH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ngsana New" pitchFamily="18" charset="-34"/>
                </a:endParaRPr>
              </a:p>
            </p:txBody>
          </p:sp>
          <p:sp>
            <p:nvSpPr>
              <p:cNvPr id="1160" name="Rectangle 136"/>
              <p:cNvSpPr>
                <a:spLocks noChangeArrowheads="1"/>
              </p:cNvSpPr>
              <p:nvPr/>
            </p:nvSpPr>
            <p:spPr bwMode="auto">
              <a:xfrm>
                <a:off x="4595" y="1879"/>
                <a:ext cx="1037" cy="3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lvl="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th-TH" sz="1800" dirty="0" smtClean="0">
                    <a:solidFill>
                      <a:srgbClr val="000000"/>
                    </a:solidFill>
                    <a:latin typeface="TH SarabunPSK" pitchFamily="34" charset="-34"/>
                    <a:cs typeface="TH SarabunPSK" pitchFamily="34" charset="-34"/>
                  </a:rPr>
                  <a:t>รายงานการวิจัยในชั้นเรียน </a:t>
                </a:r>
              </a:p>
              <a:p>
                <a:pPr lvl="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th-TH" sz="1800" dirty="0" smtClean="0">
                    <a:solidFill>
                      <a:srgbClr val="000000"/>
                    </a:solidFill>
                    <a:latin typeface="TH SarabunPSK" pitchFamily="34" charset="-34"/>
                    <a:cs typeface="TH SarabunPSK" pitchFamily="34" charset="-34"/>
                  </a:rPr>
                  <a:t>บทที่2</a:t>
                </a:r>
                <a:endParaRPr lang="th-TH" sz="3600" dirty="0" smtClean="0">
                  <a:latin typeface="Arial" pitchFamily="34" charset="0"/>
                  <a:cs typeface="Angsana New" pitchFamily="18" charset="-34"/>
                </a:endParaRPr>
              </a:p>
            </p:txBody>
          </p:sp>
          <p:sp>
            <p:nvSpPr>
              <p:cNvPr id="1161" name="Rectangle 137"/>
              <p:cNvSpPr>
                <a:spLocks noChangeArrowheads="1"/>
              </p:cNvSpPr>
              <p:nvPr/>
            </p:nvSpPr>
            <p:spPr bwMode="auto">
              <a:xfrm>
                <a:off x="5601" y="1879"/>
                <a:ext cx="49" cy="1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th-TH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H SarabunPSK" pitchFamily="34" charset="-34"/>
                    <a:cs typeface="TH SarabunPSK" pitchFamily="34" charset="-34"/>
                  </a:rPr>
                  <a:t> </a:t>
                </a:r>
                <a:endParaRPr kumimoji="0" lang="th-TH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ngsana New" pitchFamily="18" charset="-34"/>
                </a:endParaRPr>
              </a:p>
            </p:txBody>
          </p:sp>
          <p:sp>
            <p:nvSpPr>
              <p:cNvPr id="1162" name="Rectangle 138"/>
              <p:cNvSpPr>
                <a:spLocks noChangeArrowheads="1"/>
              </p:cNvSpPr>
              <p:nvPr/>
            </p:nvSpPr>
            <p:spPr bwMode="auto">
              <a:xfrm>
                <a:off x="1224" y="1879"/>
                <a:ext cx="1" cy="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/>
              </a:p>
            </p:txBody>
          </p:sp>
          <p:sp>
            <p:nvSpPr>
              <p:cNvPr id="1163" name="Rectangle 139"/>
              <p:cNvSpPr>
                <a:spLocks noChangeArrowheads="1"/>
              </p:cNvSpPr>
              <p:nvPr/>
            </p:nvSpPr>
            <p:spPr bwMode="auto">
              <a:xfrm>
                <a:off x="1224" y="1879"/>
                <a:ext cx="772" cy="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/>
              </a:p>
            </p:txBody>
          </p:sp>
          <p:sp>
            <p:nvSpPr>
              <p:cNvPr id="1164" name="Rectangle 140"/>
              <p:cNvSpPr>
                <a:spLocks noChangeArrowheads="1"/>
              </p:cNvSpPr>
              <p:nvPr/>
            </p:nvSpPr>
            <p:spPr bwMode="auto">
              <a:xfrm>
                <a:off x="1996" y="1879"/>
                <a:ext cx="1" cy="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/>
              </a:p>
            </p:txBody>
          </p:sp>
          <p:sp>
            <p:nvSpPr>
              <p:cNvPr id="1165" name="Rectangle 141"/>
              <p:cNvSpPr>
                <a:spLocks noChangeArrowheads="1"/>
              </p:cNvSpPr>
              <p:nvPr/>
            </p:nvSpPr>
            <p:spPr bwMode="auto">
              <a:xfrm>
                <a:off x="1996" y="1879"/>
                <a:ext cx="785" cy="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/>
              </a:p>
            </p:txBody>
          </p:sp>
          <p:sp>
            <p:nvSpPr>
              <p:cNvPr id="1166" name="Rectangle 142"/>
              <p:cNvSpPr>
                <a:spLocks noChangeArrowheads="1"/>
              </p:cNvSpPr>
              <p:nvPr/>
            </p:nvSpPr>
            <p:spPr bwMode="auto">
              <a:xfrm>
                <a:off x="2781" y="1879"/>
                <a:ext cx="1" cy="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/>
              </a:p>
            </p:txBody>
          </p:sp>
          <p:sp>
            <p:nvSpPr>
              <p:cNvPr id="1167" name="Rectangle 143"/>
              <p:cNvSpPr>
                <a:spLocks noChangeArrowheads="1"/>
              </p:cNvSpPr>
              <p:nvPr/>
            </p:nvSpPr>
            <p:spPr bwMode="auto">
              <a:xfrm>
                <a:off x="2781" y="1879"/>
                <a:ext cx="950" cy="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/>
              </a:p>
            </p:txBody>
          </p:sp>
          <p:sp>
            <p:nvSpPr>
              <p:cNvPr id="1168" name="Rectangle 144"/>
              <p:cNvSpPr>
                <a:spLocks noChangeArrowheads="1"/>
              </p:cNvSpPr>
              <p:nvPr/>
            </p:nvSpPr>
            <p:spPr bwMode="auto">
              <a:xfrm>
                <a:off x="3731" y="1879"/>
                <a:ext cx="6" cy="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/>
              </a:p>
            </p:txBody>
          </p:sp>
          <p:sp>
            <p:nvSpPr>
              <p:cNvPr id="1169" name="Rectangle 145"/>
              <p:cNvSpPr>
                <a:spLocks noChangeArrowheads="1"/>
              </p:cNvSpPr>
              <p:nvPr/>
            </p:nvSpPr>
            <p:spPr bwMode="auto">
              <a:xfrm>
                <a:off x="3737" y="1879"/>
                <a:ext cx="822" cy="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/>
              </a:p>
            </p:txBody>
          </p:sp>
          <p:sp>
            <p:nvSpPr>
              <p:cNvPr id="1170" name="Rectangle 146"/>
              <p:cNvSpPr>
                <a:spLocks noChangeArrowheads="1"/>
              </p:cNvSpPr>
              <p:nvPr/>
            </p:nvSpPr>
            <p:spPr bwMode="auto">
              <a:xfrm>
                <a:off x="4559" y="1879"/>
                <a:ext cx="1" cy="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/>
              </a:p>
            </p:txBody>
          </p:sp>
          <p:sp>
            <p:nvSpPr>
              <p:cNvPr id="1171" name="Rectangle 147"/>
              <p:cNvSpPr>
                <a:spLocks noChangeArrowheads="1"/>
              </p:cNvSpPr>
              <p:nvPr/>
            </p:nvSpPr>
            <p:spPr bwMode="auto">
              <a:xfrm>
                <a:off x="4559" y="1879"/>
                <a:ext cx="1127" cy="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/>
              </a:p>
            </p:txBody>
          </p:sp>
          <p:sp>
            <p:nvSpPr>
              <p:cNvPr id="1172" name="Rectangle 148"/>
              <p:cNvSpPr>
                <a:spLocks noChangeArrowheads="1"/>
              </p:cNvSpPr>
              <p:nvPr/>
            </p:nvSpPr>
            <p:spPr bwMode="auto">
              <a:xfrm>
                <a:off x="5686" y="1879"/>
                <a:ext cx="7" cy="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/>
              </a:p>
            </p:txBody>
          </p:sp>
          <p:sp>
            <p:nvSpPr>
              <p:cNvPr id="1173" name="Rectangle 149"/>
              <p:cNvSpPr>
                <a:spLocks noChangeArrowheads="1"/>
              </p:cNvSpPr>
              <p:nvPr/>
            </p:nvSpPr>
            <p:spPr bwMode="auto">
              <a:xfrm>
                <a:off x="1224" y="1879"/>
                <a:ext cx="1" cy="52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/>
              </a:p>
            </p:txBody>
          </p:sp>
          <p:sp>
            <p:nvSpPr>
              <p:cNvPr id="1174" name="Rectangle 150"/>
              <p:cNvSpPr>
                <a:spLocks noChangeArrowheads="1"/>
              </p:cNvSpPr>
              <p:nvPr/>
            </p:nvSpPr>
            <p:spPr bwMode="auto">
              <a:xfrm>
                <a:off x="1996" y="1879"/>
                <a:ext cx="1" cy="52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/>
              </a:p>
            </p:txBody>
          </p:sp>
          <p:sp>
            <p:nvSpPr>
              <p:cNvPr id="1175" name="Rectangle 151"/>
              <p:cNvSpPr>
                <a:spLocks noChangeArrowheads="1"/>
              </p:cNvSpPr>
              <p:nvPr/>
            </p:nvSpPr>
            <p:spPr bwMode="auto">
              <a:xfrm>
                <a:off x="2781" y="1879"/>
                <a:ext cx="1" cy="52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/>
              </a:p>
            </p:txBody>
          </p:sp>
          <p:sp>
            <p:nvSpPr>
              <p:cNvPr id="1176" name="Rectangle 152"/>
              <p:cNvSpPr>
                <a:spLocks noChangeArrowheads="1"/>
              </p:cNvSpPr>
              <p:nvPr/>
            </p:nvSpPr>
            <p:spPr bwMode="auto">
              <a:xfrm>
                <a:off x="3731" y="1879"/>
                <a:ext cx="6" cy="52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/>
              </a:p>
            </p:txBody>
          </p:sp>
          <p:sp>
            <p:nvSpPr>
              <p:cNvPr id="1177" name="Rectangle 153"/>
              <p:cNvSpPr>
                <a:spLocks noChangeArrowheads="1"/>
              </p:cNvSpPr>
              <p:nvPr/>
            </p:nvSpPr>
            <p:spPr bwMode="auto">
              <a:xfrm>
                <a:off x="4559" y="1879"/>
                <a:ext cx="1" cy="52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/>
              </a:p>
            </p:txBody>
          </p:sp>
          <p:sp>
            <p:nvSpPr>
              <p:cNvPr id="1178" name="Rectangle 154"/>
              <p:cNvSpPr>
                <a:spLocks noChangeArrowheads="1"/>
              </p:cNvSpPr>
              <p:nvPr/>
            </p:nvSpPr>
            <p:spPr bwMode="auto">
              <a:xfrm>
                <a:off x="5686" y="1879"/>
                <a:ext cx="7" cy="52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/>
              </a:p>
            </p:txBody>
          </p:sp>
          <p:sp>
            <p:nvSpPr>
              <p:cNvPr id="1179" name="Rectangle 155"/>
              <p:cNvSpPr>
                <a:spLocks noChangeArrowheads="1"/>
              </p:cNvSpPr>
              <p:nvPr/>
            </p:nvSpPr>
            <p:spPr bwMode="auto">
              <a:xfrm>
                <a:off x="1261" y="2408"/>
                <a:ext cx="53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th-TH" sz="1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H SarabunPSK" pitchFamily="34" charset="-34"/>
                    <a:cs typeface="TH SarabunPSK" pitchFamily="34" charset="-34"/>
                  </a:rPr>
                  <a:t>3</a:t>
                </a:r>
                <a:endParaRPr kumimoji="0" lang="th-TH" sz="3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ngsana New" pitchFamily="18" charset="-34"/>
                </a:endParaRPr>
              </a:p>
            </p:txBody>
          </p:sp>
          <p:sp>
            <p:nvSpPr>
              <p:cNvPr id="1181" name="Rectangle 157"/>
              <p:cNvSpPr>
                <a:spLocks noChangeArrowheads="1"/>
              </p:cNvSpPr>
              <p:nvPr/>
            </p:nvSpPr>
            <p:spPr bwMode="auto">
              <a:xfrm>
                <a:off x="1213" y="2523"/>
                <a:ext cx="855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th-TH" sz="1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H SarabunPSK" pitchFamily="34" charset="-34"/>
                    <a:cs typeface="TH SarabunPSK" pitchFamily="34" charset="-34"/>
                  </a:rPr>
                  <a:t>ขั้นจัดกิจกรรมพัฒนา  </a:t>
                </a:r>
                <a:endParaRPr kumimoji="0" lang="th-TH" sz="3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ngsana New" pitchFamily="18" charset="-34"/>
                </a:endParaRPr>
              </a:p>
            </p:txBody>
          </p:sp>
          <p:sp>
            <p:nvSpPr>
              <p:cNvPr id="1182" name="Rectangle 158"/>
              <p:cNvSpPr>
                <a:spLocks noChangeArrowheads="1"/>
              </p:cNvSpPr>
              <p:nvPr/>
            </p:nvSpPr>
            <p:spPr bwMode="auto">
              <a:xfrm>
                <a:off x="1806" y="2424"/>
                <a:ext cx="3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th-TH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H SarabunPSK" pitchFamily="34" charset="-34"/>
                    <a:cs typeface="TH SarabunPSK" pitchFamily="34" charset="-34"/>
                  </a:rPr>
                  <a:t> </a:t>
                </a:r>
                <a:endParaRPr kumimoji="0" lang="th-TH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ngsana New" pitchFamily="18" charset="-34"/>
                </a:endParaRPr>
              </a:p>
            </p:txBody>
          </p:sp>
          <p:sp>
            <p:nvSpPr>
              <p:cNvPr id="1183" name="Rectangle 159"/>
              <p:cNvSpPr>
                <a:spLocks noChangeArrowheads="1"/>
              </p:cNvSpPr>
              <p:nvPr/>
            </p:nvSpPr>
            <p:spPr bwMode="auto">
              <a:xfrm>
                <a:off x="1261" y="2536"/>
                <a:ext cx="3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th-TH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H SarabunPSK" pitchFamily="34" charset="-34"/>
                    <a:cs typeface="TH SarabunPSK" pitchFamily="34" charset="-34"/>
                  </a:rPr>
                  <a:t> </a:t>
                </a:r>
                <a:endParaRPr kumimoji="0" lang="th-TH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ngsana New" pitchFamily="18" charset="-34"/>
                </a:endParaRPr>
              </a:p>
            </p:txBody>
          </p:sp>
          <p:sp>
            <p:nvSpPr>
              <p:cNvPr id="1184" name="Rectangle 160"/>
              <p:cNvSpPr>
                <a:spLocks noChangeArrowheads="1"/>
              </p:cNvSpPr>
              <p:nvPr/>
            </p:nvSpPr>
            <p:spPr bwMode="auto">
              <a:xfrm>
                <a:off x="1261" y="2632"/>
                <a:ext cx="3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th-TH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H SarabunPSK" pitchFamily="34" charset="-34"/>
                    <a:cs typeface="TH SarabunPSK" pitchFamily="34" charset="-34"/>
                  </a:rPr>
                  <a:t> </a:t>
                </a:r>
                <a:endParaRPr kumimoji="0" lang="th-TH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ngsana New" pitchFamily="18" charset="-34"/>
                </a:endParaRPr>
              </a:p>
            </p:txBody>
          </p:sp>
          <p:sp>
            <p:nvSpPr>
              <p:cNvPr id="1185" name="Rectangle 161"/>
              <p:cNvSpPr>
                <a:spLocks noChangeArrowheads="1"/>
              </p:cNvSpPr>
              <p:nvPr/>
            </p:nvSpPr>
            <p:spPr bwMode="auto">
              <a:xfrm>
                <a:off x="1261" y="2728"/>
                <a:ext cx="3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th-TH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H SarabunPSK" pitchFamily="34" charset="-34"/>
                    <a:cs typeface="TH SarabunPSK" pitchFamily="34" charset="-34"/>
                  </a:rPr>
                  <a:t> </a:t>
                </a:r>
                <a:endParaRPr kumimoji="0" lang="th-TH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ngsana New" pitchFamily="18" charset="-34"/>
                </a:endParaRPr>
              </a:p>
            </p:txBody>
          </p:sp>
          <p:sp>
            <p:nvSpPr>
              <p:cNvPr id="1186" name="Rectangle 162"/>
              <p:cNvSpPr>
                <a:spLocks noChangeArrowheads="1"/>
              </p:cNvSpPr>
              <p:nvPr/>
            </p:nvSpPr>
            <p:spPr bwMode="auto">
              <a:xfrm>
                <a:off x="2389" y="2408"/>
                <a:ext cx="3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th-TH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H SarabunPSK" pitchFamily="34" charset="-34"/>
                    <a:cs typeface="TH SarabunPSK" pitchFamily="34" charset="-34"/>
                  </a:rPr>
                  <a:t> </a:t>
                </a:r>
                <a:endParaRPr kumimoji="0" lang="th-TH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ngsana New" pitchFamily="18" charset="-34"/>
                </a:endParaRPr>
              </a:p>
            </p:txBody>
          </p:sp>
          <p:sp>
            <p:nvSpPr>
              <p:cNvPr id="1187" name="Rectangle 163"/>
              <p:cNvSpPr>
                <a:spLocks noChangeArrowheads="1"/>
              </p:cNvSpPr>
              <p:nvPr/>
            </p:nvSpPr>
            <p:spPr bwMode="auto">
              <a:xfrm>
                <a:off x="3259" y="2408"/>
                <a:ext cx="3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th-TH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H SarabunPSK" pitchFamily="34" charset="-34"/>
                    <a:cs typeface="TH SarabunPSK" pitchFamily="34" charset="-34"/>
                  </a:rPr>
                  <a:t> </a:t>
                </a:r>
                <a:endParaRPr kumimoji="0" lang="th-TH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ngsana New" pitchFamily="18" charset="-34"/>
                </a:endParaRPr>
              </a:p>
            </p:txBody>
          </p:sp>
          <p:sp>
            <p:nvSpPr>
              <p:cNvPr id="1188" name="Rectangle 164"/>
              <p:cNvSpPr>
                <a:spLocks noChangeArrowheads="1"/>
              </p:cNvSpPr>
              <p:nvPr/>
            </p:nvSpPr>
            <p:spPr bwMode="auto">
              <a:xfrm>
                <a:off x="4148" y="2408"/>
                <a:ext cx="3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th-TH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H SarabunPSK" pitchFamily="34" charset="-34"/>
                    <a:cs typeface="TH SarabunPSK" pitchFamily="34" charset="-34"/>
                  </a:rPr>
                  <a:t> </a:t>
                </a:r>
                <a:endParaRPr kumimoji="0" lang="th-TH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ngsana New" pitchFamily="18" charset="-34"/>
                </a:endParaRPr>
              </a:p>
            </p:txBody>
          </p:sp>
          <p:sp>
            <p:nvSpPr>
              <p:cNvPr id="1189" name="Rectangle 165"/>
              <p:cNvSpPr>
                <a:spLocks noChangeArrowheads="1"/>
              </p:cNvSpPr>
              <p:nvPr/>
            </p:nvSpPr>
            <p:spPr bwMode="auto">
              <a:xfrm>
                <a:off x="4595" y="2408"/>
                <a:ext cx="1037" cy="3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lvl="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th-TH" sz="1800" dirty="0" smtClean="0">
                    <a:solidFill>
                      <a:srgbClr val="000000"/>
                    </a:solidFill>
                    <a:latin typeface="TH SarabunPSK" pitchFamily="34" charset="-34"/>
                    <a:cs typeface="TH SarabunPSK" pitchFamily="34" charset="-34"/>
                  </a:rPr>
                  <a:t>รายงานการวิจัยในชั้นเรียน </a:t>
                </a:r>
              </a:p>
              <a:p>
                <a:pPr lvl="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th-TH" sz="1800" dirty="0" smtClean="0">
                    <a:solidFill>
                      <a:srgbClr val="000000"/>
                    </a:solidFill>
                    <a:latin typeface="TH SarabunPSK" pitchFamily="34" charset="-34"/>
                    <a:cs typeface="TH SarabunPSK" pitchFamily="34" charset="-34"/>
                  </a:rPr>
                  <a:t>บทที่3</a:t>
                </a:r>
                <a:endParaRPr lang="th-TH" sz="3600" dirty="0" smtClean="0">
                  <a:latin typeface="Arial" pitchFamily="34" charset="0"/>
                  <a:cs typeface="Angsana New" pitchFamily="18" charset="-34"/>
                </a:endParaRPr>
              </a:p>
            </p:txBody>
          </p:sp>
          <p:sp>
            <p:nvSpPr>
              <p:cNvPr id="1190" name="Rectangle 166"/>
              <p:cNvSpPr>
                <a:spLocks noChangeArrowheads="1"/>
              </p:cNvSpPr>
              <p:nvPr/>
            </p:nvSpPr>
            <p:spPr bwMode="auto">
              <a:xfrm>
                <a:off x="5221" y="2408"/>
                <a:ext cx="49" cy="1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th-TH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H SarabunPSK" pitchFamily="34" charset="-34"/>
                    <a:cs typeface="TH SarabunPSK" pitchFamily="34" charset="-34"/>
                  </a:rPr>
                  <a:t> </a:t>
                </a:r>
                <a:endParaRPr kumimoji="0" lang="th-TH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ngsana New" pitchFamily="18" charset="-34"/>
                </a:endParaRPr>
              </a:p>
            </p:txBody>
          </p:sp>
          <p:sp>
            <p:nvSpPr>
              <p:cNvPr id="1191" name="Rectangle 167"/>
              <p:cNvSpPr>
                <a:spLocks noChangeArrowheads="1"/>
              </p:cNvSpPr>
              <p:nvPr/>
            </p:nvSpPr>
            <p:spPr bwMode="auto">
              <a:xfrm>
                <a:off x="1224" y="2408"/>
                <a:ext cx="1" cy="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/>
              </a:p>
            </p:txBody>
          </p:sp>
          <p:sp>
            <p:nvSpPr>
              <p:cNvPr id="1192" name="Rectangle 168"/>
              <p:cNvSpPr>
                <a:spLocks noChangeArrowheads="1"/>
              </p:cNvSpPr>
              <p:nvPr/>
            </p:nvSpPr>
            <p:spPr bwMode="auto">
              <a:xfrm>
                <a:off x="1224" y="2408"/>
                <a:ext cx="772" cy="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/>
              </a:p>
            </p:txBody>
          </p:sp>
          <p:sp>
            <p:nvSpPr>
              <p:cNvPr id="1193" name="Rectangle 169"/>
              <p:cNvSpPr>
                <a:spLocks noChangeArrowheads="1"/>
              </p:cNvSpPr>
              <p:nvPr/>
            </p:nvSpPr>
            <p:spPr bwMode="auto">
              <a:xfrm>
                <a:off x="1996" y="2408"/>
                <a:ext cx="1" cy="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/>
              </a:p>
            </p:txBody>
          </p:sp>
          <p:sp>
            <p:nvSpPr>
              <p:cNvPr id="1194" name="Rectangle 170"/>
              <p:cNvSpPr>
                <a:spLocks noChangeArrowheads="1"/>
              </p:cNvSpPr>
              <p:nvPr/>
            </p:nvSpPr>
            <p:spPr bwMode="auto">
              <a:xfrm>
                <a:off x="1996" y="2408"/>
                <a:ext cx="785" cy="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/>
              </a:p>
            </p:txBody>
          </p:sp>
          <p:sp>
            <p:nvSpPr>
              <p:cNvPr id="1195" name="Rectangle 171"/>
              <p:cNvSpPr>
                <a:spLocks noChangeArrowheads="1"/>
              </p:cNvSpPr>
              <p:nvPr/>
            </p:nvSpPr>
            <p:spPr bwMode="auto">
              <a:xfrm>
                <a:off x="2781" y="2408"/>
                <a:ext cx="1" cy="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/>
              </a:p>
            </p:txBody>
          </p:sp>
          <p:sp>
            <p:nvSpPr>
              <p:cNvPr id="1196" name="Rectangle 172"/>
              <p:cNvSpPr>
                <a:spLocks noChangeArrowheads="1"/>
              </p:cNvSpPr>
              <p:nvPr/>
            </p:nvSpPr>
            <p:spPr bwMode="auto">
              <a:xfrm>
                <a:off x="2781" y="2408"/>
                <a:ext cx="950" cy="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/>
              </a:p>
            </p:txBody>
          </p:sp>
          <p:sp>
            <p:nvSpPr>
              <p:cNvPr id="1197" name="Rectangle 173"/>
              <p:cNvSpPr>
                <a:spLocks noChangeArrowheads="1"/>
              </p:cNvSpPr>
              <p:nvPr/>
            </p:nvSpPr>
            <p:spPr bwMode="auto">
              <a:xfrm>
                <a:off x="3731" y="2408"/>
                <a:ext cx="6" cy="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/>
              </a:p>
            </p:txBody>
          </p:sp>
          <p:sp>
            <p:nvSpPr>
              <p:cNvPr id="1198" name="Rectangle 174"/>
              <p:cNvSpPr>
                <a:spLocks noChangeArrowheads="1"/>
              </p:cNvSpPr>
              <p:nvPr/>
            </p:nvSpPr>
            <p:spPr bwMode="auto">
              <a:xfrm>
                <a:off x="3737" y="2408"/>
                <a:ext cx="822" cy="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/>
              </a:p>
            </p:txBody>
          </p:sp>
          <p:sp>
            <p:nvSpPr>
              <p:cNvPr id="1199" name="Rectangle 175"/>
              <p:cNvSpPr>
                <a:spLocks noChangeArrowheads="1"/>
              </p:cNvSpPr>
              <p:nvPr/>
            </p:nvSpPr>
            <p:spPr bwMode="auto">
              <a:xfrm>
                <a:off x="4559" y="2408"/>
                <a:ext cx="1" cy="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/>
              </a:p>
            </p:txBody>
          </p:sp>
          <p:sp>
            <p:nvSpPr>
              <p:cNvPr id="1200" name="Rectangle 176"/>
              <p:cNvSpPr>
                <a:spLocks noChangeArrowheads="1"/>
              </p:cNvSpPr>
              <p:nvPr/>
            </p:nvSpPr>
            <p:spPr bwMode="auto">
              <a:xfrm>
                <a:off x="4559" y="2408"/>
                <a:ext cx="1127" cy="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/>
              </a:p>
            </p:txBody>
          </p:sp>
          <p:sp>
            <p:nvSpPr>
              <p:cNvPr id="1201" name="Rectangle 177"/>
              <p:cNvSpPr>
                <a:spLocks noChangeArrowheads="1"/>
              </p:cNvSpPr>
              <p:nvPr/>
            </p:nvSpPr>
            <p:spPr bwMode="auto">
              <a:xfrm>
                <a:off x="5686" y="2408"/>
                <a:ext cx="7" cy="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/>
              </a:p>
            </p:txBody>
          </p:sp>
          <p:sp>
            <p:nvSpPr>
              <p:cNvPr id="1202" name="Rectangle 178"/>
              <p:cNvSpPr>
                <a:spLocks noChangeArrowheads="1"/>
              </p:cNvSpPr>
              <p:nvPr/>
            </p:nvSpPr>
            <p:spPr bwMode="auto">
              <a:xfrm>
                <a:off x="1224" y="2408"/>
                <a:ext cx="1" cy="42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/>
              </a:p>
            </p:txBody>
          </p:sp>
          <p:sp>
            <p:nvSpPr>
              <p:cNvPr id="1203" name="Rectangle 179"/>
              <p:cNvSpPr>
                <a:spLocks noChangeArrowheads="1"/>
              </p:cNvSpPr>
              <p:nvPr/>
            </p:nvSpPr>
            <p:spPr bwMode="auto">
              <a:xfrm>
                <a:off x="1996" y="2408"/>
                <a:ext cx="1" cy="42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/>
              </a:p>
            </p:txBody>
          </p:sp>
          <p:sp>
            <p:nvSpPr>
              <p:cNvPr id="1204" name="Rectangle 180"/>
              <p:cNvSpPr>
                <a:spLocks noChangeArrowheads="1"/>
              </p:cNvSpPr>
              <p:nvPr/>
            </p:nvSpPr>
            <p:spPr bwMode="auto">
              <a:xfrm>
                <a:off x="2781" y="2408"/>
                <a:ext cx="1" cy="42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/>
              </a:p>
            </p:txBody>
          </p:sp>
          <p:sp>
            <p:nvSpPr>
              <p:cNvPr id="1205" name="Rectangle 181"/>
              <p:cNvSpPr>
                <a:spLocks noChangeArrowheads="1"/>
              </p:cNvSpPr>
              <p:nvPr/>
            </p:nvSpPr>
            <p:spPr bwMode="auto">
              <a:xfrm>
                <a:off x="3731" y="2408"/>
                <a:ext cx="6" cy="42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/>
              </a:p>
            </p:txBody>
          </p:sp>
          <p:sp>
            <p:nvSpPr>
              <p:cNvPr id="1206" name="Rectangle 182"/>
              <p:cNvSpPr>
                <a:spLocks noChangeArrowheads="1"/>
              </p:cNvSpPr>
              <p:nvPr/>
            </p:nvSpPr>
            <p:spPr bwMode="auto">
              <a:xfrm>
                <a:off x="4559" y="2408"/>
                <a:ext cx="1" cy="42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/>
              </a:p>
            </p:txBody>
          </p:sp>
          <p:sp>
            <p:nvSpPr>
              <p:cNvPr id="1207" name="Rectangle 183"/>
              <p:cNvSpPr>
                <a:spLocks noChangeArrowheads="1"/>
              </p:cNvSpPr>
              <p:nvPr/>
            </p:nvSpPr>
            <p:spPr bwMode="auto">
              <a:xfrm>
                <a:off x="5686" y="2408"/>
                <a:ext cx="7" cy="42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/>
              </a:p>
            </p:txBody>
          </p:sp>
          <p:sp>
            <p:nvSpPr>
              <p:cNvPr id="1208" name="Rectangle 184"/>
              <p:cNvSpPr>
                <a:spLocks noChangeArrowheads="1"/>
              </p:cNvSpPr>
              <p:nvPr/>
            </p:nvSpPr>
            <p:spPr bwMode="auto">
              <a:xfrm>
                <a:off x="1261" y="2840"/>
                <a:ext cx="53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th-TH" sz="1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H SarabunPSK" pitchFamily="34" charset="-34"/>
                    <a:cs typeface="TH SarabunPSK" pitchFamily="34" charset="-34"/>
                  </a:rPr>
                  <a:t>4</a:t>
                </a:r>
                <a:endParaRPr kumimoji="0" lang="th-TH" sz="3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ngsana New" pitchFamily="18" charset="-34"/>
                </a:endParaRPr>
              </a:p>
            </p:txBody>
          </p:sp>
          <p:sp>
            <p:nvSpPr>
              <p:cNvPr id="1210" name="Rectangle 186"/>
              <p:cNvSpPr>
                <a:spLocks noChangeArrowheads="1"/>
              </p:cNvSpPr>
              <p:nvPr/>
            </p:nvSpPr>
            <p:spPr bwMode="auto">
              <a:xfrm>
                <a:off x="1247" y="3022"/>
                <a:ext cx="798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th-TH" sz="1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H SarabunPSK" pitchFamily="34" charset="-34"/>
                    <a:cs typeface="TH SarabunPSK" pitchFamily="34" charset="-34"/>
                  </a:rPr>
                  <a:t>ขั้นจัดทำวิจัยชั้นเรียน</a:t>
                </a:r>
                <a:endParaRPr kumimoji="0" lang="th-TH" sz="3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ngsana New" pitchFamily="18" charset="-34"/>
                </a:endParaRPr>
              </a:p>
            </p:txBody>
          </p:sp>
          <p:sp>
            <p:nvSpPr>
              <p:cNvPr id="1211" name="Rectangle 187"/>
              <p:cNvSpPr>
                <a:spLocks noChangeArrowheads="1"/>
              </p:cNvSpPr>
              <p:nvPr/>
            </p:nvSpPr>
            <p:spPr bwMode="auto">
              <a:xfrm>
                <a:off x="1831" y="2856"/>
                <a:ext cx="3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th-TH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H SarabunPSK" pitchFamily="34" charset="-34"/>
                    <a:cs typeface="TH SarabunPSK" pitchFamily="34" charset="-34"/>
                  </a:rPr>
                  <a:t> </a:t>
                </a:r>
                <a:endParaRPr kumimoji="0" lang="th-TH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ngsana New" pitchFamily="18" charset="-34"/>
                </a:endParaRPr>
              </a:p>
            </p:txBody>
          </p:sp>
          <p:sp>
            <p:nvSpPr>
              <p:cNvPr id="1212" name="Rectangle 188"/>
              <p:cNvSpPr>
                <a:spLocks noChangeArrowheads="1"/>
              </p:cNvSpPr>
              <p:nvPr/>
            </p:nvSpPr>
            <p:spPr bwMode="auto">
              <a:xfrm>
                <a:off x="1261" y="2960"/>
                <a:ext cx="3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th-TH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H SarabunPSK" pitchFamily="34" charset="-34"/>
                    <a:cs typeface="TH SarabunPSK" pitchFamily="34" charset="-34"/>
                  </a:rPr>
                  <a:t> </a:t>
                </a:r>
                <a:endParaRPr kumimoji="0" lang="th-TH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ngsana New" pitchFamily="18" charset="-34"/>
                </a:endParaRPr>
              </a:p>
            </p:txBody>
          </p:sp>
          <p:sp>
            <p:nvSpPr>
              <p:cNvPr id="1213" name="Rectangle 189"/>
              <p:cNvSpPr>
                <a:spLocks noChangeArrowheads="1"/>
              </p:cNvSpPr>
              <p:nvPr/>
            </p:nvSpPr>
            <p:spPr bwMode="auto">
              <a:xfrm>
                <a:off x="1261" y="3064"/>
                <a:ext cx="3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th-TH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H SarabunPSK" pitchFamily="34" charset="-34"/>
                    <a:cs typeface="TH SarabunPSK" pitchFamily="34" charset="-34"/>
                  </a:rPr>
                  <a:t> </a:t>
                </a:r>
                <a:endParaRPr kumimoji="0" lang="th-TH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ngsana New" pitchFamily="18" charset="-34"/>
                </a:endParaRPr>
              </a:p>
            </p:txBody>
          </p:sp>
          <p:sp>
            <p:nvSpPr>
              <p:cNvPr id="1214" name="Rectangle 190"/>
              <p:cNvSpPr>
                <a:spLocks noChangeArrowheads="1"/>
              </p:cNvSpPr>
              <p:nvPr/>
            </p:nvSpPr>
            <p:spPr bwMode="auto">
              <a:xfrm>
                <a:off x="2389" y="2832"/>
                <a:ext cx="3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th-TH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H SarabunPSK" pitchFamily="34" charset="-34"/>
                    <a:cs typeface="TH SarabunPSK" pitchFamily="34" charset="-34"/>
                  </a:rPr>
                  <a:t> </a:t>
                </a:r>
                <a:endParaRPr kumimoji="0" lang="th-TH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ngsana New" pitchFamily="18" charset="-34"/>
                </a:endParaRPr>
              </a:p>
            </p:txBody>
          </p:sp>
          <p:sp>
            <p:nvSpPr>
              <p:cNvPr id="1215" name="Rectangle 191"/>
              <p:cNvSpPr>
                <a:spLocks noChangeArrowheads="1"/>
              </p:cNvSpPr>
              <p:nvPr/>
            </p:nvSpPr>
            <p:spPr bwMode="auto">
              <a:xfrm>
                <a:off x="3259" y="2832"/>
                <a:ext cx="3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th-TH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H SarabunPSK" pitchFamily="34" charset="-34"/>
                    <a:cs typeface="TH SarabunPSK" pitchFamily="34" charset="-34"/>
                  </a:rPr>
                  <a:t> </a:t>
                </a:r>
                <a:endParaRPr kumimoji="0" lang="th-TH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ngsana New" pitchFamily="18" charset="-34"/>
                </a:endParaRPr>
              </a:p>
            </p:txBody>
          </p:sp>
          <p:sp>
            <p:nvSpPr>
              <p:cNvPr id="1216" name="Rectangle 192"/>
              <p:cNvSpPr>
                <a:spLocks noChangeArrowheads="1"/>
              </p:cNvSpPr>
              <p:nvPr/>
            </p:nvSpPr>
            <p:spPr bwMode="auto">
              <a:xfrm>
                <a:off x="4148" y="2832"/>
                <a:ext cx="3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th-TH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H SarabunPSK" pitchFamily="34" charset="-34"/>
                    <a:cs typeface="TH SarabunPSK" pitchFamily="34" charset="-34"/>
                  </a:rPr>
                  <a:t> </a:t>
                </a:r>
                <a:endParaRPr kumimoji="0" lang="th-TH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ngsana New" pitchFamily="18" charset="-34"/>
                </a:endParaRPr>
              </a:p>
            </p:txBody>
          </p:sp>
          <p:sp>
            <p:nvSpPr>
              <p:cNvPr id="1217" name="Rectangle 193"/>
              <p:cNvSpPr>
                <a:spLocks noChangeArrowheads="1"/>
              </p:cNvSpPr>
              <p:nvPr/>
            </p:nvSpPr>
            <p:spPr bwMode="auto">
              <a:xfrm>
                <a:off x="4595" y="2840"/>
                <a:ext cx="1037" cy="7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lvl="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th-TH" sz="1800" dirty="0" smtClean="0">
                    <a:solidFill>
                      <a:srgbClr val="000000"/>
                    </a:solidFill>
                    <a:latin typeface="TH SarabunPSK" pitchFamily="34" charset="-34"/>
                    <a:cs typeface="TH SarabunPSK" pitchFamily="34" charset="-34"/>
                  </a:rPr>
                  <a:t>รายงานการวิจัยในชั้นเรียน </a:t>
                </a:r>
              </a:p>
              <a:p>
                <a:pPr lvl="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th-TH" sz="1800" dirty="0" smtClean="0">
                    <a:solidFill>
                      <a:srgbClr val="000000"/>
                    </a:solidFill>
                    <a:latin typeface="TH SarabunPSK" pitchFamily="34" charset="-34"/>
                    <a:cs typeface="TH SarabunPSK" pitchFamily="34" charset="-34"/>
                  </a:rPr>
                  <a:t>-บทที่4</a:t>
                </a: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th-TH" sz="1800" dirty="0" smtClean="0">
                    <a:solidFill>
                      <a:srgbClr val="000000"/>
                    </a:solidFill>
                    <a:latin typeface="TH SarabunPSK" pitchFamily="34" charset="-34"/>
                    <a:cs typeface="TH SarabunPSK" pitchFamily="34" charset="-34"/>
                  </a:rPr>
                  <a:t>-บทที่5</a:t>
                </a:r>
                <a:endParaRPr lang="th-TH" sz="6000" dirty="0" smtClean="0">
                  <a:latin typeface="Arial" pitchFamily="34" charset="0"/>
                  <a:cs typeface="Angsana New" pitchFamily="18" charset="-34"/>
                </a:endParaRPr>
              </a:p>
              <a:p>
                <a:pPr lv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th-TH" dirty="0" smtClean="0">
                  <a:latin typeface="Arial" pitchFamily="34" charset="0"/>
                  <a:cs typeface="Angsana New" pitchFamily="18" charset="-34"/>
                </a:endParaRPr>
              </a:p>
            </p:txBody>
          </p:sp>
          <p:sp>
            <p:nvSpPr>
              <p:cNvPr id="1218" name="Rectangle 194"/>
              <p:cNvSpPr>
                <a:spLocks noChangeArrowheads="1"/>
              </p:cNvSpPr>
              <p:nvPr/>
            </p:nvSpPr>
            <p:spPr bwMode="auto">
              <a:xfrm>
                <a:off x="5625" y="2840"/>
                <a:ext cx="49" cy="1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th-TH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H SarabunPSK" pitchFamily="34" charset="-34"/>
                    <a:cs typeface="TH SarabunPSK" pitchFamily="34" charset="-34"/>
                  </a:rPr>
                  <a:t> </a:t>
                </a:r>
                <a:endParaRPr kumimoji="0" lang="th-TH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ngsana New" pitchFamily="18" charset="-34"/>
                </a:endParaRPr>
              </a:p>
            </p:txBody>
          </p:sp>
          <p:sp>
            <p:nvSpPr>
              <p:cNvPr id="1219" name="Rectangle 195"/>
              <p:cNvSpPr>
                <a:spLocks noChangeArrowheads="1"/>
              </p:cNvSpPr>
              <p:nvPr/>
            </p:nvSpPr>
            <p:spPr bwMode="auto">
              <a:xfrm>
                <a:off x="1224" y="2832"/>
                <a:ext cx="1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/>
              </a:p>
            </p:txBody>
          </p:sp>
          <p:sp>
            <p:nvSpPr>
              <p:cNvPr id="1220" name="Rectangle 196"/>
              <p:cNvSpPr>
                <a:spLocks noChangeArrowheads="1"/>
              </p:cNvSpPr>
              <p:nvPr/>
            </p:nvSpPr>
            <p:spPr bwMode="auto">
              <a:xfrm>
                <a:off x="1224" y="2832"/>
                <a:ext cx="772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/>
              </a:p>
            </p:txBody>
          </p:sp>
          <p:sp>
            <p:nvSpPr>
              <p:cNvPr id="1221" name="Rectangle 197"/>
              <p:cNvSpPr>
                <a:spLocks noChangeArrowheads="1"/>
              </p:cNvSpPr>
              <p:nvPr/>
            </p:nvSpPr>
            <p:spPr bwMode="auto">
              <a:xfrm>
                <a:off x="1996" y="2832"/>
                <a:ext cx="1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/>
              </a:p>
            </p:txBody>
          </p:sp>
          <p:sp>
            <p:nvSpPr>
              <p:cNvPr id="1222" name="Rectangle 198"/>
              <p:cNvSpPr>
                <a:spLocks noChangeArrowheads="1"/>
              </p:cNvSpPr>
              <p:nvPr/>
            </p:nvSpPr>
            <p:spPr bwMode="auto">
              <a:xfrm>
                <a:off x="1996" y="2832"/>
                <a:ext cx="785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/>
              </a:p>
            </p:txBody>
          </p:sp>
          <p:sp>
            <p:nvSpPr>
              <p:cNvPr id="1223" name="Rectangle 199"/>
              <p:cNvSpPr>
                <a:spLocks noChangeArrowheads="1"/>
              </p:cNvSpPr>
              <p:nvPr/>
            </p:nvSpPr>
            <p:spPr bwMode="auto">
              <a:xfrm>
                <a:off x="2781" y="2832"/>
                <a:ext cx="1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/>
              </a:p>
            </p:txBody>
          </p:sp>
          <p:sp>
            <p:nvSpPr>
              <p:cNvPr id="1224" name="Rectangle 200"/>
              <p:cNvSpPr>
                <a:spLocks noChangeArrowheads="1"/>
              </p:cNvSpPr>
              <p:nvPr/>
            </p:nvSpPr>
            <p:spPr bwMode="auto">
              <a:xfrm>
                <a:off x="2781" y="2832"/>
                <a:ext cx="950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/>
              </a:p>
            </p:txBody>
          </p:sp>
          <p:sp>
            <p:nvSpPr>
              <p:cNvPr id="1225" name="Rectangle 201"/>
              <p:cNvSpPr>
                <a:spLocks noChangeArrowheads="1"/>
              </p:cNvSpPr>
              <p:nvPr/>
            </p:nvSpPr>
            <p:spPr bwMode="auto">
              <a:xfrm>
                <a:off x="3731" y="2832"/>
                <a:ext cx="6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/>
              </a:p>
            </p:txBody>
          </p:sp>
          <p:sp>
            <p:nvSpPr>
              <p:cNvPr id="1226" name="Rectangle 202"/>
              <p:cNvSpPr>
                <a:spLocks noChangeArrowheads="1"/>
              </p:cNvSpPr>
              <p:nvPr/>
            </p:nvSpPr>
            <p:spPr bwMode="auto">
              <a:xfrm>
                <a:off x="3737" y="2832"/>
                <a:ext cx="822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/>
              </a:p>
            </p:txBody>
          </p:sp>
          <p:sp>
            <p:nvSpPr>
              <p:cNvPr id="1227" name="Rectangle 203"/>
              <p:cNvSpPr>
                <a:spLocks noChangeArrowheads="1"/>
              </p:cNvSpPr>
              <p:nvPr/>
            </p:nvSpPr>
            <p:spPr bwMode="auto">
              <a:xfrm>
                <a:off x="4559" y="2832"/>
                <a:ext cx="1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/>
              </a:p>
            </p:txBody>
          </p:sp>
          <p:sp>
            <p:nvSpPr>
              <p:cNvPr id="1228" name="Rectangle 204"/>
              <p:cNvSpPr>
                <a:spLocks noChangeArrowheads="1"/>
              </p:cNvSpPr>
              <p:nvPr/>
            </p:nvSpPr>
            <p:spPr bwMode="auto">
              <a:xfrm>
                <a:off x="4559" y="2832"/>
                <a:ext cx="1127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/>
              </a:p>
            </p:txBody>
          </p:sp>
          <p:sp>
            <p:nvSpPr>
              <p:cNvPr id="1229" name="Rectangle 205"/>
              <p:cNvSpPr>
                <a:spLocks noChangeArrowheads="1"/>
              </p:cNvSpPr>
              <p:nvPr/>
            </p:nvSpPr>
            <p:spPr bwMode="auto">
              <a:xfrm>
                <a:off x="5686" y="2832"/>
                <a:ext cx="7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/>
              </a:p>
            </p:txBody>
          </p:sp>
          <p:sp>
            <p:nvSpPr>
              <p:cNvPr id="1230" name="Rectangle 206"/>
              <p:cNvSpPr>
                <a:spLocks noChangeArrowheads="1"/>
              </p:cNvSpPr>
              <p:nvPr/>
            </p:nvSpPr>
            <p:spPr bwMode="auto">
              <a:xfrm>
                <a:off x="1224" y="2840"/>
                <a:ext cx="1" cy="640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/>
              </a:p>
            </p:txBody>
          </p:sp>
          <p:sp>
            <p:nvSpPr>
              <p:cNvPr id="1231" name="Rectangle 207"/>
              <p:cNvSpPr>
                <a:spLocks noChangeArrowheads="1"/>
              </p:cNvSpPr>
              <p:nvPr/>
            </p:nvSpPr>
            <p:spPr bwMode="auto">
              <a:xfrm>
                <a:off x="1224" y="3480"/>
                <a:ext cx="1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/>
              </a:p>
            </p:txBody>
          </p:sp>
          <p:sp>
            <p:nvSpPr>
              <p:cNvPr id="1232" name="Rectangle 208"/>
              <p:cNvSpPr>
                <a:spLocks noChangeArrowheads="1"/>
              </p:cNvSpPr>
              <p:nvPr/>
            </p:nvSpPr>
            <p:spPr bwMode="auto">
              <a:xfrm>
                <a:off x="1224" y="3480"/>
                <a:ext cx="1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/>
              </a:p>
            </p:txBody>
          </p:sp>
          <p:sp>
            <p:nvSpPr>
              <p:cNvPr id="1233" name="Rectangle 209"/>
              <p:cNvSpPr>
                <a:spLocks noChangeArrowheads="1"/>
              </p:cNvSpPr>
              <p:nvPr/>
            </p:nvSpPr>
            <p:spPr bwMode="auto">
              <a:xfrm>
                <a:off x="1224" y="3480"/>
                <a:ext cx="772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/>
              </a:p>
            </p:txBody>
          </p:sp>
          <p:sp>
            <p:nvSpPr>
              <p:cNvPr id="1234" name="Rectangle 210"/>
              <p:cNvSpPr>
                <a:spLocks noChangeArrowheads="1"/>
              </p:cNvSpPr>
              <p:nvPr/>
            </p:nvSpPr>
            <p:spPr bwMode="auto">
              <a:xfrm>
                <a:off x="1996" y="2840"/>
                <a:ext cx="1" cy="640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/>
              </a:p>
            </p:txBody>
          </p:sp>
          <p:sp>
            <p:nvSpPr>
              <p:cNvPr id="1235" name="Rectangle 211"/>
              <p:cNvSpPr>
                <a:spLocks noChangeArrowheads="1"/>
              </p:cNvSpPr>
              <p:nvPr/>
            </p:nvSpPr>
            <p:spPr bwMode="auto">
              <a:xfrm>
                <a:off x="1996" y="3480"/>
                <a:ext cx="1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/>
              </a:p>
            </p:txBody>
          </p:sp>
          <p:sp>
            <p:nvSpPr>
              <p:cNvPr id="1236" name="Rectangle 212"/>
              <p:cNvSpPr>
                <a:spLocks noChangeArrowheads="1"/>
              </p:cNvSpPr>
              <p:nvPr/>
            </p:nvSpPr>
            <p:spPr bwMode="auto">
              <a:xfrm>
                <a:off x="1996" y="3480"/>
                <a:ext cx="785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/>
              </a:p>
            </p:txBody>
          </p:sp>
          <p:sp>
            <p:nvSpPr>
              <p:cNvPr id="1237" name="Rectangle 213"/>
              <p:cNvSpPr>
                <a:spLocks noChangeArrowheads="1"/>
              </p:cNvSpPr>
              <p:nvPr/>
            </p:nvSpPr>
            <p:spPr bwMode="auto">
              <a:xfrm>
                <a:off x="2781" y="2840"/>
                <a:ext cx="1" cy="640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/>
              </a:p>
            </p:txBody>
          </p:sp>
          <p:sp>
            <p:nvSpPr>
              <p:cNvPr id="1238" name="Rectangle 214"/>
              <p:cNvSpPr>
                <a:spLocks noChangeArrowheads="1"/>
              </p:cNvSpPr>
              <p:nvPr/>
            </p:nvSpPr>
            <p:spPr bwMode="auto">
              <a:xfrm>
                <a:off x="2781" y="3480"/>
                <a:ext cx="1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/>
              </a:p>
            </p:txBody>
          </p:sp>
          <p:sp>
            <p:nvSpPr>
              <p:cNvPr id="1239" name="Rectangle 215"/>
              <p:cNvSpPr>
                <a:spLocks noChangeArrowheads="1"/>
              </p:cNvSpPr>
              <p:nvPr/>
            </p:nvSpPr>
            <p:spPr bwMode="auto">
              <a:xfrm>
                <a:off x="2781" y="3480"/>
                <a:ext cx="950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/>
              </a:p>
            </p:txBody>
          </p:sp>
          <p:sp>
            <p:nvSpPr>
              <p:cNvPr id="1240" name="Rectangle 216"/>
              <p:cNvSpPr>
                <a:spLocks noChangeArrowheads="1"/>
              </p:cNvSpPr>
              <p:nvPr/>
            </p:nvSpPr>
            <p:spPr bwMode="auto">
              <a:xfrm>
                <a:off x="3731" y="2840"/>
                <a:ext cx="6" cy="640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/>
              </a:p>
            </p:txBody>
          </p:sp>
          <p:sp>
            <p:nvSpPr>
              <p:cNvPr id="1241" name="Rectangle 217"/>
              <p:cNvSpPr>
                <a:spLocks noChangeArrowheads="1"/>
              </p:cNvSpPr>
              <p:nvPr/>
            </p:nvSpPr>
            <p:spPr bwMode="auto">
              <a:xfrm>
                <a:off x="3731" y="3480"/>
                <a:ext cx="6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/>
              </a:p>
            </p:txBody>
          </p:sp>
          <p:sp>
            <p:nvSpPr>
              <p:cNvPr id="1242" name="Rectangle 218"/>
              <p:cNvSpPr>
                <a:spLocks noChangeArrowheads="1"/>
              </p:cNvSpPr>
              <p:nvPr/>
            </p:nvSpPr>
            <p:spPr bwMode="auto">
              <a:xfrm>
                <a:off x="3737" y="3480"/>
                <a:ext cx="822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/>
              </a:p>
            </p:txBody>
          </p:sp>
          <p:sp>
            <p:nvSpPr>
              <p:cNvPr id="1243" name="Rectangle 219"/>
              <p:cNvSpPr>
                <a:spLocks noChangeArrowheads="1"/>
              </p:cNvSpPr>
              <p:nvPr/>
            </p:nvSpPr>
            <p:spPr bwMode="auto">
              <a:xfrm>
                <a:off x="4559" y="2840"/>
                <a:ext cx="1" cy="640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/>
              </a:p>
            </p:txBody>
          </p:sp>
          <p:sp>
            <p:nvSpPr>
              <p:cNvPr id="1244" name="Rectangle 220"/>
              <p:cNvSpPr>
                <a:spLocks noChangeArrowheads="1"/>
              </p:cNvSpPr>
              <p:nvPr/>
            </p:nvSpPr>
            <p:spPr bwMode="auto">
              <a:xfrm>
                <a:off x="4559" y="3480"/>
                <a:ext cx="1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/>
              </a:p>
            </p:txBody>
          </p:sp>
          <p:sp>
            <p:nvSpPr>
              <p:cNvPr id="1245" name="Rectangle 221"/>
              <p:cNvSpPr>
                <a:spLocks noChangeArrowheads="1"/>
              </p:cNvSpPr>
              <p:nvPr/>
            </p:nvSpPr>
            <p:spPr bwMode="auto">
              <a:xfrm>
                <a:off x="4559" y="3480"/>
                <a:ext cx="1127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/>
              </a:p>
            </p:txBody>
          </p:sp>
          <p:sp>
            <p:nvSpPr>
              <p:cNvPr id="1246" name="Rectangle 222"/>
              <p:cNvSpPr>
                <a:spLocks noChangeArrowheads="1"/>
              </p:cNvSpPr>
              <p:nvPr/>
            </p:nvSpPr>
            <p:spPr bwMode="auto">
              <a:xfrm>
                <a:off x="5686" y="2840"/>
                <a:ext cx="7" cy="640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/>
              </a:p>
            </p:txBody>
          </p:sp>
          <p:sp>
            <p:nvSpPr>
              <p:cNvPr id="1247" name="Rectangle 223"/>
              <p:cNvSpPr>
                <a:spLocks noChangeArrowheads="1"/>
              </p:cNvSpPr>
              <p:nvPr/>
            </p:nvSpPr>
            <p:spPr bwMode="auto">
              <a:xfrm>
                <a:off x="5686" y="3480"/>
                <a:ext cx="7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/>
              </a:p>
            </p:txBody>
          </p:sp>
          <p:sp>
            <p:nvSpPr>
              <p:cNvPr id="1248" name="Rectangle 224"/>
              <p:cNvSpPr>
                <a:spLocks noChangeArrowheads="1"/>
              </p:cNvSpPr>
              <p:nvPr/>
            </p:nvSpPr>
            <p:spPr bwMode="auto">
              <a:xfrm>
                <a:off x="5686" y="3480"/>
                <a:ext cx="7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/>
              </a:p>
            </p:txBody>
          </p:sp>
          <p:sp>
            <p:nvSpPr>
              <p:cNvPr id="1249" name="Rectangle 225"/>
              <p:cNvSpPr>
                <a:spLocks noChangeArrowheads="1"/>
              </p:cNvSpPr>
              <p:nvPr/>
            </p:nvSpPr>
            <p:spPr bwMode="auto">
              <a:xfrm>
                <a:off x="1261" y="3480"/>
                <a:ext cx="67" cy="2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th-TH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H SarabunPSK" pitchFamily="34" charset="-34"/>
                    <a:cs typeface="TH SarabunPSK" pitchFamily="34" charset="-34"/>
                  </a:rPr>
                  <a:t> </a:t>
                </a:r>
                <a:endParaRPr kumimoji="0" lang="th-TH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ngsana New" pitchFamily="18" charset="-34"/>
                </a:endParaRPr>
              </a:p>
            </p:txBody>
          </p:sp>
          <p:sp>
            <p:nvSpPr>
              <p:cNvPr id="1250" name="Rectangle 226"/>
              <p:cNvSpPr>
                <a:spLocks noChangeArrowheads="1"/>
              </p:cNvSpPr>
              <p:nvPr/>
            </p:nvSpPr>
            <p:spPr bwMode="auto">
              <a:xfrm>
                <a:off x="2824" y="1439"/>
                <a:ext cx="883" cy="376"/>
              </a:xfrm>
              <a:prstGeom prst="rect">
                <a:avLst/>
              </a:prstGeom>
              <a:solidFill>
                <a:srgbClr val="62242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/>
              </a:p>
            </p:txBody>
          </p:sp>
          <p:sp>
            <p:nvSpPr>
              <p:cNvPr id="1251" name="Freeform 227"/>
              <p:cNvSpPr>
                <a:spLocks noEditPoints="1"/>
              </p:cNvSpPr>
              <p:nvPr/>
            </p:nvSpPr>
            <p:spPr bwMode="auto">
              <a:xfrm>
                <a:off x="2824" y="1439"/>
                <a:ext cx="883" cy="376"/>
              </a:xfrm>
              <a:custGeom>
                <a:avLst/>
                <a:gdLst/>
                <a:ahLst/>
                <a:cxnLst>
                  <a:cxn ang="0">
                    <a:pos x="18" y="24"/>
                  </a:cxn>
                  <a:cxn ang="0">
                    <a:pos x="18" y="352"/>
                  </a:cxn>
                  <a:cxn ang="0">
                    <a:pos x="864" y="352"/>
                  </a:cxn>
                  <a:cxn ang="0">
                    <a:pos x="864" y="24"/>
                  </a:cxn>
                  <a:cxn ang="0">
                    <a:pos x="18" y="24"/>
                  </a:cxn>
                  <a:cxn ang="0">
                    <a:pos x="883" y="0"/>
                  </a:cxn>
                  <a:cxn ang="0">
                    <a:pos x="883" y="376"/>
                  </a:cxn>
                  <a:cxn ang="0">
                    <a:pos x="0" y="376"/>
                  </a:cxn>
                  <a:cxn ang="0">
                    <a:pos x="0" y="0"/>
                  </a:cxn>
                  <a:cxn ang="0">
                    <a:pos x="883" y="0"/>
                  </a:cxn>
                  <a:cxn ang="0">
                    <a:pos x="12" y="16"/>
                  </a:cxn>
                  <a:cxn ang="0">
                    <a:pos x="12" y="360"/>
                  </a:cxn>
                  <a:cxn ang="0">
                    <a:pos x="876" y="360"/>
                  </a:cxn>
                  <a:cxn ang="0">
                    <a:pos x="876" y="16"/>
                  </a:cxn>
                  <a:cxn ang="0">
                    <a:pos x="12" y="16"/>
                  </a:cxn>
                  <a:cxn ang="0">
                    <a:pos x="12" y="16"/>
                  </a:cxn>
                  <a:cxn ang="0">
                    <a:pos x="12" y="360"/>
                  </a:cxn>
                  <a:cxn ang="0">
                    <a:pos x="876" y="360"/>
                  </a:cxn>
                  <a:cxn ang="0">
                    <a:pos x="876" y="16"/>
                  </a:cxn>
                  <a:cxn ang="0">
                    <a:pos x="12" y="16"/>
                  </a:cxn>
                </a:cxnLst>
                <a:rect l="0" t="0" r="r" b="b"/>
                <a:pathLst>
                  <a:path w="883" h="376">
                    <a:moveTo>
                      <a:pt x="18" y="24"/>
                    </a:moveTo>
                    <a:lnTo>
                      <a:pt x="18" y="352"/>
                    </a:lnTo>
                    <a:lnTo>
                      <a:pt x="864" y="352"/>
                    </a:lnTo>
                    <a:lnTo>
                      <a:pt x="864" y="24"/>
                    </a:lnTo>
                    <a:lnTo>
                      <a:pt x="18" y="24"/>
                    </a:lnTo>
                    <a:close/>
                    <a:moveTo>
                      <a:pt x="883" y="0"/>
                    </a:moveTo>
                    <a:lnTo>
                      <a:pt x="883" y="376"/>
                    </a:lnTo>
                    <a:lnTo>
                      <a:pt x="0" y="376"/>
                    </a:lnTo>
                    <a:lnTo>
                      <a:pt x="0" y="0"/>
                    </a:lnTo>
                    <a:lnTo>
                      <a:pt x="883" y="0"/>
                    </a:lnTo>
                    <a:close/>
                    <a:moveTo>
                      <a:pt x="12" y="16"/>
                    </a:moveTo>
                    <a:lnTo>
                      <a:pt x="12" y="360"/>
                    </a:lnTo>
                    <a:lnTo>
                      <a:pt x="876" y="360"/>
                    </a:lnTo>
                    <a:lnTo>
                      <a:pt x="876" y="16"/>
                    </a:lnTo>
                    <a:lnTo>
                      <a:pt x="12" y="16"/>
                    </a:lnTo>
                    <a:close/>
                    <a:moveTo>
                      <a:pt x="12" y="16"/>
                    </a:moveTo>
                    <a:lnTo>
                      <a:pt x="12" y="360"/>
                    </a:lnTo>
                    <a:lnTo>
                      <a:pt x="876" y="360"/>
                    </a:lnTo>
                    <a:lnTo>
                      <a:pt x="876" y="16"/>
                    </a:lnTo>
                    <a:lnTo>
                      <a:pt x="12" y="16"/>
                    </a:lnTo>
                    <a:close/>
                  </a:path>
                </a:pathLst>
              </a:cu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/>
              </a:p>
            </p:txBody>
          </p:sp>
          <p:sp>
            <p:nvSpPr>
              <p:cNvPr id="1252" name="Rectangle 228"/>
              <p:cNvSpPr>
                <a:spLocks noChangeArrowheads="1"/>
              </p:cNvSpPr>
              <p:nvPr/>
            </p:nvSpPr>
            <p:spPr bwMode="auto">
              <a:xfrm>
                <a:off x="2824" y="1439"/>
                <a:ext cx="883" cy="376"/>
              </a:xfrm>
              <a:prstGeom prst="rect">
                <a:avLst/>
              </a:prstGeom>
              <a:solidFill>
                <a:srgbClr val="62242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/>
              </a:p>
            </p:txBody>
          </p:sp>
          <p:sp>
            <p:nvSpPr>
              <p:cNvPr id="1253" name="Rectangle 229"/>
              <p:cNvSpPr>
                <a:spLocks noChangeArrowheads="1"/>
              </p:cNvSpPr>
              <p:nvPr/>
            </p:nvSpPr>
            <p:spPr bwMode="auto">
              <a:xfrm>
                <a:off x="2880" y="1480"/>
                <a:ext cx="864" cy="344"/>
              </a:xfrm>
              <a:prstGeom prst="rect">
                <a:avLst/>
              </a:prstGeom>
              <a:solidFill>
                <a:srgbClr val="C0504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/>
              </a:p>
            </p:txBody>
          </p:sp>
          <p:sp>
            <p:nvSpPr>
              <p:cNvPr id="1254" name="Rectangle 230"/>
              <p:cNvSpPr>
                <a:spLocks noChangeArrowheads="1"/>
              </p:cNvSpPr>
              <p:nvPr/>
            </p:nvSpPr>
            <p:spPr bwMode="auto">
              <a:xfrm>
                <a:off x="2859" y="1439"/>
                <a:ext cx="864" cy="344"/>
              </a:xfrm>
              <a:prstGeom prst="rect">
                <a:avLst/>
              </a:prstGeom>
              <a:noFill/>
              <a:ln w="28575">
                <a:solidFill>
                  <a:srgbClr val="F2F2F2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/>
              </a:p>
            </p:txBody>
          </p:sp>
          <p:sp>
            <p:nvSpPr>
              <p:cNvPr id="1255" name="Rectangle 231"/>
              <p:cNvSpPr>
                <a:spLocks noChangeArrowheads="1"/>
              </p:cNvSpPr>
              <p:nvPr/>
            </p:nvSpPr>
            <p:spPr bwMode="auto">
              <a:xfrm>
                <a:off x="2922" y="1495"/>
                <a:ext cx="3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th-TH" sz="11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TH SarabunPSK" pitchFamily="34" charset="-34"/>
                    <a:cs typeface="TH SarabunPSK" pitchFamily="34" charset="-34"/>
                  </a:rPr>
                  <a:t> </a:t>
                </a:r>
                <a:endParaRPr kumimoji="0" lang="th-TH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ngsana New" pitchFamily="18" charset="-34"/>
                </a:endParaRPr>
              </a:p>
            </p:txBody>
          </p:sp>
          <p:sp>
            <p:nvSpPr>
              <p:cNvPr id="1256" name="Rectangle 232"/>
              <p:cNvSpPr>
                <a:spLocks noChangeArrowheads="1"/>
              </p:cNvSpPr>
              <p:nvPr/>
            </p:nvSpPr>
            <p:spPr bwMode="auto">
              <a:xfrm>
                <a:off x="2925" y="1480"/>
                <a:ext cx="771" cy="3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th-TH" sz="1600" b="0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TH SarabunPSK" pitchFamily="34" charset="-34"/>
                    <a:cs typeface="TH SarabunPSK" pitchFamily="34" charset="-34"/>
                  </a:rPr>
                  <a:t>ค้นหาคุณลักษณะของผู้เรียนที่</a:t>
                </a:r>
                <a:endParaRPr kumimoji="0" lang="th-TH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ngsana New" pitchFamily="18" charset="-34"/>
                </a:endParaRPr>
              </a:p>
            </p:txBody>
          </p:sp>
          <p:sp>
            <p:nvSpPr>
              <p:cNvPr id="1257" name="Rectangle 233"/>
              <p:cNvSpPr>
                <a:spLocks noChangeArrowheads="1"/>
              </p:cNvSpPr>
              <p:nvPr/>
            </p:nvSpPr>
            <p:spPr bwMode="auto">
              <a:xfrm>
                <a:off x="3206" y="1630"/>
                <a:ext cx="492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th-TH" sz="1600" b="0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TH SarabunPSK" pitchFamily="34" charset="-34"/>
                    <a:cs typeface="TH SarabunPSK" pitchFamily="34" charset="-34"/>
                  </a:rPr>
                  <a:t>ต้องการพัฒนา</a:t>
                </a:r>
                <a:endParaRPr kumimoji="0" lang="th-TH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ngsana New" pitchFamily="18" charset="-34"/>
                </a:endParaRPr>
              </a:p>
            </p:txBody>
          </p:sp>
          <p:sp>
            <p:nvSpPr>
              <p:cNvPr id="1258" name="Rectangle 234"/>
              <p:cNvSpPr>
                <a:spLocks noChangeArrowheads="1"/>
              </p:cNvSpPr>
              <p:nvPr/>
            </p:nvSpPr>
            <p:spPr bwMode="auto">
              <a:xfrm>
                <a:off x="3455" y="1639"/>
                <a:ext cx="3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th-TH" sz="11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TH SarabunPSK" pitchFamily="34" charset="-34"/>
                    <a:cs typeface="TH SarabunPSK" pitchFamily="34" charset="-34"/>
                  </a:rPr>
                  <a:t> </a:t>
                </a:r>
                <a:endParaRPr kumimoji="0" lang="th-TH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ngsana New" pitchFamily="18" charset="-34"/>
                </a:endParaRPr>
              </a:p>
            </p:txBody>
          </p:sp>
          <p:sp>
            <p:nvSpPr>
              <p:cNvPr id="1259" name="Rectangle 235"/>
              <p:cNvSpPr>
                <a:spLocks noChangeArrowheads="1"/>
              </p:cNvSpPr>
              <p:nvPr/>
            </p:nvSpPr>
            <p:spPr bwMode="auto">
              <a:xfrm>
                <a:off x="3222" y="1855"/>
                <a:ext cx="172" cy="1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th-TH" sz="14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TH SarabunPSK" pitchFamily="34" charset="-34"/>
                    <a:cs typeface="TH SarabunPSK" pitchFamily="34" charset="-34"/>
                  </a:rPr>
                  <a:t>พัฒนา</a:t>
                </a:r>
                <a:endParaRPr kumimoji="0" lang="th-TH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ngsana New" pitchFamily="18" charset="-34"/>
                </a:endParaRPr>
              </a:p>
            </p:txBody>
          </p:sp>
          <p:sp>
            <p:nvSpPr>
              <p:cNvPr id="1260" name="Rectangle 236"/>
              <p:cNvSpPr>
                <a:spLocks noChangeArrowheads="1"/>
              </p:cNvSpPr>
              <p:nvPr/>
            </p:nvSpPr>
            <p:spPr bwMode="auto">
              <a:xfrm>
                <a:off x="3369" y="1855"/>
                <a:ext cx="49" cy="1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th-TH" sz="14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TH SarabunPSK" pitchFamily="34" charset="-34"/>
                    <a:cs typeface="TH SarabunPSK" pitchFamily="34" charset="-34"/>
                  </a:rPr>
                  <a:t> </a:t>
                </a:r>
                <a:endParaRPr kumimoji="0" lang="th-TH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ngsana New" pitchFamily="18" charset="-34"/>
                </a:endParaRPr>
              </a:p>
            </p:txBody>
          </p:sp>
          <p:sp>
            <p:nvSpPr>
              <p:cNvPr id="1261" name="Rectangle 237"/>
              <p:cNvSpPr>
                <a:spLocks noChangeArrowheads="1"/>
              </p:cNvSpPr>
              <p:nvPr/>
            </p:nvSpPr>
            <p:spPr bwMode="auto">
              <a:xfrm>
                <a:off x="2830" y="1903"/>
                <a:ext cx="889" cy="425"/>
              </a:xfrm>
              <a:prstGeom prst="rect">
                <a:avLst/>
              </a:prstGeom>
              <a:solidFill>
                <a:srgbClr val="62242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/>
              </a:p>
            </p:txBody>
          </p:sp>
          <p:sp>
            <p:nvSpPr>
              <p:cNvPr id="1262" name="Freeform 238"/>
              <p:cNvSpPr>
                <a:spLocks noEditPoints="1"/>
              </p:cNvSpPr>
              <p:nvPr/>
            </p:nvSpPr>
            <p:spPr bwMode="auto">
              <a:xfrm>
                <a:off x="2830" y="1903"/>
                <a:ext cx="889" cy="425"/>
              </a:xfrm>
              <a:custGeom>
                <a:avLst/>
                <a:gdLst/>
                <a:ahLst/>
                <a:cxnLst>
                  <a:cxn ang="0">
                    <a:pos x="18" y="24"/>
                  </a:cxn>
                  <a:cxn ang="0">
                    <a:pos x="18" y="401"/>
                  </a:cxn>
                  <a:cxn ang="0">
                    <a:pos x="870" y="401"/>
                  </a:cxn>
                  <a:cxn ang="0">
                    <a:pos x="870" y="24"/>
                  </a:cxn>
                  <a:cxn ang="0">
                    <a:pos x="18" y="24"/>
                  </a:cxn>
                  <a:cxn ang="0">
                    <a:pos x="889" y="0"/>
                  </a:cxn>
                  <a:cxn ang="0">
                    <a:pos x="889" y="425"/>
                  </a:cxn>
                  <a:cxn ang="0">
                    <a:pos x="0" y="425"/>
                  </a:cxn>
                  <a:cxn ang="0">
                    <a:pos x="0" y="0"/>
                  </a:cxn>
                  <a:cxn ang="0">
                    <a:pos x="889" y="0"/>
                  </a:cxn>
                  <a:cxn ang="0">
                    <a:pos x="12" y="8"/>
                  </a:cxn>
                  <a:cxn ang="0">
                    <a:pos x="12" y="409"/>
                  </a:cxn>
                  <a:cxn ang="0">
                    <a:pos x="877" y="409"/>
                  </a:cxn>
                  <a:cxn ang="0">
                    <a:pos x="877" y="8"/>
                  </a:cxn>
                  <a:cxn ang="0">
                    <a:pos x="12" y="8"/>
                  </a:cxn>
                  <a:cxn ang="0">
                    <a:pos x="12" y="8"/>
                  </a:cxn>
                  <a:cxn ang="0">
                    <a:pos x="12" y="409"/>
                  </a:cxn>
                  <a:cxn ang="0">
                    <a:pos x="877" y="409"/>
                  </a:cxn>
                  <a:cxn ang="0">
                    <a:pos x="877" y="8"/>
                  </a:cxn>
                  <a:cxn ang="0">
                    <a:pos x="12" y="8"/>
                  </a:cxn>
                </a:cxnLst>
                <a:rect l="0" t="0" r="r" b="b"/>
                <a:pathLst>
                  <a:path w="889" h="425">
                    <a:moveTo>
                      <a:pt x="18" y="24"/>
                    </a:moveTo>
                    <a:lnTo>
                      <a:pt x="18" y="401"/>
                    </a:lnTo>
                    <a:lnTo>
                      <a:pt x="870" y="401"/>
                    </a:lnTo>
                    <a:lnTo>
                      <a:pt x="870" y="24"/>
                    </a:lnTo>
                    <a:lnTo>
                      <a:pt x="18" y="24"/>
                    </a:lnTo>
                    <a:close/>
                    <a:moveTo>
                      <a:pt x="889" y="0"/>
                    </a:moveTo>
                    <a:lnTo>
                      <a:pt x="889" y="425"/>
                    </a:lnTo>
                    <a:lnTo>
                      <a:pt x="0" y="425"/>
                    </a:lnTo>
                    <a:lnTo>
                      <a:pt x="0" y="0"/>
                    </a:lnTo>
                    <a:lnTo>
                      <a:pt x="889" y="0"/>
                    </a:lnTo>
                    <a:close/>
                    <a:moveTo>
                      <a:pt x="12" y="8"/>
                    </a:moveTo>
                    <a:lnTo>
                      <a:pt x="12" y="409"/>
                    </a:lnTo>
                    <a:lnTo>
                      <a:pt x="877" y="409"/>
                    </a:lnTo>
                    <a:lnTo>
                      <a:pt x="877" y="8"/>
                    </a:lnTo>
                    <a:lnTo>
                      <a:pt x="12" y="8"/>
                    </a:lnTo>
                    <a:close/>
                    <a:moveTo>
                      <a:pt x="12" y="8"/>
                    </a:moveTo>
                    <a:lnTo>
                      <a:pt x="12" y="409"/>
                    </a:lnTo>
                    <a:lnTo>
                      <a:pt x="877" y="409"/>
                    </a:lnTo>
                    <a:lnTo>
                      <a:pt x="877" y="8"/>
                    </a:lnTo>
                    <a:lnTo>
                      <a:pt x="12" y="8"/>
                    </a:lnTo>
                    <a:close/>
                  </a:path>
                </a:pathLst>
              </a:custGeom>
              <a:blipFill dpi="0" rotWithShape="0">
                <a:blip r:embed="rId4" cstate="print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/>
              </a:p>
            </p:txBody>
          </p:sp>
          <p:sp>
            <p:nvSpPr>
              <p:cNvPr id="1263" name="Rectangle 239"/>
              <p:cNvSpPr>
                <a:spLocks noChangeArrowheads="1"/>
              </p:cNvSpPr>
              <p:nvPr/>
            </p:nvSpPr>
            <p:spPr bwMode="auto">
              <a:xfrm>
                <a:off x="2830" y="1903"/>
                <a:ext cx="889" cy="425"/>
              </a:xfrm>
              <a:prstGeom prst="rect">
                <a:avLst/>
              </a:prstGeom>
              <a:solidFill>
                <a:srgbClr val="62242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/>
              </a:p>
            </p:txBody>
          </p:sp>
          <p:sp>
            <p:nvSpPr>
              <p:cNvPr id="1264" name="Rectangle 240"/>
              <p:cNvSpPr>
                <a:spLocks noChangeArrowheads="1"/>
              </p:cNvSpPr>
              <p:nvPr/>
            </p:nvSpPr>
            <p:spPr bwMode="auto">
              <a:xfrm>
                <a:off x="2836" y="1895"/>
                <a:ext cx="864" cy="401"/>
              </a:xfrm>
              <a:prstGeom prst="rect">
                <a:avLst/>
              </a:prstGeom>
              <a:solidFill>
                <a:srgbClr val="C0504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/>
              </a:p>
            </p:txBody>
          </p:sp>
          <p:sp>
            <p:nvSpPr>
              <p:cNvPr id="1265" name="Rectangle 241"/>
              <p:cNvSpPr>
                <a:spLocks noChangeArrowheads="1"/>
              </p:cNvSpPr>
              <p:nvPr/>
            </p:nvSpPr>
            <p:spPr bwMode="auto">
              <a:xfrm>
                <a:off x="2835" y="1895"/>
                <a:ext cx="865" cy="401"/>
              </a:xfrm>
              <a:prstGeom prst="rect">
                <a:avLst/>
              </a:prstGeom>
              <a:noFill/>
              <a:ln w="28575">
                <a:solidFill>
                  <a:srgbClr val="F2F2F2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/>
              </a:p>
            </p:txBody>
          </p:sp>
          <p:sp>
            <p:nvSpPr>
              <p:cNvPr id="1266" name="Rectangle 242"/>
              <p:cNvSpPr>
                <a:spLocks noChangeArrowheads="1"/>
              </p:cNvSpPr>
              <p:nvPr/>
            </p:nvSpPr>
            <p:spPr bwMode="auto">
              <a:xfrm>
                <a:off x="2910" y="1943"/>
                <a:ext cx="43" cy="1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th-TH" sz="12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TH SarabunPSK" pitchFamily="34" charset="-34"/>
                    <a:cs typeface="TH SarabunPSK" pitchFamily="34" charset="-34"/>
                  </a:rPr>
                  <a:t> </a:t>
                </a:r>
                <a:endParaRPr kumimoji="0" lang="th-TH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ngsana New" pitchFamily="18" charset="-34"/>
                </a:endParaRPr>
              </a:p>
            </p:txBody>
          </p:sp>
          <p:sp>
            <p:nvSpPr>
              <p:cNvPr id="1267" name="Rectangle 243"/>
              <p:cNvSpPr>
                <a:spLocks noChangeArrowheads="1"/>
              </p:cNvSpPr>
              <p:nvPr/>
            </p:nvSpPr>
            <p:spPr bwMode="auto">
              <a:xfrm>
                <a:off x="2922" y="1951"/>
                <a:ext cx="3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th-TH" sz="11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TH SarabunPSK" pitchFamily="34" charset="-34"/>
                    <a:cs typeface="TH SarabunPSK" pitchFamily="34" charset="-34"/>
                  </a:rPr>
                  <a:t> </a:t>
                </a:r>
                <a:endParaRPr kumimoji="0" lang="th-TH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ngsana New" pitchFamily="18" charset="-34"/>
                </a:endParaRPr>
              </a:p>
            </p:txBody>
          </p:sp>
          <p:sp>
            <p:nvSpPr>
              <p:cNvPr id="1268" name="Rectangle 244"/>
              <p:cNvSpPr>
                <a:spLocks noChangeArrowheads="1"/>
              </p:cNvSpPr>
              <p:nvPr/>
            </p:nvSpPr>
            <p:spPr bwMode="auto">
              <a:xfrm>
                <a:off x="2856" y="1933"/>
                <a:ext cx="827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th-TH" sz="1600" b="0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TH SarabunPSK" pitchFamily="34" charset="-34"/>
                    <a:cs typeface="TH SarabunPSK" pitchFamily="34" charset="-34"/>
                  </a:rPr>
                  <a:t>พัฒนาสื่อ/ทรัพยากรที่ใช้</a:t>
                </a:r>
                <a:endParaRPr kumimoji="0" lang="th-TH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ngsana New" pitchFamily="18" charset="-34"/>
                </a:endParaRPr>
              </a:p>
            </p:txBody>
          </p:sp>
          <p:sp>
            <p:nvSpPr>
              <p:cNvPr id="1269" name="Rectangle 245"/>
              <p:cNvSpPr>
                <a:spLocks noChangeArrowheads="1"/>
              </p:cNvSpPr>
              <p:nvPr/>
            </p:nvSpPr>
            <p:spPr bwMode="auto">
              <a:xfrm>
                <a:off x="2925" y="2087"/>
                <a:ext cx="771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lvl="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th-TH" sz="1600" b="0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TH SarabunPSK" pitchFamily="34" charset="-34"/>
                    <a:cs typeface="TH SarabunPSK" pitchFamily="34" charset="-34"/>
                  </a:rPr>
                  <a:t>พัฒนาคุณลักษณะ </a:t>
                </a:r>
                <a:endParaRPr kumimoji="0" lang="th-TH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ngsana New" pitchFamily="18" charset="-34"/>
                </a:endParaRPr>
              </a:p>
            </p:txBody>
          </p:sp>
          <p:sp>
            <p:nvSpPr>
              <p:cNvPr id="1270" name="Rectangle 246"/>
              <p:cNvSpPr>
                <a:spLocks noChangeArrowheads="1"/>
              </p:cNvSpPr>
              <p:nvPr/>
            </p:nvSpPr>
            <p:spPr bwMode="auto">
              <a:xfrm>
                <a:off x="3529" y="2095"/>
                <a:ext cx="43" cy="1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th-TH" sz="12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TH SarabunPSK" pitchFamily="34" charset="-34"/>
                    <a:cs typeface="TH SarabunPSK" pitchFamily="34" charset="-34"/>
                  </a:rPr>
                  <a:t> </a:t>
                </a:r>
                <a:endParaRPr kumimoji="0" lang="th-TH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ngsana New" pitchFamily="18" charset="-34"/>
                </a:endParaRPr>
              </a:p>
            </p:txBody>
          </p:sp>
          <p:sp>
            <p:nvSpPr>
              <p:cNvPr id="1271" name="Rectangle 247"/>
              <p:cNvSpPr>
                <a:spLocks noChangeArrowheads="1"/>
              </p:cNvSpPr>
              <p:nvPr/>
            </p:nvSpPr>
            <p:spPr bwMode="auto">
              <a:xfrm>
                <a:off x="2082" y="2440"/>
                <a:ext cx="2366" cy="280"/>
              </a:xfrm>
              <a:prstGeom prst="rect">
                <a:avLst/>
              </a:prstGeom>
              <a:solidFill>
                <a:srgbClr val="62242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/>
              </a:p>
            </p:txBody>
          </p:sp>
        </p:grpSp>
        <p:sp>
          <p:nvSpPr>
            <p:cNvPr id="1273" name="Freeform 249"/>
            <p:cNvSpPr>
              <a:spLocks noEditPoints="1"/>
            </p:cNvSpPr>
            <p:nvPr/>
          </p:nvSpPr>
          <p:spPr bwMode="auto">
            <a:xfrm>
              <a:off x="2082" y="2440"/>
              <a:ext cx="2366" cy="280"/>
            </a:xfrm>
            <a:custGeom>
              <a:avLst/>
              <a:gdLst/>
              <a:ahLst/>
              <a:cxnLst>
                <a:cxn ang="0">
                  <a:pos x="19" y="24"/>
                </a:cxn>
                <a:cxn ang="0">
                  <a:pos x="19" y="256"/>
                </a:cxn>
                <a:cxn ang="0">
                  <a:pos x="2348" y="256"/>
                </a:cxn>
                <a:cxn ang="0">
                  <a:pos x="2348" y="24"/>
                </a:cxn>
                <a:cxn ang="0">
                  <a:pos x="19" y="24"/>
                </a:cxn>
                <a:cxn ang="0">
                  <a:pos x="2366" y="0"/>
                </a:cxn>
                <a:cxn ang="0">
                  <a:pos x="2366" y="280"/>
                </a:cxn>
                <a:cxn ang="0">
                  <a:pos x="0" y="280"/>
                </a:cxn>
                <a:cxn ang="0">
                  <a:pos x="0" y="0"/>
                </a:cxn>
                <a:cxn ang="0">
                  <a:pos x="2366" y="0"/>
                </a:cxn>
                <a:cxn ang="0">
                  <a:pos x="6" y="16"/>
                </a:cxn>
                <a:cxn ang="0">
                  <a:pos x="6" y="264"/>
                </a:cxn>
                <a:cxn ang="0">
                  <a:pos x="2360" y="264"/>
                </a:cxn>
                <a:cxn ang="0">
                  <a:pos x="2360" y="16"/>
                </a:cxn>
                <a:cxn ang="0">
                  <a:pos x="6" y="16"/>
                </a:cxn>
                <a:cxn ang="0">
                  <a:pos x="6" y="16"/>
                </a:cxn>
                <a:cxn ang="0">
                  <a:pos x="6" y="264"/>
                </a:cxn>
                <a:cxn ang="0">
                  <a:pos x="2360" y="264"/>
                </a:cxn>
                <a:cxn ang="0">
                  <a:pos x="2360" y="16"/>
                </a:cxn>
                <a:cxn ang="0">
                  <a:pos x="6" y="16"/>
                </a:cxn>
              </a:cxnLst>
              <a:rect l="0" t="0" r="r" b="b"/>
              <a:pathLst>
                <a:path w="2366" h="280">
                  <a:moveTo>
                    <a:pt x="19" y="24"/>
                  </a:moveTo>
                  <a:lnTo>
                    <a:pt x="19" y="256"/>
                  </a:lnTo>
                  <a:lnTo>
                    <a:pt x="2348" y="256"/>
                  </a:lnTo>
                  <a:lnTo>
                    <a:pt x="2348" y="24"/>
                  </a:lnTo>
                  <a:lnTo>
                    <a:pt x="19" y="24"/>
                  </a:lnTo>
                  <a:close/>
                  <a:moveTo>
                    <a:pt x="2366" y="0"/>
                  </a:moveTo>
                  <a:lnTo>
                    <a:pt x="2366" y="280"/>
                  </a:lnTo>
                  <a:lnTo>
                    <a:pt x="0" y="280"/>
                  </a:lnTo>
                  <a:lnTo>
                    <a:pt x="0" y="0"/>
                  </a:lnTo>
                  <a:lnTo>
                    <a:pt x="2366" y="0"/>
                  </a:lnTo>
                  <a:close/>
                  <a:moveTo>
                    <a:pt x="6" y="16"/>
                  </a:moveTo>
                  <a:lnTo>
                    <a:pt x="6" y="264"/>
                  </a:lnTo>
                  <a:lnTo>
                    <a:pt x="2360" y="264"/>
                  </a:lnTo>
                  <a:lnTo>
                    <a:pt x="2360" y="16"/>
                  </a:lnTo>
                  <a:lnTo>
                    <a:pt x="6" y="16"/>
                  </a:lnTo>
                  <a:close/>
                  <a:moveTo>
                    <a:pt x="6" y="16"/>
                  </a:moveTo>
                  <a:lnTo>
                    <a:pt x="6" y="264"/>
                  </a:lnTo>
                  <a:lnTo>
                    <a:pt x="2360" y="264"/>
                  </a:lnTo>
                  <a:lnTo>
                    <a:pt x="2360" y="16"/>
                  </a:lnTo>
                  <a:lnTo>
                    <a:pt x="6" y="16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1274" name="Rectangle 250"/>
            <p:cNvSpPr>
              <a:spLocks noChangeArrowheads="1"/>
            </p:cNvSpPr>
            <p:nvPr/>
          </p:nvSpPr>
          <p:spPr bwMode="auto">
            <a:xfrm>
              <a:off x="2082" y="2440"/>
              <a:ext cx="2366" cy="280"/>
            </a:xfrm>
            <a:prstGeom prst="rect">
              <a:avLst/>
            </a:prstGeom>
            <a:solidFill>
              <a:srgbClr val="622423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1275" name="Rectangle 251"/>
            <p:cNvSpPr>
              <a:spLocks noChangeArrowheads="1"/>
            </p:cNvSpPr>
            <p:nvPr/>
          </p:nvSpPr>
          <p:spPr bwMode="auto">
            <a:xfrm>
              <a:off x="2082" y="2440"/>
              <a:ext cx="2354" cy="248"/>
            </a:xfrm>
            <a:prstGeom prst="rect">
              <a:avLst/>
            </a:prstGeom>
            <a:solidFill>
              <a:srgbClr val="C0504D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1276" name="Rectangle 252"/>
            <p:cNvSpPr>
              <a:spLocks noChangeArrowheads="1"/>
            </p:cNvSpPr>
            <p:nvPr/>
          </p:nvSpPr>
          <p:spPr bwMode="auto">
            <a:xfrm>
              <a:off x="2082" y="2440"/>
              <a:ext cx="2354" cy="248"/>
            </a:xfrm>
            <a:prstGeom prst="rect">
              <a:avLst/>
            </a:prstGeom>
            <a:noFill/>
            <a:ln w="28575">
              <a:solidFill>
                <a:srgbClr val="F2F2F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1277" name="Rectangle 253"/>
            <p:cNvSpPr>
              <a:spLocks noChangeArrowheads="1"/>
            </p:cNvSpPr>
            <p:nvPr/>
          </p:nvSpPr>
          <p:spPr bwMode="auto">
            <a:xfrm>
              <a:off x="2640" y="2496"/>
              <a:ext cx="49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h-TH" sz="1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H SarabunPSK" pitchFamily="34" charset="-34"/>
                  <a:cs typeface="TH SarabunPSK" pitchFamily="34" charset="-34"/>
                </a:rPr>
                <a:t>  </a:t>
              </a:r>
              <a:endParaRPr kumimoji="0" lang="th-TH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endParaRPr>
            </a:p>
          </p:txBody>
        </p:sp>
        <p:sp>
          <p:nvSpPr>
            <p:cNvPr id="1278" name="Rectangle 254"/>
            <p:cNvSpPr>
              <a:spLocks noChangeArrowheads="1"/>
            </p:cNvSpPr>
            <p:nvPr/>
          </p:nvSpPr>
          <p:spPr bwMode="auto">
            <a:xfrm>
              <a:off x="2290" y="2480"/>
              <a:ext cx="208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h-TH" sz="16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H SarabunPSK" pitchFamily="34" charset="-34"/>
                  <a:cs typeface="TH SarabunPSK" pitchFamily="34" charset="-34"/>
                </a:rPr>
                <a:t>จัดกิจกรรมพัฒนาคุณลักษณะผู้เรียนด้วยสื่อนวัตกรรม</a:t>
              </a:r>
              <a:endParaRPr kumimoji="0" lang="th-T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endParaRPr>
            </a:p>
          </p:txBody>
        </p:sp>
        <p:sp>
          <p:nvSpPr>
            <p:cNvPr id="1279" name="Rectangle 255"/>
            <p:cNvSpPr>
              <a:spLocks noChangeArrowheads="1"/>
            </p:cNvSpPr>
            <p:nvPr/>
          </p:nvSpPr>
          <p:spPr bwMode="auto">
            <a:xfrm>
              <a:off x="3946" y="2480"/>
              <a:ext cx="49" cy="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h-TH" sz="14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H SarabunPSK" pitchFamily="34" charset="-34"/>
                  <a:cs typeface="TH SarabunPSK" pitchFamily="34" charset="-34"/>
                </a:rPr>
                <a:t> </a:t>
              </a:r>
              <a:endParaRPr kumimoji="0" lang="th-TH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endParaRPr>
            </a:p>
          </p:txBody>
        </p:sp>
        <p:sp>
          <p:nvSpPr>
            <p:cNvPr id="1280" name="Rectangle 256"/>
            <p:cNvSpPr>
              <a:spLocks noChangeArrowheads="1"/>
            </p:cNvSpPr>
            <p:nvPr/>
          </p:nvSpPr>
          <p:spPr bwMode="auto">
            <a:xfrm>
              <a:off x="2824" y="2872"/>
              <a:ext cx="883" cy="384"/>
            </a:xfrm>
            <a:prstGeom prst="rect">
              <a:avLst/>
            </a:prstGeom>
            <a:solidFill>
              <a:srgbClr val="622423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1281" name="Freeform 257"/>
            <p:cNvSpPr>
              <a:spLocks noEditPoints="1"/>
            </p:cNvSpPr>
            <p:nvPr/>
          </p:nvSpPr>
          <p:spPr bwMode="auto">
            <a:xfrm>
              <a:off x="2824" y="2880"/>
              <a:ext cx="883" cy="376"/>
            </a:xfrm>
            <a:custGeom>
              <a:avLst/>
              <a:gdLst/>
              <a:ahLst/>
              <a:cxnLst>
                <a:cxn ang="0">
                  <a:pos x="18" y="24"/>
                </a:cxn>
                <a:cxn ang="0">
                  <a:pos x="18" y="352"/>
                </a:cxn>
                <a:cxn ang="0">
                  <a:pos x="864" y="352"/>
                </a:cxn>
                <a:cxn ang="0">
                  <a:pos x="864" y="24"/>
                </a:cxn>
                <a:cxn ang="0">
                  <a:pos x="18" y="24"/>
                </a:cxn>
                <a:cxn ang="0">
                  <a:pos x="883" y="0"/>
                </a:cxn>
                <a:cxn ang="0">
                  <a:pos x="883" y="376"/>
                </a:cxn>
                <a:cxn ang="0">
                  <a:pos x="0" y="376"/>
                </a:cxn>
                <a:cxn ang="0">
                  <a:pos x="0" y="0"/>
                </a:cxn>
                <a:cxn ang="0">
                  <a:pos x="883" y="0"/>
                </a:cxn>
                <a:cxn ang="0">
                  <a:pos x="12" y="8"/>
                </a:cxn>
                <a:cxn ang="0">
                  <a:pos x="12" y="360"/>
                </a:cxn>
                <a:cxn ang="0">
                  <a:pos x="876" y="360"/>
                </a:cxn>
                <a:cxn ang="0">
                  <a:pos x="876" y="8"/>
                </a:cxn>
                <a:cxn ang="0">
                  <a:pos x="12" y="8"/>
                </a:cxn>
                <a:cxn ang="0">
                  <a:pos x="12" y="8"/>
                </a:cxn>
                <a:cxn ang="0">
                  <a:pos x="12" y="360"/>
                </a:cxn>
                <a:cxn ang="0">
                  <a:pos x="876" y="360"/>
                </a:cxn>
                <a:cxn ang="0">
                  <a:pos x="876" y="8"/>
                </a:cxn>
                <a:cxn ang="0">
                  <a:pos x="12" y="8"/>
                </a:cxn>
              </a:cxnLst>
              <a:rect l="0" t="0" r="r" b="b"/>
              <a:pathLst>
                <a:path w="883" h="376">
                  <a:moveTo>
                    <a:pt x="18" y="24"/>
                  </a:moveTo>
                  <a:lnTo>
                    <a:pt x="18" y="352"/>
                  </a:lnTo>
                  <a:lnTo>
                    <a:pt x="864" y="352"/>
                  </a:lnTo>
                  <a:lnTo>
                    <a:pt x="864" y="24"/>
                  </a:lnTo>
                  <a:lnTo>
                    <a:pt x="18" y="24"/>
                  </a:lnTo>
                  <a:close/>
                  <a:moveTo>
                    <a:pt x="883" y="0"/>
                  </a:moveTo>
                  <a:lnTo>
                    <a:pt x="883" y="376"/>
                  </a:lnTo>
                  <a:lnTo>
                    <a:pt x="0" y="376"/>
                  </a:lnTo>
                  <a:lnTo>
                    <a:pt x="0" y="0"/>
                  </a:lnTo>
                  <a:lnTo>
                    <a:pt x="883" y="0"/>
                  </a:lnTo>
                  <a:close/>
                  <a:moveTo>
                    <a:pt x="12" y="8"/>
                  </a:moveTo>
                  <a:lnTo>
                    <a:pt x="12" y="360"/>
                  </a:lnTo>
                  <a:lnTo>
                    <a:pt x="876" y="360"/>
                  </a:lnTo>
                  <a:lnTo>
                    <a:pt x="876" y="8"/>
                  </a:lnTo>
                  <a:lnTo>
                    <a:pt x="12" y="8"/>
                  </a:lnTo>
                  <a:close/>
                  <a:moveTo>
                    <a:pt x="12" y="8"/>
                  </a:moveTo>
                  <a:lnTo>
                    <a:pt x="12" y="360"/>
                  </a:lnTo>
                  <a:lnTo>
                    <a:pt x="876" y="360"/>
                  </a:lnTo>
                  <a:lnTo>
                    <a:pt x="876" y="8"/>
                  </a:lnTo>
                  <a:lnTo>
                    <a:pt x="12" y="8"/>
                  </a:lnTo>
                  <a:close/>
                </a:path>
              </a:pathLst>
            </a:cu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1282" name="Rectangle 258"/>
            <p:cNvSpPr>
              <a:spLocks noChangeArrowheads="1"/>
            </p:cNvSpPr>
            <p:nvPr/>
          </p:nvSpPr>
          <p:spPr bwMode="auto">
            <a:xfrm>
              <a:off x="2824" y="2872"/>
              <a:ext cx="883" cy="384"/>
            </a:xfrm>
            <a:prstGeom prst="rect">
              <a:avLst/>
            </a:prstGeom>
            <a:solidFill>
              <a:srgbClr val="622423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1283" name="Rectangle 259"/>
            <p:cNvSpPr>
              <a:spLocks noChangeArrowheads="1"/>
            </p:cNvSpPr>
            <p:nvPr/>
          </p:nvSpPr>
          <p:spPr bwMode="auto">
            <a:xfrm>
              <a:off x="2830" y="2872"/>
              <a:ext cx="864" cy="360"/>
            </a:xfrm>
            <a:prstGeom prst="rect">
              <a:avLst/>
            </a:prstGeom>
            <a:solidFill>
              <a:srgbClr val="C0504D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1284" name="Rectangle 260"/>
            <p:cNvSpPr>
              <a:spLocks noChangeArrowheads="1"/>
            </p:cNvSpPr>
            <p:nvPr/>
          </p:nvSpPr>
          <p:spPr bwMode="auto">
            <a:xfrm>
              <a:off x="2830" y="2872"/>
              <a:ext cx="864" cy="360"/>
            </a:xfrm>
            <a:prstGeom prst="rect">
              <a:avLst/>
            </a:prstGeom>
            <a:noFill/>
            <a:ln w="28575">
              <a:solidFill>
                <a:srgbClr val="F2F2F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1285" name="Rectangle 261"/>
            <p:cNvSpPr>
              <a:spLocks noChangeArrowheads="1"/>
            </p:cNvSpPr>
            <p:nvPr/>
          </p:nvSpPr>
          <p:spPr bwMode="auto">
            <a:xfrm>
              <a:off x="2885" y="2928"/>
              <a:ext cx="37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h-TH" sz="1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H SarabunPSK" pitchFamily="34" charset="-34"/>
                  <a:cs typeface="TH SarabunPSK" pitchFamily="34" charset="-34"/>
                </a:rPr>
                <a:t> </a:t>
              </a:r>
              <a:endParaRPr kumimoji="0" lang="th-TH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endParaRPr>
            </a:p>
          </p:txBody>
        </p:sp>
        <p:sp>
          <p:nvSpPr>
            <p:cNvPr id="1286" name="Rectangle 262"/>
            <p:cNvSpPr>
              <a:spLocks noChangeArrowheads="1"/>
            </p:cNvSpPr>
            <p:nvPr/>
          </p:nvSpPr>
          <p:spPr bwMode="auto">
            <a:xfrm>
              <a:off x="2904" y="2928"/>
              <a:ext cx="37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h-TH" sz="11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H SarabunPSK" pitchFamily="34" charset="-34"/>
                  <a:cs typeface="TH SarabunPSK" pitchFamily="34" charset="-34"/>
                </a:rPr>
                <a:t> </a:t>
              </a:r>
              <a:endParaRPr kumimoji="0" lang="th-TH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endParaRPr>
            </a:p>
          </p:txBody>
        </p:sp>
        <p:sp>
          <p:nvSpPr>
            <p:cNvPr id="1287" name="Rectangle 263"/>
            <p:cNvSpPr>
              <a:spLocks noChangeArrowheads="1"/>
            </p:cNvSpPr>
            <p:nvPr/>
          </p:nvSpPr>
          <p:spPr bwMode="auto">
            <a:xfrm>
              <a:off x="2861" y="2912"/>
              <a:ext cx="790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h-TH" sz="16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H SarabunPSK" pitchFamily="34" charset="-34"/>
                  <a:cs typeface="TH SarabunPSK" pitchFamily="34" charset="-34"/>
                </a:rPr>
                <a:t>ตรวจสอบผลการพัฒนา</a:t>
              </a:r>
              <a:endParaRPr kumimoji="0" lang="th-T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endParaRPr>
            </a:p>
          </p:txBody>
        </p:sp>
        <p:sp>
          <p:nvSpPr>
            <p:cNvPr id="1288" name="Rectangle 264"/>
            <p:cNvSpPr>
              <a:spLocks noChangeArrowheads="1"/>
            </p:cNvSpPr>
            <p:nvPr/>
          </p:nvSpPr>
          <p:spPr bwMode="auto">
            <a:xfrm>
              <a:off x="2835" y="3056"/>
              <a:ext cx="81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th-TH" sz="1600" dirty="0" smtClean="0">
                  <a:solidFill>
                    <a:srgbClr val="FFFFFF"/>
                  </a:solidFill>
                  <a:latin typeface="TH SarabunPSK" pitchFamily="34" charset="-34"/>
                  <a:cs typeface="TH SarabunPSK" pitchFamily="34" charset="-34"/>
                </a:rPr>
                <a:t>คุณลักษณะ</a:t>
              </a:r>
              <a:r>
                <a:rPr kumimoji="0" lang="th-TH" sz="16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H SarabunPSK" pitchFamily="34" charset="-34"/>
                  <a:cs typeface="TH SarabunPSK" pitchFamily="34" charset="-34"/>
                </a:rPr>
                <a:t>ของผู้เรียน</a:t>
              </a:r>
              <a:r>
                <a:rPr kumimoji="0" lang="th-TH" sz="14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H SarabunPSK" pitchFamily="34" charset="-34"/>
                  <a:cs typeface="TH SarabunPSK" pitchFamily="34" charset="-34"/>
                </a:rPr>
                <a:t>  </a:t>
              </a:r>
              <a:endParaRPr kumimoji="0" lang="th-TH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endParaRPr>
            </a:p>
          </p:txBody>
        </p:sp>
        <p:sp>
          <p:nvSpPr>
            <p:cNvPr id="1289" name="Rectangle 265"/>
            <p:cNvSpPr>
              <a:spLocks noChangeArrowheads="1"/>
            </p:cNvSpPr>
            <p:nvPr/>
          </p:nvSpPr>
          <p:spPr bwMode="auto">
            <a:xfrm>
              <a:off x="3449" y="3072"/>
              <a:ext cx="37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h-TH" sz="1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H SarabunPSK" pitchFamily="34" charset="-34"/>
                  <a:cs typeface="TH SarabunPSK" pitchFamily="34" charset="-34"/>
                </a:rPr>
                <a:t> </a:t>
              </a:r>
              <a:endParaRPr kumimoji="0" lang="th-TH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endParaRPr>
            </a:p>
          </p:txBody>
        </p:sp>
        <p:sp>
          <p:nvSpPr>
            <p:cNvPr id="1290" name="Freeform 266"/>
            <p:cNvSpPr>
              <a:spLocks noEditPoints="1"/>
            </p:cNvSpPr>
            <p:nvPr/>
          </p:nvSpPr>
          <p:spPr bwMode="auto">
            <a:xfrm>
              <a:off x="3222" y="1383"/>
              <a:ext cx="37" cy="88"/>
            </a:xfrm>
            <a:custGeom>
              <a:avLst/>
              <a:gdLst/>
              <a:ahLst/>
              <a:cxnLst>
                <a:cxn ang="0">
                  <a:pos x="25" y="8"/>
                </a:cxn>
                <a:cxn ang="0">
                  <a:pos x="25" y="48"/>
                </a:cxn>
                <a:cxn ang="0">
                  <a:pos x="25" y="48"/>
                </a:cxn>
                <a:cxn ang="0">
                  <a:pos x="19" y="48"/>
                </a:cxn>
                <a:cxn ang="0">
                  <a:pos x="19" y="48"/>
                </a:cxn>
                <a:cxn ang="0">
                  <a:pos x="19" y="48"/>
                </a:cxn>
                <a:cxn ang="0">
                  <a:pos x="19" y="8"/>
                </a:cxn>
                <a:cxn ang="0">
                  <a:pos x="19" y="0"/>
                </a:cxn>
                <a:cxn ang="0">
                  <a:pos x="19" y="0"/>
                </a:cxn>
                <a:cxn ang="0">
                  <a:pos x="25" y="0"/>
                </a:cxn>
                <a:cxn ang="0">
                  <a:pos x="25" y="8"/>
                </a:cxn>
                <a:cxn ang="0">
                  <a:pos x="25" y="8"/>
                </a:cxn>
                <a:cxn ang="0">
                  <a:pos x="37" y="40"/>
                </a:cxn>
                <a:cxn ang="0">
                  <a:pos x="19" y="88"/>
                </a:cxn>
                <a:cxn ang="0">
                  <a:pos x="0" y="40"/>
                </a:cxn>
                <a:cxn ang="0">
                  <a:pos x="37" y="40"/>
                </a:cxn>
              </a:cxnLst>
              <a:rect l="0" t="0" r="r" b="b"/>
              <a:pathLst>
                <a:path w="37" h="88">
                  <a:moveTo>
                    <a:pt x="25" y="8"/>
                  </a:moveTo>
                  <a:lnTo>
                    <a:pt x="25" y="48"/>
                  </a:lnTo>
                  <a:lnTo>
                    <a:pt x="25" y="48"/>
                  </a:lnTo>
                  <a:lnTo>
                    <a:pt x="19" y="48"/>
                  </a:lnTo>
                  <a:lnTo>
                    <a:pt x="19" y="48"/>
                  </a:lnTo>
                  <a:lnTo>
                    <a:pt x="19" y="48"/>
                  </a:lnTo>
                  <a:lnTo>
                    <a:pt x="19" y="8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25" y="0"/>
                  </a:lnTo>
                  <a:lnTo>
                    <a:pt x="25" y="8"/>
                  </a:lnTo>
                  <a:lnTo>
                    <a:pt x="25" y="8"/>
                  </a:lnTo>
                  <a:close/>
                  <a:moveTo>
                    <a:pt x="37" y="40"/>
                  </a:moveTo>
                  <a:lnTo>
                    <a:pt x="19" y="88"/>
                  </a:lnTo>
                  <a:lnTo>
                    <a:pt x="0" y="40"/>
                  </a:lnTo>
                  <a:lnTo>
                    <a:pt x="37" y="4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1291" name="Freeform 267"/>
            <p:cNvSpPr>
              <a:spLocks noEditPoints="1"/>
            </p:cNvSpPr>
            <p:nvPr/>
          </p:nvSpPr>
          <p:spPr bwMode="auto">
            <a:xfrm>
              <a:off x="3222" y="2272"/>
              <a:ext cx="37" cy="112"/>
            </a:xfrm>
            <a:custGeom>
              <a:avLst/>
              <a:gdLst/>
              <a:ahLst/>
              <a:cxnLst>
                <a:cxn ang="0">
                  <a:pos x="25" y="8"/>
                </a:cxn>
                <a:cxn ang="0">
                  <a:pos x="25" y="56"/>
                </a:cxn>
                <a:cxn ang="0">
                  <a:pos x="25" y="64"/>
                </a:cxn>
                <a:cxn ang="0">
                  <a:pos x="19" y="64"/>
                </a:cxn>
                <a:cxn ang="0">
                  <a:pos x="19" y="64"/>
                </a:cxn>
                <a:cxn ang="0">
                  <a:pos x="25" y="56"/>
                </a:cxn>
                <a:cxn ang="0">
                  <a:pos x="25" y="72"/>
                </a:cxn>
                <a:cxn ang="0">
                  <a:pos x="25" y="72"/>
                </a:cxn>
                <a:cxn ang="0">
                  <a:pos x="19" y="72"/>
                </a:cxn>
                <a:cxn ang="0">
                  <a:pos x="19" y="72"/>
                </a:cxn>
                <a:cxn ang="0">
                  <a:pos x="19" y="72"/>
                </a:cxn>
                <a:cxn ang="0">
                  <a:pos x="19" y="56"/>
                </a:cxn>
                <a:cxn ang="0">
                  <a:pos x="19" y="56"/>
                </a:cxn>
                <a:cxn ang="0">
                  <a:pos x="19" y="56"/>
                </a:cxn>
                <a:cxn ang="0">
                  <a:pos x="19" y="56"/>
                </a:cxn>
                <a:cxn ang="0">
                  <a:pos x="19" y="56"/>
                </a:cxn>
                <a:cxn ang="0">
                  <a:pos x="19" y="8"/>
                </a:cxn>
                <a:cxn ang="0">
                  <a:pos x="19" y="0"/>
                </a:cxn>
                <a:cxn ang="0">
                  <a:pos x="19" y="0"/>
                </a:cxn>
                <a:cxn ang="0">
                  <a:pos x="25" y="0"/>
                </a:cxn>
                <a:cxn ang="0">
                  <a:pos x="25" y="8"/>
                </a:cxn>
                <a:cxn ang="0">
                  <a:pos x="25" y="8"/>
                </a:cxn>
                <a:cxn ang="0">
                  <a:pos x="37" y="64"/>
                </a:cxn>
                <a:cxn ang="0">
                  <a:pos x="19" y="112"/>
                </a:cxn>
                <a:cxn ang="0">
                  <a:pos x="0" y="64"/>
                </a:cxn>
                <a:cxn ang="0">
                  <a:pos x="37" y="64"/>
                </a:cxn>
              </a:cxnLst>
              <a:rect l="0" t="0" r="r" b="b"/>
              <a:pathLst>
                <a:path w="37" h="112">
                  <a:moveTo>
                    <a:pt x="25" y="8"/>
                  </a:moveTo>
                  <a:lnTo>
                    <a:pt x="25" y="56"/>
                  </a:lnTo>
                  <a:lnTo>
                    <a:pt x="25" y="64"/>
                  </a:lnTo>
                  <a:lnTo>
                    <a:pt x="19" y="64"/>
                  </a:lnTo>
                  <a:lnTo>
                    <a:pt x="19" y="64"/>
                  </a:lnTo>
                  <a:lnTo>
                    <a:pt x="25" y="56"/>
                  </a:lnTo>
                  <a:lnTo>
                    <a:pt x="25" y="72"/>
                  </a:lnTo>
                  <a:lnTo>
                    <a:pt x="25" y="72"/>
                  </a:lnTo>
                  <a:lnTo>
                    <a:pt x="19" y="72"/>
                  </a:lnTo>
                  <a:lnTo>
                    <a:pt x="19" y="72"/>
                  </a:lnTo>
                  <a:lnTo>
                    <a:pt x="19" y="72"/>
                  </a:lnTo>
                  <a:lnTo>
                    <a:pt x="19" y="56"/>
                  </a:lnTo>
                  <a:lnTo>
                    <a:pt x="19" y="56"/>
                  </a:lnTo>
                  <a:lnTo>
                    <a:pt x="19" y="56"/>
                  </a:lnTo>
                  <a:lnTo>
                    <a:pt x="19" y="56"/>
                  </a:lnTo>
                  <a:lnTo>
                    <a:pt x="19" y="56"/>
                  </a:lnTo>
                  <a:lnTo>
                    <a:pt x="19" y="8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25" y="0"/>
                  </a:lnTo>
                  <a:lnTo>
                    <a:pt x="25" y="8"/>
                  </a:lnTo>
                  <a:lnTo>
                    <a:pt x="25" y="8"/>
                  </a:lnTo>
                  <a:close/>
                  <a:moveTo>
                    <a:pt x="37" y="64"/>
                  </a:moveTo>
                  <a:lnTo>
                    <a:pt x="19" y="112"/>
                  </a:lnTo>
                  <a:lnTo>
                    <a:pt x="0" y="64"/>
                  </a:lnTo>
                  <a:lnTo>
                    <a:pt x="37" y="6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1292" name="Freeform 268"/>
            <p:cNvSpPr>
              <a:spLocks noEditPoints="1"/>
            </p:cNvSpPr>
            <p:nvPr/>
          </p:nvSpPr>
          <p:spPr bwMode="auto">
            <a:xfrm>
              <a:off x="3222" y="2688"/>
              <a:ext cx="37" cy="112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25" y="56"/>
                </a:cxn>
                <a:cxn ang="0">
                  <a:pos x="25" y="64"/>
                </a:cxn>
                <a:cxn ang="0">
                  <a:pos x="19" y="64"/>
                </a:cxn>
                <a:cxn ang="0">
                  <a:pos x="19" y="64"/>
                </a:cxn>
                <a:cxn ang="0">
                  <a:pos x="25" y="56"/>
                </a:cxn>
                <a:cxn ang="0">
                  <a:pos x="25" y="72"/>
                </a:cxn>
                <a:cxn ang="0">
                  <a:pos x="25" y="80"/>
                </a:cxn>
                <a:cxn ang="0">
                  <a:pos x="19" y="80"/>
                </a:cxn>
                <a:cxn ang="0">
                  <a:pos x="19" y="80"/>
                </a:cxn>
                <a:cxn ang="0">
                  <a:pos x="19" y="72"/>
                </a:cxn>
                <a:cxn ang="0">
                  <a:pos x="19" y="56"/>
                </a:cxn>
                <a:cxn ang="0">
                  <a:pos x="19" y="56"/>
                </a:cxn>
                <a:cxn ang="0">
                  <a:pos x="19" y="56"/>
                </a:cxn>
                <a:cxn ang="0">
                  <a:pos x="19" y="56"/>
                </a:cxn>
                <a:cxn ang="0">
                  <a:pos x="19" y="56"/>
                </a:cxn>
                <a:cxn ang="0">
                  <a:pos x="19" y="0"/>
                </a:cxn>
                <a:cxn ang="0">
                  <a:pos x="19" y="0"/>
                </a:cxn>
                <a:cxn ang="0">
                  <a:pos x="19" y="0"/>
                </a:cxn>
                <a:cxn ang="0">
                  <a:pos x="25" y="0"/>
                </a:cxn>
                <a:cxn ang="0">
                  <a:pos x="25" y="0"/>
                </a:cxn>
                <a:cxn ang="0">
                  <a:pos x="25" y="0"/>
                </a:cxn>
                <a:cxn ang="0">
                  <a:pos x="37" y="64"/>
                </a:cxn>
                <a:cxn ang="0">
                  <a:pos x="19" y="112"/>
                </a:cxn>
                <a:cxn ang="0">
                  <a:pos x="0" y="64"/>
                </a:cxn>
                <a:cxn ang="0">
                  <a:pos x="37" y="64"/>
                </a:cxn>
              </a:cxnLst>
              <a:rect l="0" t="0" r="r" b="b"/>
              <a:pathLst>
                <a:path w="37" h="112">
                  <a:moveTo>
                    <a:pt x="25" y="0"/>
                  </a:moveTo>
                  <a:lnTo>
                    <a:pt x="25" y="56"/>
                  </a:lnTo>
                  <a:lnTo>
                    <a:pt x="25" y="64"/>
                  </a:lnTo>
                  <a:lnTo>
                    <a:pt x="19" y="64"/>
                  </a:lnTo>
                  <a:lnTo>
                    <a:pt x="19" y="64"/>
                  </a:lnTo>
                  <a:lnTo>
                    <a:pt x="25" y="56"/>
                  </a:lnTo>
                  <a:lnTo>
                    <a:pt x="25" y="72"/>
                  </a:lnTo>
                  <a:lnTo>
                    <a:pt x="25" y="80"/>
                  </a:lnTo>
                  <a:lnTo>
                    <a:pt x="19" y="80"/>
                  </a:lnTo>
                  <a:lnTo>
                    <a:pt x="19" y="80"/>
                  </a:lnTo>
                  <a:lnTo>
                    <a:pt x="19" y="72"/>
                  </a:lnTo>
                  <a:lnTo>
                    <a:pt x="19" y="56"/>
                  </a:lnTo>
                  <a:lnTo>
                    <a:pt x="19" y="56"/>
                  </a:lnTo>
                  <a:lnTo>
                    <a:pt x="19" y="56"/>
                  </a:lnTo>
                  <a:lnTo>
                    <a:pt x="19" y="56"/>
                  </a:lnTo>
                  <a:lnTo>
                    <a:pt x="19" y="56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25" y="0"/>
                  </a:lnTo>
                  <a:close/>
                  <a:moveTo>
                    <a:pt x="37" y="64"/>
                  </a:moveTo>
                  <a:lnTo>
                    <a:pt x="19" y="112"/>
                  </a:lnTo>
                  <a:lnTo>
                    <a:pt x="0" y="64"/>
                  </a:lnTo>
                  <a:lnTo>
                    <a:pt x="37" y="6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1293" name="Freeform 269"/>
            <p:cNvSpPr>
              <a:spLocks/>
            </p:cNvSpPr>
            <p:nvPr/>
          </p:nvSpPr>
          <p:spPr bwMode="auto">
            <a:xfrm>
              <a:off x="3057" y="1247"/>
              <a:ext cx="361" cy="168"/>
            </a:xfrm>
            <a:custGeom>
              <a:avLst/>
              <a:gdLst/>
              <a:ahLst/>
              <a:cxnLst>
                <a:cxn ang="0">
                  <a:pos x="184" y="0"/>
                </a:cxn>
                <a:cxn ang="0">
                  <a:pos x="147" y="0"/>
                </a:cxn>
                <a:cxn ang="0">
                  <a:pos x="110" y="8"/>
                </a:cxn>
                <a:cxn ang="0">
                  <a:pos x="79" y="16"/>
                </a:cxn>
                <a:cxn ang="0">
                  <a:pos x="55" y="24"/>
                </a:cxn>
                <a:cxn ang="0">
                  <a:pos x="30" y="40"/>
                </a:cxn>
                <a:cxn ang="0">
                  <a:pos x="24" y="40"/>
                </a:cxn>
                <a:cxn ang="0">
                  <a:pos x="18" y="48"/>
                </a:cxn>
                <a:cxn ang="0">
                  <a:pos x="12" y="56"/>
                </a:cxn>
                <a:cxn ang="0">
                  <a:pos x="6" y="64"/>
                </a:cxn>
                <a:cxn ang="0">
                  <a:pos x="6" y="72"/>
                </a:cxn>
                <a:cxn ang="0">
                  <a:pos x="0" y="80"/>
                </a:cxn>
                <a:cxn ang="0">
                  <a:pos x="6" y="88"/>
                </a:cxn>
                <a:cxn ang="0">
                  <a:pos x="6" y="96"/>
                </a:cxn>
                <a:cxn ang="0">
                  <a:pos x="12" y="104"/>
                </a:cxn>
                <a:cxn ang="0">
                  <a:pos x="18" y="112"/>
                </a:cxn>
                <a:cxn ang="0">
                  <a:pos x="24" y="120"/>
                </a:cxn>
                <a:cxn ang="0">
                  <a:pos x="30" y="128"/>
                </a:cxn>
                <a:cxn ang="0">
                  <a:pos x="55" y="144"/>
                </a:cxn>
                <a:cxn ang="0">
                  <a:pos x="79" y="152"/>
                </a:cxn>
                <a:cxn ang="0">
                  <a:pos x="110" y="160"/>
                </a:cxn>
                <a:cxn ang="0">
                  <a:pos x="147" y="168"/>
                </a:cxn>
                <a:cxn ang="0">
                  <a:pos x="184" y="168"/>
                </a:cxn>
                <a:cxn ang="0">
                  <a:pos x="214" y="168"/>
                </a:cxn>
                <a:cxn ang="0">
                  <a:pos x="251" y="160"/>
                </a:cxn>
                <a:cxn ang="0">
                  <a:pos x="282" y="152"/>
                </a:cxn>
                <a:cxn ang="0">
                  <a:pos x="306" y="144"/>
                </a:cxn>
                <a:cxn ang="0">
                  <a:pos x="331" y="128"/>
                </a:cxn>
                <a:cxn ang="0">
                  <a:pos x="337" y="120"/>
                </a:cxn>
                <a:cxn ang="0">
                  <a:pos x="343" y="112"/>
                </a:cxn>
                <a:cxn ang="0">
                  <a:pos x="349" y="104"/>
                </a:cxn>
                <a:cxn ang="0">
                  <a:pos x="355" y="96"/>
                </a:cxn>
                <a:cxn ang="0">
                  <a:pos x="355" y="88"/>
                </a:cxn>
                <a:cxn ang="0">
                  <a:pos x="361" y="80"/>
                </a:cxn>
                <a:cxn ang="0">
                  <a:pos x="355" y="72"/>
                </a:cxn>
                <a:cxn ang="0">
                  <a:pos x="355" y="64"/>
                </a:cxn>
                <a:cxn ang="0">
                  <a:pos x="349" y="56"/>
                </a:cxn>
                <a:cxn ang="0">
                  <a:pos x="343" y="48"/>
                </a:cxn>
                <a:cxn ang="0">
                  <a:pos x="337" y="40"/>
                </a:cxn>
                <a:cxn ang="0">
                  <a:pos x="331" y="40"/>
                </a:cxn>
                <a:cxn ang="0">
                  <a:pos x="306" y="24"/>
                </a:cxn>
                <a:cxn ang="0">
                  <a:pos x="282" y="16"/>
                </a:cxn>
                <a:cxn ang="0">
                  <a:pos x="251" y="8"/>
                </a:cxn>
                <a:cxn ang="0">
                  <a:pos x="214" y="0"/>
                </a:cxn>
                <a:cxn ang="0">
                  <a:pos x="184" y="0"/>
                </a:cxn>
              </a:cxnLst>
              <a:rect l="0" t="0" r="r" b="b"/>
              <a:pathLst>
                <a:path w="361" h="168">
                  <a:moveTo>
                    <a:pt x="184" y="0"/>
                  </a:moveTo>
                  <a:lnTo>
                    <a:pt x="147" y="0"/>
                  </a:lnTo>
                  <a:lnTo>
                    <a:pt x="110" y="8"/>
                  </a:lnTo>
                  <a:lnTo>
                    <a:pt x="79" y="16"/>
                  </a:lnTo>
                  <a:lnTo>
                    <a:pt x="55" y="24"/>
                  </a:lnTo>
                  <a:lnTo>
                    <a:pt x="30" y="40"/>
                  </a:lnTo>
                  <a:lnTo>
                    <a:pt x="24" y="40"/>
                  </a:lnTo>
                  <a:lnTo>
                    <a:pt x="18" y="48"/>
                  </a:lnTo>
                  <a:lnTo>
                    <a:pt x="12" y="56"/>
                  </a:lnTo>
                  <a:lnTo>
                    <a:pt x="6" y="64"/>
                  </a:lnTo>
                  <a:lnTo>
                    <a:pt x="6" y="72"/>
                  </a:lnTo>
                  <a:lnTo>
                    <a:pt x="0" y="80"/>
                  </a:lnTo>
                  <a:lnTo>
                    <a:pt x="6" y="88"/>
                  </a:lnTo>
                  <a:lnTo>
                    <a:pt x="6" y="96"/>
                  </a:lnTo>
                  <a:lnTo>
                    <a:pt x="12" y="104"/>
                  </a:lnTo>
                  <a:lnTo>
                    <a:pt x="18" y="112"/>
                  </a:lnTo>
                  <a:lnTo>
                    <a:pt x="24" y="120"/>
                  </a:lnTo>
                  <a:lnTo>
                    <a:pt x="30" y="128"/>
                  </a:lnTo>
                  <a:lnTo>
                    <a:pt x="55" y="144"/>
                  </a:lnTo>
                  <a:lnTo>
                    <a:pt x="79" y="152"/>
                  </a:lnTo>
                  <a:lnTo>
                    <a:pt x="110" y="160"/>
                  </a:lnTo>
                  <a:lnTo>
                    <a:pt x="147" y="168"/>
                  </a:lnTo>
                  <a:lnTo>
                    <a:pt x="184" y="168"/>
                  </a:lnTo>
                  <a:lnTo>
                    <a:pt x="214" y="168"/>
                  </a:lnTo>
                  <a:lnTo>
                    <a:pt x="251" y="160"/>
                  </a:lnTo>
                  <a:lnTo>
                    <a:pt x="282" y="152"/>
                  </a:lnTo>
                  <a:lnTo>
                    <a:pt x="306" y="144"/>
                  </a:lnTo>
                  <a:lnTo>
                    <a:pt x="331" y="128"/>
                  </a:lnTo>
                  <a:lnTo>
                    <a:pt x="337" y="120"/>
                  </a:lnTo>
                  <a:lnTo>
                    <a:pt x="343" y="112"/>
                  </a:lnTo>
                  <a:lnTo>
                    <a:pt x="349" y="104"/>
                  </a:lnTo>
                  <a:lnTo>
                    <a:pt x="355" y="96"/>
                  </a:lnTo>
                  <a:lnTo>
                    <a:pt x="355" y="88"/>
                  </a:lnTo>
                  <a:lnTo>
                    <a:pt x="361" y="80"/>
                  </a:lnTo>
                  <a:lnTo>
                    <a:pt x="355" y="72"/>
                  </a:lnTo>
                  <a:lnTo>
                    <a:pt x="355" y="64"/>
                  </a:lnTo>
                  <a:lnTo>
                    <a:pt x="349" y="56"/>
                  </a:lnTo>
                  <a:lnTo>
                    <a:pt x="343" y="48"/>
                  </a:lnTo>
                  <a:lnTo>
                    <a:pt x="337" y="40"/>
                  </a:lnTo>
                  <a:lnTo>
                    <a:pt x="331" y="40"/>
                  </a:lnTo>
                  <a:lnTo>
                    <a:pt x="306" y="24"/>
                  </a:lnTo>
                  <a:lnTo>
                    <a:pt x="282" y="16"/>
                  </a:lnTo>
                  <a:lnTo>
                    <a:pt x="251" y="8"/>
                  </a:lnTo>
                  <a:lnTo>
                    <a:pt x="214" y="0"/>
                  </a:lnTo>
                  <a:lnTo>
                    <a:pt x="18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1294" name="Freeform 270"/>
            <p:cNvSpPr>
              <a:spLocks/>
            </p:cNvSpPr>
            <p:nvPr/>
          </p:nvSpPr>
          <p:spPr bwMode="auto">
            <a:xfrm>
              <a:off x="3057" y="1247"/>
              <a:ext cx="361" cy="168"/>
            </a:xfrm>
            <a:custGeom>
              <a:avLst/>
              <a:gdLst/>
              <a:ahLst/>
              <a:cxnLst>
                <a:cxn ang="0">
                  <a:pos x="184" y="0"/>
                </a:cxn>
                <a:cxn ang="0">
                  <a:pos x="147" y="0"/>
                </a:cxn>
                <a:cxn ang="0">
                  <a:pos x="110" y="8"/>
                </a:cxn>
                <a:cxn ang="0">
                  <a:pos x="79" y="16"/>
                </a:cxn>
                <a:cxn ang="0">
                  <a:pos x="55" y="24"/>
                </a:cxn>
                <a:cxn ang="0">
                  <a:pos x="30" y="40"/>
                </a:cxn>
                <a:cxn ang="0">
                  <a:pos x="24" y="40"/>
                </a:cxn>
                <a:cxn ang="0">
                  <a:pos x="18" y="48"/>
                </a:cxn>
                <a:cxn ang="0">
                  <a:pos x="12" y="56"/>
                </a:cxn>
                <a:cxn ang="0">
                  <a:pos x="6" y="64"/>
                </a:cxn>
                <a:cxn ang="0">
                  <a:pos x="6" y="72"/>
                </a:cxn>
                <a:cxn ang="0">
                  <a:pos x="0" y="80"/>
                </a:cxn>
                <a:cxn ang="0">
                  <a:pos x="6" y="88"/>
                </a:cxn>
                <a:cxn ang="0">
                  <a:pos x="6" y="96"/>
                </a:cxn>
                <a:cxn ang="0">
                  <a:pos x="12" y="104"/>
                </a:cxn>
                <a:cxn ang="0">
                  <a:pos x="18" y="112"/>
                </a:cxn>
                <a:cxn ang="0">
                  <a:pos x="24" y="120"/>
                </a:cxn>
                <a:cxn ang="0">
                  <a:pos x="30" y="128"/>
                </a:cxn>
                <a:cxn ang="0">
                  <a:pos x="55" y="144"/>
                </a:cxn>
                <a:cxn ang="0">
                  <a:pos x="79" y="152"/>
                </a:cxn>
                <a:cxn ang="0">
                  <a:pos x="110" y="160"/>
                </a:cxn>
                <a:cxn ang="0">
                  <a:pos x="147" y="168"/>
                </a:cxn>
                <a:cxn ang="0">
                  <a:pos x="184" y="168"/>
                </a:cxn>
                <a:cxn ang="0">
                  <a:pos x="214" y="168"/>
                </a:cxn>
                <a:cxn ang="0">
                  <a:pos x="251" y="160"/>
                </a:cxn>
                <a:cxn ang="0">
                  <a:pos x="282" y="152"/>
                </a:cxn>
                <a:cxn ang="0">
                  <a:pos x="306" y="144"/>
                </a:cxn>
                <a:cxn ang="0">
                  <a:pos x="331" y="128"/>
                </a:cxn>
                <a:cxn ang="0">
                  <a:pos x="337" y="120"/>
                </a:cxn>
                <a:cxn ang="0">
                  <a:pos x="343" y="112"/>
                </a:cxn>
                <a:cxn ang="0">
                  <a:pos x="349" y="104"/>
                </a:cxn>
                <a:cxn ang="0">
                  <a:pos x="355" y="96"/>
                </a:cxn>
                <a:cxn ang="0">
                  <a:pos x="355" y="88"/>
                </a:cxn>
                <a:cxn ang="0">
                  <a:pos x="361" y="80"/>
                </a:cxn>
                <a:cxn ang="0">
                  <a:pos x="355" y="72"/>
                </a:cxn>
                <a:cxn ang="0">
                  <a:pos x="355" y="64"/>
                </a:cxn>
                <a:cxn ang="0">
                  <a:pos x="349" y="56"/>
                </a:cxn>
                <a:cxn ang="0">
                  <a:pos x="343" y="48"/>
                </a:cxn>
                <a:cxn ang="0">
                  <a:pos x="337" y="40"/>
                </a:cxn>
                <a:cxn ang="0">
                  <a:pos x="331" y="40"/>
                </a:cxn>
                <a:cxn ang="0">
                  <a:pos x="306" y="24"/>
                </a:cxn>
                <a:cxn ang="0">
                  <a:pos x="282" y="16"/>
                </a:cxn>
                <a:cxn ang="0">
                  <a:pos x="251" y="8"/>
                </a:cxn>
                <a:cxn ang="0">
                  <a:pos x="214" y="0"/>
                </a:cxn>
                <a:cxn ang="0">
                  <a:pos x="184" y="0"/>
                </a:cxn>
              </a:cxnLst>
              <a:rect l="0" t="0" r="r" b="b"/>
              <a:pathLst>
                <a:path w="361" h="168">
                  <a:moveTo>
                    <a:pt x="184" y="0"/>
                  </a:moveTo>
                  <a:lnTo>
                    <a:pt x="147" y="0"/>
                  </a:lnTo>
                  <a:lnTo>
                    <a:pt x="110" y="8"/>
                  </a:lnTo>
                  <a:lnTo>
                    <a:pt x="79" y="16"/>
                  </a:lnTo>
                  <a:lnTo>
                    <a:pt x="55" y="24"/>
                  </a:lnTo>
                  <a:lnTo>
                    <a:pt x="30" y="40"/>
                  </a:lnTo>
                  <a:lnTo>
                    <a:pt x="24" y="40"/>
                  </a:lnTo>
                  <a:lnTo>
                    <a:pt x="18" y="48"/>
                  </a:lnTo>
                  <a:lnTo>
                    <a:pt x="12" y="56"/>
                  </a:lnTo>
                  <a:lnTo>
                    <a:pt x="6" y="64"/>
                  </a:lnTo>
                  <a:lnTo>
                    <a:pt x="6" y="72"/>
                  </a:lnTo>
                  <a:lnTo>
                    <a:pt x="0" y="80"/>
                  </a:lnTo>
                  <a:lnTo>
                    <a:pt x="6" y="88"/>
                  </a:lnTo>
                  <a:lnTo>
                    <a:pt x="6" y="96"/>
                  </a:lnTo>
                  <a:lnTo>
                    <a:pt x="12" y="104"/>
                  </a:lnTo>
                  <a:lnTo>
                    <a:pt x="18" y="112"/>
                  </a:lnTo>
                  <a:lnTo>
                    <a:pt x="24" y="120"/>
                  </a:lnTo>
                  <a:lnTo>
                    <a:pt x="30" y="128"/>
                  </a:lnTo>
                  <a:lnTo>
                    <a:pt x="55" y="144"/>
                  </a:lnTo>
                  <a:lnTo>
                    <a:pt x="79" y="152"/>
                  </a:lnTo>
                  <a:lnTo>
                    <a:pt x="110" y="160"/>
                  </a:lnTo>
                  <a:lnTo>
                    <a:pt x="147" y="168"/>
                  </a:lnTo>
                  <a:lnTo>
                    <a:pt x="184" y="168"/>
                  </a:lnTo>
                  <a:lnTo>
                    <a:pt x="214" y="168"/>
                  </a:lnTo>
                  <a:lnTo>
                    <a:pt x="251" y="160"/>
                  </a:lnTo>
                  <a:lnTo>
                    <a:pt x="282" y="152"/>
                  </a:lnTo>
                  <a:lnTo>
                    <a:pt x="306" y="144"/>
                  </a:lnTo>
                  <a:lnTo>
                    <a:pt x="331" y="128"/>
                  </a:lnTo>
                  <a:lnTo>
                    <a:pt x="337" y="120"/>
                  </a:lnTo>
                  <a:lnTo>
                    <a:pt x="343" y="112"/>
                  </a:lnTo>
                  <a:lnTo>
                    <a:pt x="349" y="104"/>
                  </a:lnTo>
                  <a:lnTo>
                    <a:pt x="355" y="96"/>
                  </a:lnTo>
                  <a:lnTo>
                    <a:pt x="355" y="88"/>
                  </a:lnTo>
                  <a:lnTo>
                    <a:pt x="361" y="80"/>
                  </a:lnTo>
                  <a:lnTo>
                    <a:pt x="355" y="72"/>
                  </a:lnTo>
                  <a:lnTo>
                    <a:pt x="355" y="64"/>
                  </a:lnTo>
                  <a:lnTo>
                    <a:pt x="349" y="56"/>
                  </a:lnTo>
                  <a:lnTo>
                    <a:pt x="343" y="48"/>
                  </a:lnTo>
                  <a:lnTo>
                    <a:pt x="337" y="40"/>
                  </a:lnTo>
                  <a:lnTo>
                    <a:pt x="331" y="40"/>
                  </a:lnTo>
                  <a:lnTo>
                    <a:pt x="306" y="24"/>
                  </a:lnTo>
                  <a:lnTo>
                    <a:pt x="282" y="16"/>
                  </a:lnTo>
                  <a:lnTo>
                    <a:pt x="251" y="8"/>
                  </a:lnTo>
                  <a:lnTo>
                    <a:pt x="214" y="0"/>
                  </a:lnTo>
                  <a:lnTo>
                    <a:pt x="184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1295" name="Rectangle 271"/>
            <p:cNvSpPr>
              <a:spLocks noChangeArrowheads="1"/>
            </p:cNvSpPr>
            <p:nvPr/>
          </p:nvSpPr>
          <p:spPr bwMode="auto">
            <a:xfrm>
              <a:off x="3161" y="1287"/>
              <a:ext cx="86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h-TH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ngsana New" pitchFamily="18" charset="-34"/>
                </a:rPr>
                <a:t>ST</a:t>
              </a:r>
              <a:endParaRPr kumimoji="0" lang="th-TH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endParaRPr>
            </a:p>
          </p:txBody>
        </p:sp>
        <p:sp>
          <p:nvSpPr>
            <p:cNvPr id="1296" name="Rectangle 272"/>
            <p:cNvSpPr>
              <a:spLocks noChangeArrowheads="1"/>
            </p:cNvSpPr>
            <p:nvPr/>
          </p:nvSpPr>
          <p:spPr bwMode="auto">
            <a:xfrm>
              <a:off x="3222" y="1287"/>
              <a:ext cx="123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h-TH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ngsana New" pitchFamily="18" charset="-34"/>
                </a:rPr>
                <a:t>ART</a:t>
              </a:r>
              <a:endParaRPr kumimoji="0" lang="th-TH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endParaRPr>
            </a:p>
          </p:txBody>
        </p:sp>
        <p:sp>
          <p:nvSpPr>
            <p:cNvPr id="1297" name="Rectangle 273"/>
            <p:cNvSpPr>
              <a:spLocks noChangeArrowheads="1"/>
            </p:cNvSpPr>
            <p:nvPr/>
          </p:nvSpPr>
          <p:spPr bwMode="auto">
            <a:xfrm>
              <a:off x="3210" y="1375"/>
              <a:ext cx="86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h-TH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ngsana New" pitchFamily="18" charset="-34"/>
                </a:rPr>
                <a:t>TT</a:t>
              </a:r>
              <a:endParaRPr kumimoji="0" lang="th-TH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endParaRPr>
            </a:p>
          </p:txBody>
        </p:sp>
        <p:sp>
          <p:nvSpPr>
            <p:cNvPr id="1298" name="Rectangle 274"/>
            <p:cNvSpPr>
              <a:spLocks noChangeArrowheads="1"/>
            </p:cNvSpPr>
            <p:nvPr/>
          </p:nvSpPr>
          <p:spPr bwMode="auto">
            <a:xfrm>
              <a:off x="3271" y="1375"/>
              <a:ext cx="37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h-TH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ngsana New" pitchFamily="18" charset="-34"/>
                </a:rPr>
                <a:t> </a:t>
              </a:r>
              <a:endParaRPr kumimoji="0" lang="th-TH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endParaRPr>
            </a:p>
          </p:txBody>
        </p:sp>
        <p:sp>
          <p:nvSpPr>
            <p:cNvPr id="1299" name="Freeform 275"/>
            <p:cNvSpPr>
              <a:spLocks noEditPoints="1"/>
            </p:cNvSpPr>
            <p:nvPr/>
          </p:nvSpPr>
          <p:spPr bwMode="auto">
            <a:xfrm>
              <a:off x="3204" y="3232"/>
              <a:ext cx="37" cy="80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18" y="40"/>
                </a:cxn>
                <a:cxn ang="0">
                  <a:pos x="18" y="48"/>
                </a:cxn>
                <a:cxn ang="0">
                  <a:pos x="18" y="48"/>
                </a:cxn>
                <a:cxn ang="0">
                  <a:pos x="12" y="48"/>
                </a:cxn>
                <a:cxn ang="0">
                  <a:pos x="12" y="40"/>
                </a:cxn>
                <a:cxn ang="0">
                  <a:pos x="12" y="0"/>
                </a:cxn>
                <a:cxn ang="0">
                  <a:pos x="12" y="0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37" y="32"/>
                </a:cxn>
                <a:cxn ang="0">
                  <a:pos x="18" y="80"/>
                </a:cxn>
                <a:cxn ang="0">
                  <a:pos x="0" y="32"/>
                </a:cxn>
                <a:cxn ang="0">
                  <a:pos x="37" y="32"/>
                </a:cxn>
              </a:cxnLst>
              <a:rect l="0" t="0" r="r" b="b"/>
              <a:pathLst>
                <a:path w="37" h="80">
                  <a:moveTo>
                    <a:pt x="18" y="0"/>
                  </a:moveTo>
                  <a:lnTo>
                    <a:pt x="18" y="40"/>
                  </a:lnTo>
                  <a:lnTo>
                    <a:pt x="18" y="48"/>
                  </a:lnTo>
                  <a:lnTo>
                    <a:pt x="18" y="48"/>
                  </a:lnTo>
                  <a:lnTo>
                    <a:pt x="12" y="48"/>
                  </a:lnTo>
                  <a:lnTo>
                    <a:pt x="12" y="40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8" y="0"/>
                  </a:lnTo>
                  <a:close/>
                  <a:moveTo>
                    <a:pt x="37" y="32"/>
                  </a:moveTo>
                  <a:lnTo>
                    <a:pt x="18" y="80"/>
                  </a:lnTo>
                  <a:lnTo>
                    <a:pt x="0" y="32"/>
                  </a:lnTo>
                  <a:lnTo>
                    <a:pt x="37" y="3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1300" name="Freeform 276"/>
            <p:cNvSpPr>
              <a:spLocks/>
            </p:cNvSpPr>
            <p:nvPr/>
          </p:nvSpPr>
          <p:spPr bwMode="auto">
            <a:xfrm>
              <a:off x="3045" y="3320"/>
              <a:ext cx="349" cy="168"/>
            </a:xfrm>
            <a:custGeom>
              <a:avLst/>
              <a:gdLst/>
              <a:ahLst/>
              <a:cxnLst>
                <a:cxn ang="0">
                  <a:pos x="177" y="0"/>
                </a:cxn>
                <a:cxn ang="0">
                  <a:pos x="141" y="0"/>
                </a:cxn>
                <a:cxn ang="0">
                  <a:pos x="104" y="8"/>
                </a:cxn>
                <a:cxn ang="0">
                  <a:pos x="79" y="16"/>
                </a:cxn>
                <a:cxn ang="0">
                  <a:pos x="49" y="24"/>
                </a:cxn>
                <a:cxn ang="0">
                  <a:pos x="30" y="32"/>
                </a:cxn>
                <a:cxn ang="0">
                  <a:pos x="18" y="40"/>
                </a:cxn>
                <a:cxn ang="0">
                  <a:pos x="12" y="48"/>
                </a:cxn>
                <a:cxn ang="0">
                  <a:pos x="6" y="56"/>
                </a:cxn>
                <a:cxn ang="0">
                  <a:pos x="0" y="64"/>
                </a:cxn>
                <a:cxn ang="0">
                  <a:pos x="0" y="72"/>
                </a:cxn>
                <a:cxn ang="0">
                  <a:pos x="0" y="80"/>
                </a:cxn>
                <a:cxn ang="0">
                  <a:pos x="0" y="88"/>
                </a:cxn>
                <a:cxn ang="0">
                  <a:pos x="0" y="96"/>
                </a:cxn>
                <a:cxn ang="0">
                  <a:pos x="6" y="104"/>
                </a:cxn>
                <a:cxn ang="0">
                  <a:pos x="12" y="112"/>
                </a:cxn>
                <a:cxn ang="0">
                  <a:pos x="18" y="120"/>
                </a:cxn>
                <a:cxn ang="0">
                  <a:pos x="30" y="128"/>
                </a:cxn>
                <a:cxn ang="0">
                  <a:pos x="49" y="144"/>
                </a:cxn>
                <a:cxn ang="0">
                  <a:pos x="79" y="152"/>
                </a:cxn>
                <a:cxn ang="0">
                  <a:pos x="104" y="160"/>
                </a:cxn>
                <a:cxn ang="0">
                  <a:pos x="141" y="168"/>
                </a:cxn>
                <a:cxn ang="0">
                  <a:pos x="177" y="168"/>
                </a:cxn>
                <a:cxn ang="0">
                  <a:pos x="208" y="168"/>
                </a:cxn>
                <a:cxn ang="0">
                  <a:pos x="245" y="160"/>
                </a:cxn>
                <a:cxn ang="0">
                  <a:pos x="275" y="152"/>
                </a:cxn>
                <a:cxn ang="0">
                  <a:pos x="300" y="144"/>
                </a:cxn>
                <a:cxn ang="0">
                  <a:pos x="318" y="128"/>
                </a:cxn>
                <a:cxn ang="0">
                  <a:pos x="331" y="120"/>
                </a:cxn>
                <a:cxn ang="0">
                  <a:pos x="337" y="112"/>
                </a:cxn>
                <a:cxn ang="0">
                  <a:pos x="343" y="104"/>
                </a:cxn>
                <a:cxn ang="0">
                  <a:pos x="349" y="96"/>
                </a:cxn>
                <a:cxn ang="0">
                  <a:pos x="349" y="88"/>
                </a:cxn>
                <a:cxn ang="0">
                  <a:pos x="349" y="80"/>
                </a:cxn>
                <a:cxn ang="0">
                  <a:pos x="349" y="72"/>
                </a:cxn>
                <a:cxn ang="0">
                  <a:pos x="349" y="64"/>
                </a:cxn>
                <a:cxn ang="0">
                  <a:pos x="343" y="56"/>
                </a:cxn>
                <a:cxn ang="0">
                  <a:pos x="337" y="48"/>
                </a:cxn>
                <a:cxn ang="0">
                  <a:pos x="331" y="40"/>
                </a:cxn>
                <a:cxn ang="0">
                  <a:pos x="318" y="32"/>
                </a:cxn>
                <a:cxn ang="0">
                  <a:pos x="300" y="24"/>
                </a:cxn>
                <a:cxn ang="0">
                  <a:pos x="275" y="16"/>
                </a:cxn>
                <a:cxn ang="0">
                  <a:pos x="245" y="8"/>
                </a:cxn>
                <a:cxn ang="0">
                  <a:pos x="208" y="0"/>
                </a:cxn>
                <a:cxn ang="0">
                  <a:pos x="177" y="0"/>
                </a:cxn>
              </a:cxnLst>
              <a:rect l="0" t="0" r="r" b="b"/>
              <a:pathLst>
                <a:path w="349" h="168">
                  <a:moveTo>
                    <a:pt x="177" y="0"/>
                  </a:moveTo>
                  <a:lnTo>
                    <a:pt x="141" y="0"/>
                  </a:lnTo>
                  <a:lnTo>
                    <a:pt x="104" y="8"/>
                  </a:lnTo>
                  <a:lnTo>
                    <a:pt x="79" y="16"/>
                  </a:lnTo>
                  <a:lnTo>
                    <a:pt x="49" y="24"/>
                  </a:lnTo>
                  <a:lnTo>
                    <a:pt x="30" y="32"/>
                  </a:lnTo>
                  <a:lnTo>
                    <a:pt x="18" y="40"/>
                  </a:lnTo>
                  <a:lnTo>
                    <a:pt x="12" y="48"/>
                  </a:lnTo>
                  <a:lnTo>
                    <a:pt x="6" y="56"/>
                  </a:lnTo>
                  <a:lnTo>
                    <a:pt x="0" y="64"/>
                  </a:lnTo>
                  <a:lnTo>
                    <a:pt x="0" y="72"/>
                  </a:lnTo>
                  <a:lnTo>
                    <a:pt x="0" y="80"/>
                  </a:lnTo>
                  <a:lnTo>
                    <a:pt x="0" y="88"/>
                  </a:lnTo>
                  <a:lnTo>
                    <a:pt x="0" y="96"/>
                  </a:lnTo>
                  <a:lnTo>
                    <a:pt x="6" y="104"/>
                  </a:lnTo>
                  <a:lnTo>
                    <a:pt x="12" y="112"/>
                  </a:lnTo>
                  <a:lnTo>
                    <a:pt x="18" y="120"/>
                  </a:lnTo>
                  <a:lnTo>
                    <a:pt x="30" y="128"/>
                  </a:lnTo>
                  <a:lnTo>
                    <a:pt x="49" y="144"/>
                  </a:lnTo>
                  <a:lnTo>
                    <a:pt x="79" y="152"/>
                  </a:lnTo>
                  <a:lnTo>
                    <a:pt x="104" y="160"/>
                  </a:lnTo>
                  <a:lnTo>
                    <a:pt x="141" y="168"/>
                  </a:lnTo>
                  <a:lnTo>
                    <a:pt x="177" y="168"/>
                  </a:lnTo>
                  <a:lnTo>
                    <a:pt x="208" y="168"/>
                  </a:lnTo>
                  <a:lnTo>
                    <a:pt x="245" y="160"/>
                  </a:lnTo>
                  <a:lnTo>
                    <a:pt x="275" y="152"/>
                  </a:lnTo>
                  <a:lnTo>
                    <a:pt x="300" y="144"/>
                  </a:lnTo>
                  <a:lnTo>
                    <a:pt x="318" y="128"/>
                  </a:lnTo>
                  <a:lnTo>
                    <a:pt x="331" y="120"/>
                  </a:lnTo>
                  <a:lnTo>
                    <a:pt x="337" y="112"/>
                  </a:lnTo>
                  <a:lnTo>
                    <a:pt x="343" y="104"/>
                  </a:lnTo>
                  <a:lnTo>
                    <a:pt x="349" y="96"/>
                  </a:lnTo>
                  <a:lnTo>
                    <a:pt x="349" y="88"/>
                  </a:lnTo>
                  <a:lnTo>
                    <a:pt x="349" y="80"/>
                  </a:lnTo>
                  <a:lnTo>
                    <a:pt x="349" y="72"/>
                  </a:lnTo>
                  <a:lnTo>
                    <a:pt x="349" y="64"/>
                  </a:lnTo>
                  <a:lnTo>
                    <a:pt x="343" y="56"/>
                  </a:lnTo>
                  <a:lnTo>
                    <a:pt x="337" y="48"/>
                  </a:lnTo>
                  <a:lnTo>
                    <a:pt x="331" y="40"/>
                  </a:lnTo>
                  <a:lnTo>
                    <a:pt x="318" y="32"/>
                  </a:lnTo>
                  <a:lnTo>
                    <a:pt x="300" y="24"/>
                  </a:lnTo>
                  <a:lnTo>
                    <a:pt x="275" y="16"/>
                  </a:lnTo>
                  <a:lnTo>
                    <a:pt x="245" y="8"/>
                  </a:lnTo>
                  <a:lnTo>
                    <a:pt x="208" y="0"/>
                  </a:lnTo>
                  <a:lnTo>
                    <a:pt x="177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1301" name="Freeform 277"/>
            <p:cNvSpPr>
              <a:spLocks/>
            </p:cNvSpPr>
            <p:nvPr/>
          </p:nvSpPr>
          <p:spPr bwMode="auto">
            <a:xfrm>
              <a:off x="3045" y="3320"/>
              <a:ext cx="349" cy="168"/>
            </a:xfrm>
            <a:custGeom>
              <a:avLst/>
              <a:gdLst/>
              <a:ahLst/>
              <a:cxnLst>
                <a:cxn ang="0">
                  <a:pos x="177" y="0"/>
                </a:cxn>
                <a:cxn ang="0">
                  <a:pos x="141" y="0"/>
                </a:cxn>
                <a:cxn ang="0">
                  <a:pos x="104" y="8"/>
                </a:cxn>
                <a:cxn ang="0">
                  <a:pos x="79" y="16"/>
                </a:cxn>
                <a:cxn ang="0">
                  <a:pos x="49" y="24"/>
                </a:cxn>
                <a:cxn ang="0">
                  <a:pos x="30" y="32"/>
                </a:cxn>
                <a:cxn ang="0">
                  <a:pos x="18" y="40"/>
                </a:cxn>
                <a:cxn ang="0">
                  <a:pos x="12" y="48"/>
                </a:cxn>
                <a:cxn ang="0">
                  <a:pos x="6" y="56"/>
                </a:cxn>
                <a:cxn ang="0">
                  <a:pos x="0" y="64"/>
                </a:cxn>
                <a:cxn ang="0">
                  <a:pos x="0" y="72"/>
                </a:cxn>
                <a:cxn ang="0">
                  <a:pos x="0" y="80"/>
                </a:cxn>
                <a:cxn ang="0">
                  <a:pos x="0" y="88"/>
                </a:cxn>
                <a:cxn ang="0">
                  <a:pos x="0" y="96"/>
                </a:cxn>
                <a:cxn ang="0">
                  <a:pos x="6" y="104"/>
                </a:cxn>
                <a:cxn ang="0">
                  <a:pos x="12" y="112"/>
                </a:cxn>
                <a:cxn ang="0">
                  <a:pos x="18" y="120"/>
                </a:cxn>
                <a:cxn ang="0">
                  <a:pos x="30" y="128"/>
                </a:cxn>
                <a:cxn ang="0">
                  <a:pos x="49" y="144"/>
                </a:cxn>
                <a:cxn ang="0">
                  <a:pos x="79" y="152"/>
                </a:cxn>
                <a:cxn ang="0">
                  <a:pos x="104" y="160"/>
                </a:cxn>
                <a:cxn ang="0">
                  <a:pos x="141" y="168"/>
                </a:cxn>
                <a:cxn ang="0">
                  <a:pos x="177" y="168"/>
                </a:cxn>
                <a:cxn ang="0">
                  <a:pos x="208" y="168"/>
                </a:cxn>
                <a:cxn ang="0">
                  <a:pos x="245" y="160"/>
                </a:cxn>
                <a:cxn ang="0">
                  <a:pos x="275" y="152"/>
                </a:cxn>
                <a:cxn ang="0">
                  <a:pos x="300" y="144"/>
                </a:cxn>
                <a:cxn ang="0">
                  <a:pos x="318" y="128"/>
                </a:cxn>
                <a:cxn ang="0">
                  <a:pos x="331" y="120"/>
                </a:cxn>
                <a:cxn ang="0">
                  <a:pos x="337" y="112"/>
                </a:cxn>
                <a:cxn ang="0">
                  <a:pos x="343" y="104"/>
                </a:cxn>
                <a:cxn ang="0">
                  <a:pos x="349" y="96"/>
                </a:cxn>
                <a:cxn ang="0">
                  <a:pos x="349" y="88"/>
                </a:cxn>
                <a:cxn ang="0">
                  <a:pos x="349" y="80"/>
                </a:cxn>
                <a:cxn ang="0">
                  <a:pos x="349" y="72"/>
                </a:cxn>
                <a:cxn ang="0">
                  <a:pos x="349" y="64"/>
                </a:cxn>
                <a:cxn ang="0">
                  <a:pos x="343" y="56"/>
                </a:cxn>
                <a:cxn ang="0">
                  <a:pos x="337" y="48"/>
                </a:cxn>
                <a:cxn ang="0">
                  <a:pos x="331" y="40"/>
                </a:cxn>
                <a:cxn ang="0">
                  <a:pos x="318" y="32"/>
                </a:cxn>
                <a:cxn ang="0">
                  <a:pos x="300" y="24"/>
                </a:cxn>
                <a:cxn ang="0">
                  <a:pos x="275" y="16"/>
                </a:cxn>
                <a:cxn ang="0">
                  <a:pos x="245" y="8"/>
                </a:cxn>
                <a:cxn ang="0">
                  <a:pos x="208" y="0"/>
                </a:cxn>
                <a:cxn ang="0">
                  <a:pos x="177" y="0"/>
                </a:cxn>
              </a:cxnLst>
              <a:rect l="0" t="0" r="r" b="b"/>
              <a:pathLst>
                <a:path w="349" h="168">
                  <a:moveTo>
                    <a:pt x="177" y="0"/>
                  </a:moveTo>
                  <a:lnTo>
                    <a:pt x="141" y="0"/>
                  </a:lnTo>
                  <a:lnTo>
                    <a:pt x="104" y="8"/>
                  </a:lnTo>
                  <a:lnTo>
                    <a:pt x="79" y="16"/>
                  </a:lnTo>
                  <a:lnTo>
                    <a:pt x="49" y="24"/>
                  </a:lnTo>
                  <a:lnTo>
                    <a:pt x="30" y="32"/>
                  </a:lnTo>
                  <a:lnTo>
                    <a:pt x="18" y="40"/>
                  </a:lnTo>
                  <a:lnTo>
                    <a:pt x="12" y="48"/>
                  </a:lnTo>
                  <a:lnTo>
                    <a:pt x="6" y="56"/>
                  </a:lnTo>
                  <a:lnTo>
                    <a:pt x="0" y="64"/>
                  </a:lnTo>
                  <a:lnTo>
                    <a:pt x="0" y="72"/>
                  </a:lnTo>
                  <a:lnTo>
                    <a:pt x="0" y="80"/>
                  </a:lnTo>
                  <a:lnTo>
                    <a:pt x="0" y="88"/>
                  </a:lnTo>
                  <a:lnTo>
                    <a:pt x="0" y="96"/>
                  </a:lnTo>
                  <a:lnTo>
                    <a:pt x="6" y="104"/>
                  </a:lnTo>
                  <a:lnTo>
                    <a:pt x="12" y="112"/>
                  </a:lnTo>
                  <a:lnTo>
                    <a:pt x="18" y="120"/>
                  </a:lnTo>
                  <a:lnTo>
                    <a:pt x="30" y="128"/>
                  </a:lnTo>
                  <a:lnTo>
                    <a:pt x="49" y="144"/>
                  </a:lnTo>
                  <a:lnTo>
                    <a:pt x="79" y="152"/>
                  </a:lnTo>
                  <a:lnTo>
                    <a:pt x="104" y="160"/>
                  </a:lnTo>
                  <a:lnTo>
                    <a:pt x="141" y="168"/>
                  </a:lnTo>
                  <a:lnTo>
                    <a:pt x="177" y="168"/>
                  </a:lnTo>
                  <a:lnTo>
                    <a:pt x="208" y="168"/>
                  </a:lnTo>
                  <a:lnTo>
                    <a:pt x="245" y="160"/>
                  </a:lnTo>
                  <a:lnTo>
                    <a:pt x="275" y="152"/>
                  </a:lnTo>
                  <a:lnTo>
                    <a:pt x="300" y="144"/>
                  </a:lnTo>
                  <a:lnTo>
                    <a:pt x="318" y="128"/>
                  </a:lnTo>
                  <a:lnTo>
                    <a:pt x="331" y="120"/>
                  </a:lnTo>
                  <a:lnTo>
                    <a:pt x="337" y="112"/>
                  </a:lnTo>
                  <a:lnTo>
                    <a:pt x="343" y="104"/>
                  </a:lnTo>
                  <a:lnTo>
                    <a:pt x="349" y="96"/>
                  </a:lnTo>
                  <a:lnTo>
                    <a:pt x="349" y="88"/>
                  </a:lnTo>
                  <a:lnTo>
                    <a:pt x="349" y="80"/>
                  </a:lnTo>
                  <a:lnTo>
                    <a:pt x="349" y="72"/>
                  </a:lnTo>
                  <a:lnTo>
                    <a:pt x="349" y="64"/>
                  </a:lnTo>
                  <a:lnTo>
                    <a:pt x="343" y="56"/>
                  </a:lnTo>
                  <a:lnTo>
                    <a:pt x="337" y="48"/>
                  </a:lnTo>
                  <a:lnTo>
                    <a:pt x="331" y="40"/>
                  </a:lnTo>
                  <a:lnTo>
                    <a:pt x="318" y="32"/>
                  </a:lnTo>
                  <a:lnTo>
                    <a:pt x="300" y="24"/>
                  </a:lnTo>
                  <a:lnTo>
                    <a:pt x="275" y="16"/>
                  </a:lnTo>
                  <a:lnTo>
                    <a:pt x="245" y="8"/>
                  </a:lnTo>
                  <a:lnTo>
                    <a:pt x="208" y="0"/>
                  </a:lnTo>
                  <a:lnTo>
                    <a:pt x="177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1302" name="Rectangle 278"/>
            <p:cNvSpPr>
              <a:spLocks noChangeArrowheads="1"/>
            </p:cNvSpPr>
            <p:nvPr/>
          </p:nvSpPr>
          <p:spPr bwMode="auto">
            <a:xfrm>
              <a:off x="3155" y="3360"/>
              <a:ext cx="153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h-TH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ngsana New" pitchFamily="18" charset="-34"/>
                </a:rPr>
                <a:t>STOP</a:t>
              </a:r>
              <a:endParaRPr kumimoji="0" lang="th-TH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endParaRPr>
            </a:p>
          </p:txBody>
        </p:sp>
        <p:sp>
          <p:nvSpPr>
            <p:cNvPr id="1303" name="Rectangle 279"/>
            <p:cNvSpPr>
              <a:spLocks noChangeArrowheads="1"/>
            </p:cNvSpPr>
            <p:nvPr/>
          </p:nvSpPr>
          <p:spPr bwMode="auto">
            <a:xfrm>
              <a:off x="3290" y="3360"/>
              <a:ext cx="37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h-TH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ngsana New" pitchFamily="18" charset="-34"/>
                </a:rPr>
                <a:t> </a:t>
              </a:r>
              <a:endParaRPr kumimoji="0" lang="th-TH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endParaRPr>
            </a:p>
          </p:txBody>
        </p:sp>
        <p:sp>
          <p:nvSpPr>
            <p:cNvPr id="1304" name="Freeform 280"/>
            <p:cNvSpPr>
              <a:spLocks noEditPoints="1"/>
            </p:cNvSpPr>
            <p:nvPr/>
          </p:nvSpPr>
          <p:spPr bwMode="auto">
            <a:xfrm>
              <a:off x="3222" y="1759"/>
              <a:ext cx="37" cy="64"/>
            </a:xfrm>
            <a:custGeom>
              <a:avLst/>
              <a:gdLst/>
              <a:ahLst/>
              <a:cxnLst>
                <a:cxn ang="0">
                  <a:pos x="19" y="8"/>
                </a:cxn>
                <a:cxn ang="0">
                  <a:pos x="19" y="24"/>
                </a:cxn>
                <a:cxn ang="0">
                  <a:pos x="19" y="32"/>
                </a:cxn>
                <a:cxn ang="0">
                  <a:pos x="19" y="32"/>
                </a:cxn>
                <a:cxn ang="0">
                  <a:pos x="13" y="32"/>
                </a:cxn>
                <a:cxn ang="0">
                  <a:pos x="13" y="24"/>
                </a:cxn>
                <a:cxn ang="0">
                  <a:pos x="13" y="8"/>
                </a:cxn>
                <a:cxn ang="0">
                  <a:pos x="13" y="0"/>
                </a:cxn>
                <a:cxn ang="0">
                  <a:pos x="19" y="0"/>
                </a:cxn>
                <a:cxn ang="0">
                  <a:pos x="19" y="0"/>
                </a:cxn>
                <a:cxn ang="0">
                  <a:pos x="19" y="8"/>
                </a:cxn>
                <a:cxn ang="0">
                  <a:pos x="19" y="8"/>
                </a:cxn>
                <a:cxn ang="0">
                  <a:pos x="37" y="16"/>
                </a:cxn>
                <a:cxn ang="0">
                  <a:pos x="19" y="64"/>
                </a:cxn>
                <a:cxn ang="0">
                  <a:pos x="0" y="16"/>
                </a:cxn>
                <a:cxn ang="0">
                  <a:pos x="37" y="16"/>
                </a:cxn>
              </a:cxnLst>
              <a:rect l="0" t="0" r="r" b="b"/>
              <a:pathLst>
                <a:path w="37" h="64">
                  <a:moveTo>
                    <a:pt x="19" y="8"/>
                  </a:moveTo>
                  <a:lnTo>
                    <a:pt x="19" y="24"/>
                  </a:lnTo>
                  <a:lnTo>
                    <a:pt x="19" y="32"/>
                  </a:lnTo>
                  <a:lnTo>
                    <a:pt x="19" y="32"/>
                  </a:lnTo>
                  <a:lnTo>
                    <a:pt x="13" y="32"/>
                  </a:lnTo>
                  <a:lnTo>
                    <a:pt x="13" y="24"/>
                  </a:lnTo>
                  <a:lnTo>
                    <a:pt x="13" y="8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9" y="8"/>
                  </a:lnTo>
                  <a:lnTo>
                    <a:pt x="19" y="8"/>
                  </a:lnTo>
                  <a:close/>
                  <a:moveTo>
                    <a:pt x="37" y="16"/>
                  </a:moveTo>
                  <a:lnTo>
                    <a:pt x="19" y="64"/>
                  </a:lnTo>
                  <a:lnTo>
                    <a:pt x="0" y="16"/>
                  </a:lnTo>
                  <a:lnTo>
                    <a:pt x="37" y="1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logo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260648"/>
            <a:ext cx="792088" cy="9361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0" name="Title 1"/>
          <p:cNvSpPr>
            <a:spLocks noGrp="1"/>
          </p:cNvSpPr>
          <p:nvPr>
            <p:ph type="ctrTitle"/>
          </p:nvPr>
        </p:nvSpPr>
        <p:spPr>
          <a:xfrm>
            <a:off x="1979712" y="2204864"/>
            <a:ext cx="6980312" cy="819472"/>
          </a:xfrm>
        </p:spPr>
        <p:txBody>
          <a:bodyPr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th-TH" sz="32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ขั้นที่1 ครูออกแบบกระบวนการ 1 เดือน </a:t>
            </a:r>
            <a:r>
              <a:rPr lang="th-TH" sz="20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เมษายน55</a:t>
            </a:r>
            <a:r>
              <a:rPr lang="th-TH" sz="32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32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32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ขั้นที่2 ครูทดลองใช้งาน          5 เดือน  </a:t>
            </a:r>
            <a:r>
              <a:rPr lang="th-TH" sz="20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พฤษภาคม-กันยายน55</a:t>
            </a:r>
            <a:endParaRPr lang="th-TH" sz="32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835696" y="260648"/>
            <a:ext cx="6980312" cy="819472"/>
          </a:xfrm>
          <a:prstGeom prst="rect">
            <a:avLst/>
          </a:prstGeom>
          <a:solidFill>
            <a:schemeClr val="tx1"/>
          </a:solidFill>
        </p:spPr>
        <p:txBody>
          <a:bodyPr vert="horz" anchor="b"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4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H SarabunPSK" pitchFamily="34" charset="-34"/>
                <a:ea typeface="+mj-ea"/>
                <a:cs typeface="TH SarabunPSK" pitchFamily="34" charset="-34"/>
              </a:rPr>
              <a:t>ขั้นตอนการดำเนินงานโครงการ </a:t>
            </a:r>
            <a:endParaRPr kumimoji="0" lang="th-TH" sz="4400" b="1" i="0" u="none" strike="noStrike" kern="1200" cap="small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H SarabunPSK" pitchFamily="34" charset="-34"/>
              <a:ea typeface="+mj-ea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logo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260648"/>
            <a:ext cx="792088" cy="9361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0" name="Title 1"/>
          <p:cNvSpPr>
            <a:spLocks noGrp="1"/>
          </p:cNvSpPr>
          <p:nvPr>
            <p:ph type="ctrTitle"/>
          </p:nvPr>
        </p:nvSpPr>
        <p:spPr>
          <a:xfrm>
            <a:off x="1763688" y="260648"/>
            <a:ext cx="6980312" cy="819472"/>
          </a:xfrm>
          <a:solidFill>
            <a:schemeClr val="tx1"/>
          </a:solidFill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th-TH" sz="4400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การจัดกลุ่มครูและผู้เกี่ยวข้องเข้าโครงการ </a:t>
            </a:r>
            <a:endParaRPr lang="th-TH" sz="4400" dirty="0">
              <a:solidFill>
                <a:schemeClr val="accent1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2051720" y="1988840"/>
          <a:ext cx="5976664" cy="2580640"/>
        </p:xfrm>
        <a:graphic>
          <a:graphicData uri="http://schemas.openxmlformats.org/drawingml/2006/table">
            <a:tbl>
              <a:tblPr/>
              <a:tblGrid>
                <a:gridCol w="4082426"/>
                <a:gridCol w="1894238"/>
              </a:tblGrid>
              <a:tr h="2181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  <a:ea typeface="Arial"/>
                          <a:cs typeface="TH SarabunPSK"/>
                        </a:rPr>
                        <a:t>กลุ่มผู้ออกแบบกระบวนการ</a:t>
                      </a:r>
                      <a:endParaRPr lang="en-US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  <a:ea typeface="Arial"/>
                        <a:cs typeface="Cordia New"/>
                      </a:endParaRPr>
                    </a:p>
                  </a:txBody>
                  <a:tcPr marL="55306" marR="553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  <a:ea typeface="Arial"/>
                          <a:cs typeface="TH SarabunPSK"/>
                        </a:rPr>
                        <a:t>จำนวนคน</a:t>
                      </a:r>
                      <a:endParaRPr lang="en-US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  <a:ea typeface="Arial"/>
                        <a:cs typeface="Cordia New"/>
                      </a:endParaRPr>
                    </a:p>
                  </a:txBody>
                  <a:tcPr marL="55306" marR="553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96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latin typeface="Arial"/>
                          <a:ea typeface="Arial"/>
                          <a:cs typeface="TH SarabunPSK"/>
                        </a:rPr>
                        <a:t>ก.นักวิจัย</a:t>
                      </a:r>
                      <a:endParaRPr lang="en-US" sz="1400" dirty="0">
                        <a:latin typeface="Arial"/>
                        <a:ea typeface="Arial"/>
                        <a:cs typeface="Cordia New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000" dirty="0">
                          <a:latin typeface="Arial"/>
                          <a:ea typeface="Arial"/>
                          <a:cs typeface="TH SarabunPSK"/>
                        </a:rPr>
                        <a:t>ข.ศึกษานิเทศก์/ครูดีเด่น/รองผู้อำนวยการในโรงเรียนต้นแบบ/หัวหน้ากลุ่มสาระในโรงเรียนต้นแบบ</a:t>
                      </a:r>
                      <a:endParaRPr lang="en-US" sz="1400" dirty="0">
                        <a:latin typeface="Arial"/>
                        <a:ea typeface="Arial"/>
                        <a:cs typeface="Cordia New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latin typeface="Arial"/>
                          <a:ea typeface="Arial"/>
                          <a:cs typeface="TH SarabunPSK"/>
                        </a:rPr>
                        <a:t>ฉ.ครูในโรงเรียนต้นแบบ</a:t>
                      </a:r>
                      <a:r>
                        <a:rPr lang="th-TH" sz="200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H SarabunPSK"/>
                        </a:rPr>
                        <a:t> </a:t>
                      </a:r>
                      <a:endParaRPr lang="en-US" sz="1400" dirty="0">
                        <a:latin typeface="Arial"/>
                        <a:ea typeface="Arial"/>
                        <a:cs typeface="Cordia New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latin typeface="Arial"/>
                          <a:ea typeface="Arial"/>
                          <a:cs typeface="TH SarabunPSK"/>
                        </a:rPr>
                        <a:t>ช.ครูในโรงเรียนทั่วไป</a:t>
                      </a:r>
                      <a:endParaRPr lang="en-US" sz="1400" dirty="0">
                        <a:latin typeface="Arial"/>
                        <a:ea typeface="Arial"/>
                        <a:cs typeface="Cordia New"/>
                      </a:endParaRPr>
                    </a:p>
                  </a:txBody>
                  <a:tcPr marL="55306" marR="553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 smtClean="0">
                          <a:latin typeface="TH SarabunPSK" pitchFamily="34" charset="-34"/>
                          <a:ea typeface="Arial"/>
                          <a:cs typeface="TH SarabunPSK" pitchFamily="34" charset="-34"/>
                        </a:rPr>
                        <a:t>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 smtClean="0">
                          <a:latin typeface="TH SarabunPSK" pitchFamily="34" charset="-34"/>
                          <a:ea typeface="Arial"/>
                          <a:cs typeface="TH SarabunPSK" pitchFamily="34" charset="-34"/>
                        </a:rPr>
                        <a:t>16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h-TH" sz="2400" dirty="0" smtClean="0">
                        <a:latin typeface="TH SarabunPSK" pitchFamily="34" charset="-34"/>
                        <a:ea typeface="Arial"/>
                        <a:cs typeface="TH SarabunPSK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 smtClean="0">
                          <a:latin typeface="TH SarabunPSK" pitchFamily="34" charset="-34"/>
                          <a:ea typeface="Arial"/>
                          <a:cs typeface="TH SarabunPSK" pitchFamily="34" charset="-34"/>
                        </a:rPr>
                        <a:t>111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 smtClean="0">
                          <a:latin typeface="TH SarabunPSK" pitchFamily="34" charset="-34"/>
                          <a:ea typeface="Arial"/>
                          <a:cs typeface="TH SarabunPSK" pitchFamily="34" charset="-34"/>
                        </a:rPr>
                        <a:t>8</a:t>
                      </a:r>
                      <a:endParaRPr lang="en-US" sz="2000" dirty="0">
                        <a:latin typeface="TH SarabunPSK" pitchFamily="34" charset="-34"/>
                        <a:ea typeface="Arial"/>
                        <a:cs typeface="TH SarabunPSK" pitchFamily="34" charset="-34"/>
                      </a:endParaRPr>
                    </a:p>
                  </a:txBody>
                  <a:tcPr marL="55306" marR="553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8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latin typeface="Arial"/>
                          <a:ea typeface="Arial"/>
                          <a:cs typeface="TH SarabunPSK"/>
                        </a:rPr>
                        <a:t>รวม</a:t>
                      </a:r>
                      <a:endParaRPr lang="en-US" sz="1400" dirty="0">
                        <a:latin typeface="Arial"/>
                        <a:ea typeface="Arial"/>
                        <a:cs typeface="Cordia New"/>
                      </a:endParaRPr>
                    </a:p>
                  </a:txBody>
                  <a:tcPr marL="55306" marR="553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 smtClean="0">
                          <a:latin typeface="Arial"/>
                          <a:ea typeface="Arial"/>
                          <a:cs typeface="TH SarabunPSK"/>
                        </a:rPr>
                        <a:t>143</a:t>
                      </a:r>
                      <a:endParaRPr lang="en-US" sz="1400" dirty="0">
                        <a:latin typeface="Arial"/>
                        <a:ea typeface="Arial"/>
                        <a:cs typeface="Cordia New"/>
                      </a:endParaRPr>
                    </a:p>
                  </a:txBody>
                  <a:tcPr marL="55306" marR="553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logo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260648"/>
            <a:ext cx="792088" cy="9361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0" name="Title 1"/>
          <p:cNvSpPr>
            <a:spLocks noGrp="1"/>
          </p:cNvSpPr>
          <p:nvPr>
            <p:ph type="ctrTitle"/>
          </p:nvPr>
        </p:nvSpPr>
        <p:spPr>
          <a:xfrm>
            <a:off x="1763688" y="260648"/>
            <a:ext cx="6980312" cy="819472"/>
          </a:xfrm>
          <a:solidFill>
            <a:schemeClr val="tx1"/>
          </a:solidFill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th-TH" sz="4400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การจัดกลุ่มครูในโครงการ </a:t>
            </a:r>
            <a:endParaRPr lang="th-TH" sz="4400" dirty="0">
              <a:solidFill>
                <a:schemeClr val="accent1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763688" y="1628800"/>
          <a:ext cx="7056786" cy="4556760"/>
        </p:xfrm>
        <a:graphic>
          <a:graphicData uri="http://schemas.openxmlformats.org/drawingml/2006/table">
            <a:tbl>
              <a:tblPr/>
              <a:tblGrid>
                <a:gridCol w="2880320"/>
                <a:gridCol w="1224136"/>
                <a:gridCol w="720080"/>
                <a:gridCol w="864096"/>
                <a:gridCol w="720080"/>
                <a:gridCol w="648074"/>
              </a:tblGrid>
              <a:tr h="3150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Arial"/>
                          <a:ea typeface="Arial"/>
                          <a:cs typeface="TH SarabunPSK"/>
                        </a:rPr>
                        <a:t>กลุ่มผู้ออกแบบกระบวนการ</a:t>
                      </a:r>
                      <a:endParaRPr lang="en-US" sz="1400" dirty="0">
                        <a:latin typeface="Arial"/>
                        <a:ea typeface="Arial"/>
                        <a:cs typeface="Cordia New"/>
                      </a:endParaRPr>
                    </a:p>
                  </a:txBody>
                  <a:tcPr marL="55306" marR="553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>
                          <a:latin typeface="Arial"/>
                          <a:ea typeface="Arial"/>
                          <a:cs typeface="TH SarabunPSK"/>
                        </a:rPr>
                        <a:t>จำนวนคน</a:t>
                      </a:r>
                      <a:endParaRPr lang="en-US" sz="1200" b="1" dirty="0">
                        <a:latin typeface="Arial"/>
                        <a:ea typeface="Arial"/>
                        <a:cs typeface="Cordia New"/>
                      </a:endParaRPr>
                    </a:p>
                  </a:txBody>
                  <a:tcPr marL="55306" marR="553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>
                          <a:latin typeface="Arial"/>
                          <a:ea typeface="Arial"/>
                          <a:cs typeface="TH SarabunPSK"/>
                        </a:rPr>
                        <a:t>กลุ่ม</a:t>
                      </a:r>
                      <a:r>
                        <a:rPr lang="en-US" sz="1800" b="1" dirty="0">
                          <a:latin typeface="TH SarabunPSK"/>
                          <a:ea typeface="Arial"/>
                          <a:cs typeface="Cordia New"/>
                        </a:rPr>
                        <a:t> A</a:t>
                      </a:r>
                      <a:endParaRPr lang="en-US" sz="1200" b="1" dirty="0">
                        <a:latin typeface="Arial"/>
                        <a:ea typeface="Arial"/>
                        <a:cs typeface="Cordia New"/>
                      </a:endParaRPr>
                    </a:p>
                  </a:txBody>
                  <a:tcPr marL="55306" marR="553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>
                          <a:latin typeface="Arial"/>
                          <a:ea typeface="Arial"/>
                          <a:cs typeface="TH SarabunPSK"/>
                        </a:rPr>
                        <a:t>กลุ่ม</a:t>
                      </a:r>
                      <a:r>
                        <a:rPr lang="en-US" sz="1800" b="1" dirty="0">
                          <a:latin typeface="TH SarabunPSK"/>
                          <a:ea typeface="Arial"/>
                          <a:cs typeface="Cordia New"/>
                        </a:rPr>
                        <a:t> B</a:t>
                      </a:r>
                      <a:endParaRPr lang="en-US" sz="1200" b="1" dirty="0">
                        <a:latin typeface="Arial"/>
                        <a:ea typeface="Arial"/>
                        <a:cs typeface="Cordia New"/>
                      </a:endParaRPr>
                    </a:p>
                  </a:txBody>
                  <a:tcPr marL="55306" marR="553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>
                          <a:latin typeface="Arial"/>
                          <a:ea typeface="Arial"/>
                          <a:cs typeface="TH SarabunPSK"/>
                        </a:rPr>
                        <a:t>กลุ่ม</a:t>
                      </a:r>
                      <a:r>
                        <a:rPr lang="en-US" sz="1800" b="1" dirty="0">
                          <a:latin typeface="TH SarabunPSK"/>
                          <a:ea typeface="Arial"/>
                          <a:cs typeface="Cordia New"/>
                        </a:rPr>
                        <a:t> C</a:t>
                      </a:r>
                      <a:endParaRPr lang="en-US" sz="1200" b="1" dirty="0">
                        <a:latin typeface="Arial"/>
                        <a:ea typeface="Arial"/>
                        <a:cs typeface="Cordia New"/>
                      </a:endParaRPr>
                    </a:p>
                  </a:txBody>
                  <a:tcPr marL="55306" marR="553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>
                          <a:latin typeface="Arial"/>
                          <a:ea typeface="Arial"/>
                          <a:cs typeface="TH SarabunPSK"/>
                        </a:rPr>
                        <a:t>กลุ่ม</a:t>
                      </a:r>
                      <a:r>
                        <a:rPr lang="en-US" sz="1800" b="1" dirty="0">
                          <a:latin typeface="TH SarabunPSK"/>
                          <a:ea typeface="Arial"/>
                          <a:cs typeface="Cordia New"/>
                        </a:rPr>
                        <a:t> D</a:t>
                      </a:r>
                      <a:endParaRPr lang="en-US" sz="1200" b="1" dirty="0">
                        <a:latin typeface="Arial"/>
                        <a:ea typeface="Arial"/>
                        <a:cs typeface="Cordia New"/>
                      </a:endParaRPr>
                    </a:p>
                  </a:txBody>
                  <a:tcPr marL="55306" marR="553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37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latin typeface="Arial"/>
                          <a:ea typeface="Arial"/>
                          <a:cs typeface="TH SarabunPSK"/>
                        </a:rPr>
                        <a:t> ครูในโรงเรียนต้นแบบ</a:t>
                      </a:r>
                      <a:endParaRPr lang="en-US" sz="1200" dirty="0">
                        <a:latin typeface="Arial"/>
                        <a:ea typeface="Arial"/>
                        <a:cs typeface="Cordia New"/>
                      </a:endParaRPr>
                    </a:p>
                    <a:p>
                      <a:pPr indent="2012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H SarabunPSK"/>
                        </a:rPr>
                        <a:t>1.โรงเรียนวัดบางจะเกร็ง</a:t>
                      </a:r>
                      <a:endParaRPr lang="en-US" sz="1400" dirty="0">
                        <a:latin typeface="Arial"/>
                        <a:ea typeface="Arial"/>
                        <a:cs typeface="Cordia New"/>
                      </a:endParaRPr>
                    </a:p>
                    <a:p>
                      <a:pPr indent="2012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H SarabunPSK"/>
                        </a:rPr>
                        <a:t>2.โรงเรียนวัดบางขันแตก</a:t>
                      </a:r>
                      <a:endParaRPr lang="en-US" sz="1400" dirty="0">
                        <a:latin typeface="Arial"/>
                        <a:ea typeface="Arial"/>
                        <a:cs typeface="Cordia New"/>
                      </a:endParaRPr>
                    </a:p>
                    <a:p>
                      <a:pPr indent="2012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H SarabunPSK"/>
                        </a:rPr>
                        <a:t>3.โรงเรียนวัดโรงธรรม มิตรภาพ70</a:t>
                      </a:r>
                      <a:endParaRPr lang="en-US" sz="1400" dirty="0">
                        <a:latin typeface="Arial"/>
                        <a:ea typeface="Arial"/>
                        <a:cs typeface="Cordia New"/>
                      </a:endParaRPr>
                    </a:p>
                    <a:p>
                      <a:pPr indent="2012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H SarabunPSK"/>
                        </a:rPr>
                        <a:t>4.โรงเรียนทีปังกรณ์วิทยาพัฒน์</a:t>
                      </a:r>
                      <a:endParaRPr lang="en-US" sz="1400" dirty="0">
                        <a:latin typeface="Arial"/>
                        <a:ea typeface="Arial"/>
                        <a:cs typeface="Cordia New"/>
                      </a:endParaRPr>
                    </a:p>
                    <a:p>
                      <a:pPr indent="2012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H SarabunPSK"/>
                        </a:rPr>
                        <a:t>5.โรงเรียนเมธีชุณหวัณ(มัธยม)</a:t>
                      </a:r>
                      <a:endParaRPr lang="en-US" sz="1400" dirty="0">
                        <a:latin typeface="Arial"/>
                        <a:ea typeface="Arial"/>
                        <a:cs typeface="Cordia New"/>
                      </a:endParaRPr>
                    </a:p>
                    <a:p>
                      <a:pPr indent="2012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H SarabunPSK"/>
                        </a:rPr>
                        <a:t>6.โรงเรียนวัดบางกระพ้อม</a:t>
                      </a:r>
                      <a:endParaRPr lang="en-US" sz="1400" dirty="0">
                        <a:latin typeface="Arial"/>
                        <a:ea typeface="Arial"/>
                        <a:cs typeface="Cordia New"/>
                      </a:endParaRPr>
                    </a:p>
                    <a:p>
                      <a:pPr indent="2012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H SarabunPSK"/>
                        </a:rPr>
                        <a:t>7.โรงเรียนวัดช่องลมวรรณาราม</a:t>
                      </a:r>
                      <a:endParaRPr lang="en-US" sz="1400" dirty="0">
                        <a:latin typeface="Arial"/>
                        <a:ea typeface="Arial"/>
                        <a:cs typeface="Cordia New"/>
                      </a:endParaRPr>
                    </a:p>
                    <a:p>
                      <a:pPr indent="2012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H SarabunPSK"/>
                        </a:rPr>
                        <a:t>8.โรงเรียนวัดเสด็จ</a:t>
                      </a:r>
                      <a:endParaRPr lang="en-US" sz="1400" dirty="0">
                        <a:latin typeface="Arial"/>
                        <a:ea typeface="Arial"/>
                        <a:cs typeface="Cordia New"/>
                      </a:endParaRPr>
                    </a:p>
                    <a:p>
                      <a:pPr indent="2012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H SarabunPSK"/>
                        </a:rPr>
                        <a:t>9.โรงเรียนวัดคู้สนามจันทร์</a:t>
                      </a:r>
                      <a:endParaRPr lang="en-US" sz="1200" dirty="0">
                        <a:latin typeface="Arial"/>
                        <a:ea typeface="Arial"/>
                        <a:cs typeface="Cordia New"/>
                      </a:endParaRPr>
                    </a:p>
                    <a:p>
                      <a:pPr indent="2012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H SarabunPSK"/>
                        </a:rPr>
                        <a:t>10.โรงเรียนวัดช่องลม(</a:t>
                      </a:r>
                      <a:r>
                        <a:rPr lang="th-TH" sz="2000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H SarabunPSK"/>
                        </a:rPr>
                        <a:t>ธรรมโชติ</a:t>
                      </a:r>
                      <a:endParaRPr lang="en-US" sz="1400" dirty="0">
                        <a:latin typeface="Arial"/>
                        <a:ea typeface="Arial"/>
                        <a:cs typeface="Cordia New"/>
                      </a:endParaRPr>
                    </a:p>
                  </a:txBody>
                  <a:tcPr marL="55306" marR="553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TH SarabunPSK"/>
                        <a:ea typeface="Arial"/>
                        <a:cs typeface="Cordia New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latin typeface="Arial"/>
                          <a:ea typeface="Arial"/>
                          <a:cs typeface="TH SarabunPSK"/>
                        </a:rPr>
                        <a:t>10</a:t>
                      </a:r>
                      <a:endParaRPr lang="en-US" sz="1400" dirty="0">
                        <a:latin typeface="Arial"/>
                        <a:ea typeface="Arial"/>
                        <a:cs typeface="Cordia New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latin typeface="Arial"/>
                          <a:ea typeface="Arial"/>
                          <a:cs typeface="TH SarabunPSK"/>
                        </a:rPr>
                        <a:t>8</a:t>
                      </a:r>
                      <a:endParaRPr lang="en-US" sz="1400" dirty="0">
                        <a:latin typeface="Arial"/>
                        <a:ea typeface="Arial"/>
                        <a:cs typeface="Cordia New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latin typeface="Arial"/>
                          <a:ea typeface="Arial"/>
                          <a:cs typeface="TH SarabunPSK"/>
                        </a:rPr>
                        <a:t>8</a:t>
                      </a:r>
                      <a:endParaRPr lang="en-US" sz="1400" dirty="0">
                        <a:latin typeface="Arial"/>
                        <a:ea typeface="Arial"/>
                        <a:cs typeface="Cordia New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H SarabunPSK"/>
                          <a:ea typeface="Arial"/>
                          <a:cs typeface="Cordia New"/>
                        </a:rPr>
                        <a:t>8</a:t>
                      </a:r>
                      <a:endParaRPr lang="en-US" sz="1400" dirty="0">
                        <a:latin typeface="Arial"/>
                        <a:ea typeface="Arial"/>
                        <a:cs typeface="Cordia New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latin typeface="Arial"/>
                          <a:ea typeface="Arial"/>
                          <a:cs typeface="TH SarabunPSK"/>
                        </a:rPr>
                        <a:t>30</a:t>
                      </a:r>
                      <a:endParaRPr lang="en-US" sz="1400" dirty="0">
                        <a:latin typeface="Arial"/>
                        <a:ea typeface="Arial"/>
                        <a:cs typeface="Cordia New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latin typeface="Arial"/>
                          <a:ea typeface="Arial"/>
                          <a:cs typeface="TH SarabunPSK"/>
                        </a:rPr>
                        <a:t>5</a:t>
                      </a:r>
                      <a:endParaRPr lang="en-US" sz="1400" dirty="0">
                        <a:latin typeface="Arial"/>
                        <a:ea typeface="Arial"/>
                        <a:cs typeface="Cordia New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latin typeface="Arial"/>
                          <a:ea typeface="Arial"/>
                          <a:cs typeface="TH SarabunPSK"/>
                        </a:rPr>
                        <a:t>15</a:t>
                      </a:r>
                      <a:endParaRPr lang="en-US" sz="1400" dirty="0">
                        <a:latin typeface="Arial"/>
                        <a:ea typeface="Arial"/>
                        <a:cs typeface="Cordia New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latin typeface="Arial"/>
                          <a:ea typeface="Arial"/>
                          <a:cs typeface="TH SarabunPSK"/>
                        </a:rPr>
                        <a:t>8</a:t>
                      </a:r>
                      <a:endParaRPr lang="en-US" sz="1400" dirty="0">
                        <a:latin typeface="Arial"/>
                        <a:ea typeface="Arial"/>
                        <a:cs typeface="Cordia New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latin typeface="Arial"/>
                          <a:ea typeface="Arial"/>
                          <a:cs typeface="TH SarabunPSK"/>
                        </a:rPr>
                        <a:t>8</a:t>
                      </a:r>
                      <a:endParaRPr lang="en-US" sz="1400" dirty="0">
                        <a:latin typeface="Arial"/>
                        <a:ea typeface="Arial"/>
                        <a:cs typeface="Cordia New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latin typeface="Arial"/>
                          <a:ea typeface="Arial"/>
                          <a:cs typeface="TH SarabunPSK"/>
                        </a:rPr>
                        <a:t>11</a:t>
                      </a:r>
                      <a:endParaRPr lang="en-US" sz="1400" dirty="0">
                        <a:latin typeface="Arial"/>
                        <a:ea typeface="Arial"/>
                        <a:cs typeface="Cordia New"/>
                      </a:endParaRPr>
                    </a:p>
                  </a:txBody>
                  <a:tcPr marL="55306" marR="553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TH SarabunPSK"/>
                        <a:ea typeface="Arial"/>
                        <a:cs typeface="Cordia New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H SarabunPSK"/>
                          <a:ea typeface="Arial"/>
                          <a:cs typeface="Cordia New"/>
                        </a:rPr>
                        <a:t>2</a:t>
                      </a:r>
                      <a:endParaRPr lang="en-US" sz="1400" dirty="0">
                        <a:latin typeface="Arial"/>
                        <a:ea typeface="Arial"/>
                        <a:cs typeface="Cordia New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H SarabunPSK"/>
                          <a:ea typeface="Arial"/>
                          <a:cs typeface="Cordia New"/>
                        </a:rPr>
                        <a:t>2</a:t>
                      </a:r>
                      <a:endParaRPr lang="en-US" sz="1400" dirty="0">
                        <a:latin typeface="Arial"/>
                        <a:ea typeface="Arial"/>
                        <a:cs typeface="Cordia New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H SarabunPSK"/>
                          <a:ea typeface="Arial"/>
                          <a:cs typeface="Cordia New"/>
                        </a:rPr>
                        <a:t>2</a:t>
                      </a:r>
                      <a:endParaRPr lang="en-US" sz="1400" dirty="0">
                        <a:latin typeface="Arial"/>
                        <a:ea typeface="Arial"/>
                        <a:cs typeface="Cordia New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H SarabunPSK"/>
                          <a:ea typeface="Arial"/>
                          <a:cs typeface="Cordia New"/>
                        </a:rPr>
                        <a:t>2</a:t>
                      </a:r>
                      <a:endParaRPr lang="en-US" sz="1400" dirty="0">
                        <a:latin typeface="Arial"/>
                        <a:ea typeface="Arial"/>
                        <a:cs typeface="Cordia New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H SarabunPSK"/>
                          <a:ea typeface="Arial"/>
                          <a:cs typeface="Cordia New"/>
                        </a:rPr>
                        <a:t>8</a:t>
                      </a:r>
                      <a:endParaRPr lang="en-US" sz="1400" dirty="0">
                        <a:latin typeface="Arial"/>
                        <a:ea typeface="Arial"/>
                        <a:cs typeface="Cordia New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H SarabunPSK"/>
                          <a:ea typeface="Arial"/>
                          <a:cs typeface="Cordia New"/>
                        </a:rPr>
                        <a:t>1</a:t>
                      </a:r>
                      <a:endParaRPr lang="en-US" sz="1400" dirty="0">
                        <a:latin typeface="Arial"/>
                        <a:ea typeface="Arial"/>
                        <a:cs typeface="Cordia New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H SarabunPSK"/>
                          <a:ea typeface="Arial"/>
                          <a:cs typeface="Cordia New"/>
                        </a:rPr>
                        <a:t>4</a:t>
                      </a:r>
                      <a:endParaRPr lang="en-US" sz="1400" dirty="0">
                        <a:latin typeface="Arial"/>
                        <a:ea typeface="Arial"/>
                        <a:cs typeface="Cordia New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H SarabunPSK"/>
                          <a:ea typeface="Arial"/>
                          <a:cs typeface="Cordia New"/>
                        </a:rPr>
                        <a:t>2</a:t>
                      </a:r>
                      <a:endParaRPr lang="en-US" sz="1400" dirty="0">
                        <a:latin typeface="Arial"/>
                        <a:ea typeface="Arial"/>
                        <a:cs typeface="Cordia New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H SarabunPSK"/>
                          <a:ea typeface="Arial"/>
                          <a:cs typeface="Cordia New"/>
                        </a:rPr>
                        <a:t>2</a:t>
                      </a:r>
                      <a:endParaRPr lang="en-US" sz="1400" dirty="0">
                        <a:latin typeface="Arial"/>
                        <a:ea typeface="Arial"/>
                        <a:cs typeface="Cordia New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H SarabunPSK"/>
                          <a:ea typeface="Arial"/>
                          <a:cs typeface="Cordia New"/>
                        </a:rPr>
                        <a:t>3</a:t>
                      </a:r>
                      <a:endParaRPr lang="en-US" sz="1400" dirty="0">
                        <a:latin typeface="Arial"/>
                        <a:ea typeface="Arial"/>
                        <a:cs typeface="Cordia New"/>
                      </a:endParaRPr>
                    </a:p>
                  </a:txBody>
                  <a:tcPr marL="55306" marR="553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TH SarabunPSK"/>
                        <a:ea typeface="Arial"/>
                        <a:cs typeface="Cordia New"/>
                      </a:endParaRPr>
                    </a:p>
                    <a:p>
                      <a:pPr marL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H SarabunPSK"/>
                          <a:ea typeface="Arial"/>
                          <a:cs typeface="Cordia New"/>
                        </a:rPr>
                        <a:t>3</a:t>
                      </a:r>
                      <a:endParaRPr lang="en-US" sz="1400" dirty="0">
                        <a:latin typeface="Arial"/>
                        <a:ea typeface="Arial"/>
                        <a:cs typeface="Cordia New"/>
                      </a:endParaRPr>
                    </a:p>
                    <a:p>
                      <a:pPr marL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H SarabunPSK"/>
                          <a:ea typeface="Arial"/>
                          <a:cs typeface="Cordia New"/>
                        </a:rPr>
                        <a:t>2</a:t>
                      </a:r>
                      <a:endParaRPr lang="en-US" sz="1400" dirty="0">
                        <a:latin typeface="Arial"/>
                        <a:ea typeface="Arial"/>
                        <a:cs typeface="Cordia New"/>
                      </a:endParaRPr>
                    </a:p>
                    <a:p>
                      <a:pPr marL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H SarabunPSK"/>
                          <a:ea typeface="Arial"/>
                          <a:cs typeface="Cordia New"/>
                        </a:rPr>
                        <a:t>2</a:t>
                      </a:r>
                      <a:endParaRPr lang="en-US" sz="1400" dirty="0">
                        <a:latin typeface="Arial"/>
                        <a:ea typeface="Arial"/>
                        <a:cs typeface="Cordia New"/>
                      </a:endParaRPr>
                    </a:p>
                    <a:p>
                      <a:pPr marL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H SarabunPSK"/>
                          <a:ea typeface="Arial"/>
                          <a:cs typeface="Cordia New"/>
                        </a:rPr>
                        <a:t>2</a:t>
                      </a:r>
                      <a:endParaRPr lang="en-US" sz="1400" dirty="0">
                        <a:latin typeface="Arial"/>
                        <a:ea typeface="Arial"/>
                        <a:cs typeface="Cordia New"/>
                      </a:endParaRPr>
                    </a:p>
                    <a:p>
                      <a:pPr marL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H SarabunPSK"/>
                          <a:ea typeface="Arial"/>
                          <a:cs typeface="Cordia New"/>
                        </a:rPr>
                        <a:t>7</a:t>
                      </a:r>
                      <a:endParaRPr lang="en-US" sz="1400" dirty="0">
                        <a:latin typeface="Arial"/>
                        <a:ea typeface="Arial"/>
                        <a:cs typeface="Cordia New"/>
                      </a:endParaRPr>
                    </a:p>
                    <a:p>
                      <a:pPr marL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H SarabunPSK"/>
                          <a:ea typeface="Arial"/>
                          <a:cs typeface="Cordia New"/>
                        </a:rPr>
                        <a:t>2</a:t>
                      </a:r>
                      <a:endParaRPr lang="en-US" sz="1400" dirty="0">
                        <a:latin typeface="Arial"/>
                        <a:ea typeface="Arial"/>
                        <a:cs typeface="Cordia New"/>
                      </a:endParaRPr>
                    </a:p>
                    <a:p>
                      <a:pPr marL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H SarabunPSK"/>
                          <a:ea typeface="Arial"/>
                          <a:cs typeface="Cordia New"/>
                        </a:rPr>
                        <a:t>3</a:t>
                      </a:r>
                      <a:endParaRPr lang="en-US" sz="1400" dirty="0">
                        <a:latin typeface="Arial"/>
                        <a:ea typeface="Arial"/>
                        <a:cs typeface="Cordia New"/>
                      </a:endParaRPr>
                    </a:p>
                    <a:p>
                      <a:pPr marL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H SarabunPSK"/>
                          <a:ea typeface="Arial"/>
                          <a:cs typeface="Cordia New"/>
                        </a:rPr>
                        <a:t>2</a:t>
                      </a:r>
                      <a:endParaRPr lang="en-US" sz="1400" dirty="0">
                        <a:latin typeface="Arial"/>
                        <a:ea typeface="Arial"/>
                        <a:cs typeface="Cordia New"/>
                      </a:endParaRPr>
                    </a:p>
                    <a:p>
                      <a:pPr marL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H SarabunPSK"/>
                          <a:ea typeface="Arial"/>
                          <a:cs typeface="Cordia New"/>
                        </a:rPr>
                        <a:t>2</a:t>
                      </a:r>
                      <a:endParaRPr lang="en-US" sz="1400" dirty="0">
                        <a:latin typeface="Arial"/>
                        <a:ea typeface="Arial"/>
                        <a:cs typeface="Cordia New"/>
                      </a:endParaRPr>
                    </a:p>
                    <a:p>
                      <a:pPr marL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H SarabunPSK"/>
                          <a:ea typeface="Arial"/>
                          <a:cs typeface="Cordia New"/>
                        </a:rPr>
                        <a:t>3</a:t>
                      </a:r>
                      <a:endParaRPr lang="en-US" sz="1400" dirty="0">
                        <a:latin typeface="Arial"/>
                        <a:ea typeface="Arial"/>
                        <a:cs typeface="Cordia New"/>
                      </a:endParaRPr>
                    </a:p>
                  </a:txBody>
                  <a:tcPr marL="55306" marR="553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TH SarabunPSK"/>
                        <a:ea typeface="Arial"/>
                        <a:cs typeface="Cordia New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H SarabunPSK"/>
                          <a:ea typeface="Arial"/>
                          <a:cs typeface="Cordia New"/>
                        </a:rPr>
                        <a:t>2</a:t>
                      </a:r>
                      <a:endParaRPr lang="en-US" sz="1400" dirty="0">
                        <a:latin typeface="Arial"/>
                        <a:ea typeface="Arial"/>
                        <a:cs typeface="Cordia New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H SarabunPSK"/>
                          <a:ea typeface="Arial"/>
                          <a:cs typeface="Cordia New"/>
                        </a:rPr>
                        <a:t>2</a:t>
                      </a:r>
                      <a:endParaRPr lang="en-US" sz="1400" dirty="0">
                        <a:latin typeface="Arial"/>
                        <a:ea typeface="Arial"/>
                        <a:cs typeface="Cordia New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H SarabunPSK"/>
                          <a:ea typeface="Arial"/>
                          <a:cs typeface="Cordia New"/>
                        </a:rPr>
                        <a:t>2</a:t>
                      </a:r>
                      <a:endParaRPr lang="en-US" sz="1400" dirty="0">
                        <a:latin typeface="Arial"/>
                        <a:ea typeface="Arial"/>
                        <a:cs typeface="Cordia New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H SarabunPSK"/>
                          <a:ea typeface="Arial"/>
                          <a:cs typeface="Cordia New"/>
                        </a:rPr>
                        <a:t>2</a:t>
                      </a:r>
                      <a:endParaRPr lang="en-US" sz="1400" dirty="0">
                        <a:latin typeface="Arial"/>
                        <a:ea typeface="Arial"/>
                        <a:cs typeface="Cordia New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H SarabunPSK"/>
                          <a:ea typeface="Arial"/>
                          <a:cs typeface="Cordia New"/>
                        </a:rPr>
                        <a:t>8</a:t>
                      </a:r>
                      <a:endParaRPr lang="en-US" sz="1400" dirty="0">
                        <a:latin typeface="Arial"/>
                        <a:ea typeface="Arial"/>
                        <a:cs typeface="Cordia New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H SarabunPSK"/>
                          <a:ea typeface="Arial"/>
                          <a:cs typeface="Cordia New"/>
                        </a:rPr>
                        <a:t>1</a:t>
                      </a:r>
                      <a:endParaRPr lang="en-US" sz="1400" dirty="0">
                        <a:latin typeface="Arial"/>
                        <a:ea typeface="Arial"/>
                        <a:cs typeface="Cordia New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H SarabunPSK"/>
                          <a:ea typeface="Arial"/>
                          <a:cs typeface="Cordia New"/>
                        </a:rPr>
                        <a:t>4</a:t>
                      </a:r>
                      <a:endParaRPr lang="en-US" sz="1400" dirty="0">
                        <a:latin typeface="Arial"/>
                        <a:ea typeface="Arial"/>
                        <a:cs typeface="Cordia New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H SarabunPSK"/>
                          <a:ea typeface="Arial"/>
                          <a:cs typeface="Cordia New"/>
                        </a:rPr>
                        <a:t>2</a:t>
                      </a:r>
                      <a:endParaRPr lang="en-US" sz="1400" dirty="0">
                        <a:latin typeface="Arial"/>
                        <a:ea typeface="Arial"/>
                        <a:cs typeface="Cordia New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H SarabunPSK"/>
                          <a:ea typeface="Arial"/>
                          <a:cs typeface="Cordia New"/>
                        </a:rPr>
                        <a:t>2</a:t>
                      </a:r>
                      <a:endParaRPr lang="en-US" sz="1400" dirty="0">
                        <a:latin typeface="Arial"/>
                        <a:ea typeface="Arial"/>
                        <a:cs typeface="Cordia New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H SarabunPSK"/>
                          <a:ea typeface="Arial"/>
                          <a:cs typeface="Cordia New"/>
                        </a:rPr>
                        <a:t>3</a:t>
                      </a:r>
                      <a:endParaRPr lang="en-US" sz="1400" dirty="0">
                        <a:latin typeface="Arial"/>
                        <a:ea typeface="Arial"/>
                        <a:cs typeface="Cordia New"/>
                      </a:endParaRPr>
                    </a:p>
                  </a:txBody>
                  <a:tcPr marL="55306" marR="553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TH SarabunPSK"/>
                        <a:ea typeface="Arial"/>
                        <a:cs typeface="Cordia New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H SarabunPSK"/>
                          <a:ea typeface="Arial"/>
                          <a:cs typeface="Cordia New"/>
                        </a:rPr>
                        <a:t>3</a:t>
                      </a:r>
                      <a:endParaRPr lang="en-US" sz="1400" dirty="0">
                        <a:latin typeface="Arial"/>
                        <a:ea typeface="Arial"/>
                        <a:cs typeface="Cordia New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H SarabunPSK"/>
                          <a:ea typeface="Arial"/>
                          <a:cs typeface="Cordia New"/>
                        </a:rPr>
                        <a:t>2</a:t>
                      </a:r>
                      <a:endParaRPr lang="en-US" sz="1400" dirty="0">
                        <a:latin typeface="Arial"/>
                        <a:ea typeface="Arial"/>
                        <a:cs typeface="Cordia New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H SarabunPSK"/>
                          <a:ea typeface="Arial"/>
                          <a:cs typeface="Cordia New"/>
                        </a:rPr>
                        <a:t>2</a:t>
                      </a:r>
                      <a:endParaRPr lang="en-US" sz="1400" dirty="0">
                        <a:latin typeface="Arial"/>
                        <a:ea typeface="Arial"/>
                        <a:cs typeface="Cordia New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H SarabunPSK"/>
                          <a:ea typeface="Arial"/>
                          <a:cs typeface="Cordia New"/>
                        </a:rPr>
                        <a:t>2</a:t>
                      </a:r>
                      <a:endParaRPr lang="en-US" sz="1400" dirty="0">
                        <a:latin typeface="Arial"/>
                        <a:ea typeface="Arial"/>
                        <a:cs typeface="Cordia New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H SarabunPSK"/>
                          <a:ea typeface="Arial"/>
                          <a:cs typeface="Cordia New"/>
                        </a:rPr>
                        <a:t>7</a:t>
                      </a:r>
                      <a:endParaRPr lang="en-US" sz="1400" dirty="0">
                        <a:latin typeface="Arial"/>
                        <a:ea typeface="Arial"/>
                        <a:cs typeface="Cordia New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H SarabunPSK"/>
                          <a:ea typeface="Arial"/>
                          <a:cs typeface="Cordia New"/>
                        </a:rPr>
                        <a:t>1</a:t>
                      </a:r>
                      <a:endParaRPr lang="en-US" sz="1400" dirty="0">
                        <a:latin typeface="Arial"/>
                        <a:ea typeface="Arial"/>
                        <a:cs typeface="Cordia New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H SarabunPSK"/>
                          <a:ea typeface="Arial"/>
                          <a:cs typeface="Cordia New"/>
                        </a:rPr>
                        <a:t>4</a:t>
                      </a:r>
                      <a:endParaRPr lang="en-US" sz="1400" dirty="0">
                        <a:latin typeface="Arial"/>
                        <a:ea typeface="Arial"/>
                        <a:cs typeface="Cordia New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H SarabunPSK"/>
                          <a:ea typeface="Arial"/>
                          <a:cs typeface="Cordia New"/>
                        </a:rPr>
                        <a:t>2</a:t>
                      </a:r>
                      <a:endParaRPr lang="en-US" sz="1400" dirty="0">
                        <a:latin typeface="Arial"/>
                        <a:ea typeface="Arial"/>
                        <a:cs typeface="Cordia New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H SarabunPSK"/>
                          <a:ea typeface="Arial"/>
                          <a:cs typeface="Cordia New"/>
                        </a:rPr>
                        <a:t>2</a:t>
                      </a:r>
                      <a:endParaRPr lang="en-US" sz="1400" dirty="0">
                        <a:latin typeface="Arial"/>
                        <a:ea typeface="Arial"/>
                        <a:cs typeface="Cordia New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latin typeface="Arial"/>
                          <a:ea typeface="Arial"/>
                          <a:cs typeface="TH SarabunPSK"/>
                        </a:rPr>
                        <a:t>2</a:t>
                      </a:r>
                      <a:endParaRPr lang="en-US" sz="1400" dirty="0">
                        <a:latin typeface="Arial"/>
                        <a:ea typeface="Arial"/>
                        <a:cs typeface="Cordia New"/>
                      </a:endParaRPr>
                    </a:p>
                  </a:txBody>
                  <a:tcPr marL="55306" marR="553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latin typeface="Arial"/>
                          <a:ea typeface="Arial"/>
                          <a:cs typeface="TH SarabunPSK"/>
                        </a:rPr>
                        <a:t>รวม</a:t>
                      </a:r>
                      <a:endParaRPr lang="en-US" sz="1400" dirty="0">
                        <a:latin typeface="Arial"/>
                        <a:ea typeface="Arial"/>
                        <a:cs typeface="Cordia New"/>
                      </a:endParaRPr>
                    </a:p>
                  </a:txBody>
                  <a:tcPr marL="55306" marR="553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latin typeface="Arial"/>
                          <a:ea typeface="Arial"/>
                          <a:cs typeface="TH SarabunPSK"/>
                        </a:rPr>
                        <a:t>111 </a:t>
                      </a:r>
                      <a:endParaRPr lang="en-US" sz="1200" dirty="0">
                        <a:latin typeface="Arial"/>
                        <a:ea typeface="Arial"/>
                        <a:cs typeface="Cordia New"/>
                      </a:endParaRPr>
                    </a:p>
                  </a:txBody>
                  <a:tcPr marL="55306" marR="553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latin typeface="Arial"/>
                          <a:ea typeface="Arial"/>
                          <a:cs typeface="TH SarabunPSK"/>
                        </a:rPr>
                        <a:t>28 </a:t>
                      </a:r>
                      <a:endParaRPr lang="en-US" sz="1200" dirty="0">
                        <a:latin typeface="Arial"/>
                        <a:ea typeface="Arial"/>
                        <a:cs typeface="Cordia New"/>
                      </a:endParaRPr>
                    </a:p>
                  </a:txBody>
                  <a:tcPr marL="55306" marR="553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latin typeface="Arial"/>
                          <a:ea typeface="Arial"/>
                          <a:cs typeface="TH SarabunPSK"/>
                        </a:rPr>
                        <a:t>28</a:t>
                      </a:r>
                      <a:endParaRPr lang="en-US" sz="1200" dirty="0">
                        <a:latin typeface="Arial"/>
                        <a:ea typeface="Arial"/>
                        <a:cs typeface="Cordia New"/>
                      </a:endParaRPr>
                    </a:p>
                  </a:txBody>
                  <a:tcPr marL="55306" marR="553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latin typeface="Arial"/>
                          <a:ea typeface="Arial"/>
                          <a:cs typeface="TH SarabunPSK"/>
                        </a:rPr>
                        <a:t>26</a:t>
                      </a:r>
                      <a:endParaRPr lang="en-US" sz="1200" dirty="0">
                        <a:latin typeface="Arial"/>
                        <a:ea typeface="Arial"/>
                        <a:cs typeface="Cordia New"/>
                      </a:endParaRPr>
                    </a:p>
                  </a:txBody>
                  <a:tcPr marL="55306" marR="553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latin typeface="Arial"/>
                          <a:ea typeface="Arial"/>
                          <a:cs typeface="TH SarabunPSK"/>
                        </a:rPr>
                        <a:t>27</a:t>
                      </a:r>
                      <a:endParaRPr lang="en-US" sz="1200" dirty="0">
                        <a:latin typeface="Arial"/>
                        <a:ea typeface="Arial"/>
                        <a:cs typeface="Cordia New"/>
                      </a:endParaRPr>
                    </a:p>
                  </a:txBody>
                  <a:tcPr marL="55306" marR="553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logo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260648"/>
            <a:ext cx="792088" cy="9361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0" name="Title 1"/>
          <p:cNvSpPr>
            <a:spLocks noGrp="1"/>
          </p:cNvSpPr>
          <p:nvPr>
            <p:ph type="ctrTitle"/>
          </p:nvPr>
        </p:nvSpPr>
        <p:spPr>
          <a:xfrm>
            <a:off x="1763688" y="260648"/>
            <a:ext cx="6980312" cy="819472"/>
          </a:xfrm>
          <a:solidFill>
            <a:schemeClr val="tx1"/>
          </a:solidFill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th-TH" sz="4400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แผนปฏิบัติการโครงการ</a:t>
            </a:r>
            <a:endParaRPr lang="th-TH" sz="4400" dirty="0">
              <a:solidFill>
                <a:schemeClr val="accent1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835696" y="1268760"/>
          <a:ext cx="7056783" cy="5002200"/>
        </p:xfrm>
        <a:graphic>
          <a:graphicData uri="http://schemas.openxmlformats.org/drawingml/2006/table">
            <a:tbl>
              <a:tblPr/>
              <a:tblGrid>
                <a:gridCol w="2520280"/>
                <a:gridCol w="504056"/>
                <a:gridCol w="1512168"/>
                <a:gridCol w="432048"/>
                <a:gridCol w="400051"/>
                <a:gridCol w="1688180"/>
              </a:tblGrid>
              <a:tr h="18002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000" dirty="0">
                          <a:latin typeface="Arial"/>
                          <a:ea typeface="Arial"/>
                          <a:cs typeface="TH SarabunPSK"/>
                        </a:rPr>
                        <a:t>ขั้นตอนและกิจกรรมโครงการ</a:t>
                      </a:r>
                      <a:endParaRPr lang="en-US" sz="1600" dirty="0">
                        <a:latin typeface="Arial"/>
                        <a:ea typeface="Arial"/>
                        <a:cs typeface="Cordia New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000">
                          <a:latin typeface="Arial"/>
                          <a:ea typeface="Arial"/>
                          <a:cs typeface="TH SarabunPSK"/>
                        </a:rPr>
                        <a:t>ระยะเวลา </a:t>
                      </a:r>
                      <a:endParaRPr lang="en-US" sz="1600">
                        <a:latin typeface="Arial"/>
                        <a:ea typeface="Arial"/>
                        <a:cs typeface="Cordia New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000" dirty="0">
                          <a:latin typeface="Arial"/>
                          <a:ea typeface="Arial"/>
                          <a:cs typeface="TH SarabunPSK"/>
                        </a:rPr>
                        <a:t>ตัวชี้วัด</a:t>
                      </a:r>
                      <a:endParaRPr lang="en-US" sz="1600" dirty="0">
                        <a:latin typeface="Arial"/>
                        <a:ea typeface="Arial"/>
                        <a:cs typeface="Cordia New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60040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000">
                          <a:latin typeface="Arial"/>
                          <a:ea typeface="Arial"/>
                          <a:cs typeface="TH SarabunPSK"/>
                        </a:rPr>
                        <a:t>มค-กพ</a:t>
                      </a:r>
                      <a:endParaRPr lang="en-US" sz="1600">
                        <a:latin typeface="Arial"/>
                        <a:ea typeface="Arial"/>
                        <a:cs typeface="Cordia New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000">
                          <a:latin typeface="Arial"/>
                          <a:ea typeface="Arial"/>
                          <a:cs typeface="TH SarabunPSK"/>
                        </a:rPr>
                        <a:t>มีค---เมย---พค---มิย---กค. </a:t>
                      </a:r>
                      <a:endParaRPr lang="en-US" sz="1600">
                        <a:latin typeface="Arial"/>
                        <a:ea typeface="Arial"/>
                        <a:cs typeface="Cordia New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000">
                          <a:latin typeface="Arial"/>
                          <a:ea typeface="Arial"/>
                          <a:cs typeface="TH SarabunPSK"/>
                        </a:rPr>
                        <a:t>สค</a:t>
                      </a:r>
                      <a:endParaRPr lang="en-US" sz="1600">
                        <a:latin typeface="Arial"/>
                        <a:ea typeface="Arial"/>
                        <a:cs typeface="Cordia New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000">
                          <a:latin typeface="Arial"/>
                          <a:ea typeface="Arial"/>
                          <a:cs typeface="TH SarabunPSK"/>
                        </a:rPr>
                        <a:t>กย</a:t>
                      </a:r>
                      <a:endParaRPr lang="en-US" sz="1600">
                        <a:latin typeface="Arial"/>
                        <a:ea typeface="Arial"/>
                        <a:cs typeface="Cordia New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th-TH" sz="2000">
                        <a:latin typeface="Arial"/>
                        <a:ea typeface="Arial"/>
                        <a:cs typeface="TH SarabunPSK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latin typeface="Arial"/>
                          <a:ea typeface="Arial"/>
                          <a:cs typeface="TH SarabunPSK"/>
                        </a:rPr>
                        <a:t>ก.ออกแบบกระบวนการและจัดทำคู่มือ</a:t>
                      </a:r>
                      <a:endParaRPr lang="en-US" sz="1600" dirty="0">
                        <a:latin typeface="Arial"/>
                        <a:ea typeface="Arial"/>
                        <a:cs typeface="Cordia New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 smtClean="0">
                          <a:latin typeface="Arial"/>
                          <a:ea typeface="Arial"/>
                          <a:cs typeface="TH SarabunPSK"/>
                        </a:rPr>
                        <a:t> </a:t>
                      </a:r>
                      <a:endParaRPr lang="en-US" sz="1600" dirty="0">
                        <a:latin typeface="Arial"/>
                        <a:ea typeface="Arial"/>
                        <a:cs typeface="Cordia New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000" u="sng" dirty="0">
                          <a:latin typeface="Arial"/>
                          <a:ea typeface="Arial"/>
                          <a:cs typeface="TH SarabunPSK"/>
                        </a:rPr>
                        <a:t> </a:t>
                      </a:r>
                      <a:endParaRPr lang="en-US" sz="1600" dirty="0">
                        <a:latin typeface="Arial"/>
                        <a:ea typeface="Arial"/>
                        <a:cs typeface="Cordia New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200" algn="l"/>
                        </a:tabLst>
                      </a:pPr>
                      <a:r>
                        <a:rPr lang="th-TH" sz="2000">
                          <a:latin typeface="Arial"/>
                          <a:ea typeface="Arial"/>
                          <a:cs typeface="TH SarabunPSK"/>
                        </a:rPr>
                        <a:t> </a:t>
                      </a:r>
                      <a:endParaRPr lang="en-US" sz="1600">
                        <a:latin typeface="Arial"/>
                        <a:ea typeface="Arial"/>
                        <a:cs typeface="Cordia New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th-TH" sz="2000">
                        <a:latin typeface="Arial"/>
                        <a:ea typeface="Arial"/>
                        <a:cs typeface="TH SarabunPSK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th-TH" sz="2000">
                        <a:latin typeface="Arial"/>
                        <a:ea typeface="Arial"/>
                        <a:cs typeface="TH SarabunPSK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latin typeface="Arial"/>
                          <a:ea typeface="Arial"/>
                          <a:cs typeface="TH SarabunPSK"/>
                        </a:rPr>
                        <a:t>ก.กระบวนการ </a:t>
                      </a:r>
                      <a:r>
                        <a:rPr lang="th-TH" sz="2000" dirty="0" smtClean="0">
                          <a:latin typeface="Arial"/>
                          <a:ea typeface="Arial"/>
                          <a:cs typeface="TH SarabunPSK"/>
                        </a:rPr>
                        <a:t> </a:t>
                      </a:r>
                      <a:endParaRPr lang="en-US" sz="1600" dirty="0">
                        <a:latin typeface="Arial"/>
                        <a:ea typeface="Arial"/>
                        <a:cs typeface="Cordia New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latin typeface="Arial"/>
                          <a:ea typeface="Arial"/>
                          <a:cs typeface="TH SarabunPSK"/>
                        </a:rPr>
                        <a:t>ข.คู่มือกระบวนการ </a:t>
                      </a:r>
                      <a:r>
                        <a:rPr lang="th-TH" sz="2000" dirty="0" smtClean="0">
                          <a:latin typeface="Arial"/>
                          <a:ea typeface="Arial"/>
                          <a:cs typeface="TH SarabunPSK"/>
                        </a:rPr>
                        <a:t> </a:t>
                      </a:r>
                      <a:endParaRPr lang="en-US" sz="1600" dirty="0">
                        <a:latin typeface="Arial"/>
                        <a:ea typeface="Arial"/>
                        <a:cs typeface="Cordia New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 smtClean="0">
                          <a:latin typeface="Arial"/>
                          <a:ea typeface="Arial"/>
                          <a:cs typeface="TH SarabunPSK"/>
                        </a:rPr>
                        <a:t> </a:t>
                      </a:r>
                      <a:endParaRPr lang="en-US" sz="1600" dirty="0">
                        <a:latin typeface="Arial"/>
                        <a:ea typeface="Arial"/>
                        <a:cs typeface="Cordia New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1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H SarabunPSK"/>
                        </a:rPr>
                        <a:t>ข.</a:t>
                      </a:r>
                      <a:r>
                        <a:rPr lang="th-TH" sz="2000" dirty="0">
                          <a:latin typeface="Arial"/>
                          <a:ea typeface="Arial"/>
                          <a:cs typeface="TH SarabunPSK"/>
                        </a:rPr>
                        <a:t>ปฏิบัติงานตามคู่มือกระบวนการและนิเทศ</a:t>
                      </a:r>
                      <a:endParaRPr lang="en-US" sz="1600" dirty="0">
                        <a:latin typeface="Arial"/>
                        <a:ea typeface="Arial"/>
                        <a:cs typeface="Cordia New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 smtClean="0">
                          <a:latin typeface="Arial"/>
                          <a:ea typeface="Arial"/>
                          <a:cs typeface="TH SarabunPSK"/>
                        </a:rPr>
                        <a:t> </a:t>
                      </a:r>
                      <a:endParaRPr lang="en-US" sz="1600" dirty="0">
                        <a:latin typeface="Arial"/>
                        <a:ea typeface="Arial"/>
                        <a:cs typeface="Cordia New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h-TH" sz="2000">
                        <a:solidFill>
                          <a:srgbClr val="000000"/>
                        </a:solidFill>
                        <a:latin typeface="Arial"/>
                        <a:ea typeface="Arial"/>
                        <a:cs typeface="TH SarabunPSK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000000"/>
                        </a:solidFill>
                        <a:latin typeface="TH SarabunPSK"/>
                        <a:ea typeface="Arial"/>
                        <a:cs typeface="Cordia New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H SarabunPSK"/>
                          <a:ea typeface="Arial"/>
                          <a:cs typeface="Cordia New"/>
                        </a:rPr>
                        <a:t> </a:t>
                      </a:r>
                      <a:endParaRPr lang="en-US" sz="1600" dirty="0">
                        <a:latin typeface="Arial"/>
                        <a:ea typeface="Arial"/>
                        <a:cs typeface="Cordia New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h-TH" sz="2000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TH SarabunPSK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h-TH" sz="2000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TH SarabunPSK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H SarabunPSK"/>
                        </a:rPr>
                        <a:t>ก.กิจกรรมพัฒนาผู้เรียน  </a:t>
                      </a:r>
                      <a:endParaRPr lang="en-US" sz="1600" dirty="0">
                        <a:latin typeface="Arial"/>
                        <a:ea typeface="Arial"/>
                        <a:cs typeface="Cordia New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H SarabunPSK"/>
                        </a:rPr>
                        <a:t>ข.สื่อนวัตกรรม  </a:t>
                      </a:r>
                      <a:endParaRPr lang="en-US" sz="1600" dirty="0">
                        <a:latin typeface="Arial"/>
                        <a:ea typeface="Arial"/>
                        <a:cs typeface="Cordia New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H SarabunPSK"/>
                        </a:rPr>
                        <a:t>ค.แผนการจัดกิจกรรม   </a:t>
                      </a:r>
                      <a:endParaRPr lang="en-US" sz="1600" dirty="0">
                        <a:latin typeface="Arial"/>
                        <a:ea typeface="Arial"/>
                        <a:cs typeface="Cordia New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H SarabunPSK"/>
                        </a:rPr>
                        <a:t>ง.งานวิจัยใน</a:t>
                      </a:r>
                      <a:r>
                        <a:rPr lang="th-TH" sz="200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H SarabunPSK"/>
                        </a:rPr>
                        <a:t>ชั้นเรียน  </a:t>
                      </a:r>
                      <a:endParaRPr lang="en-US" sz="1600" dirty="0">
                        <a:latin typeface="Arial"/>
                        <a:ea typeface="Arial"/>
                        <a:cs typeface="Cordia New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latin typeface="Arial"/>
                          <a:ea typeface="Arial"/>
                          <a:cs typeface="TH SarabunPSK"/>
                        </a:rPr>
                        <a:t>ค.ประชุมปรับปรุงกระบวนการ</a:t>
                      </a:r>
                      <a:r>
                        <a:rPr lang="th-TH" sz="2000" dirty="0" smtClean="0">
                          <a:latin typeface="Arial"/>
                          <a:ea typeface="Arial"/>
                          <a:cs typeface="TH SarabunPSK"/>
                        </a:rPr>
                        <a:t>/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 smtClean="0">
                          <a:latin typeface="Arial"/>
                          <a:ea typeface="Arial"/>
                          <a:cs typeface="TH SarabunPSK"/>
                        </a:rPr>
                        <a:t>และคู่มือ </a:t>
                      </a:r>
                      <a:endParaRPr lang="en-US" sz="1600" dirty="0">
                        <a:latin typeface="Arial"/>
                        <a:ea typeface="Arial"/>
                        <a:cs typeface="Cordia New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>
                          <a:latin typeface="Arial"/>
                          <a:ea typeface="Arial"/>
                          <a:cs typeface="TH SarabunPSK"/>
                        </a:rPr>
                        <a:t> </a:t>
                      </a:r>
                      <a:endParaRPr lang="en-US" sz="1600">
                        <a:latin typeface="Arial"/>
                        <a:ea typeface="Arial"/>
                        <a:cs typeface="Cordia New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>
                          <a:latin typeface="Arial"/>
                          <a:ea typeface="Arial"/>
                          <a:cs typeface="TH SarabunPSK"/>
                        </a:rPr>
                        <a:t> </a:t>
                      </a:r>
                      <a:endParaRPr lang="en-US" sz="1600">
                        <a:latin typeface="Arial"/>
                        <a:ea typeface="Arial"/>
                        <a:cs typeface="Cordia New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>
                        <a:latin typeface="TH SarabunPSK"/>
                        <a:ea typeface="Arial"/>
                        <a:cs typeface="Cordia New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>
                          <a:latin typeface="Arial"/>
                          <a:ea typeface="Arial"/>
                          <a:cs typeface="TH SarabunPSK"/>
                        </a:rPr>
                        <a:t> </a:t>
                      </a:r>
                      <a:endParaRPr lang="en-US" sz="1600">
                        <a:latin typeface="Arial"/>
                        <a:ea typeface="Arial"/>
                        <a:cs typeface="Cordia New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h-TH" sz="2000">
                        <a:latin typeface="Arial"/>
                        <a:ea typeface="Arial"/>
                        <a:cs typeface="TH SarabunPSK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latin typeface="Arial"/>
                          <a:ea typeface="Arial"/>
                          <a:cs typeface="TH SarabunPSK"/>
                        </a:rPr>
                        <a:t>ก.ประสิทธิภาพของกระบวนการ </a:t>
                      </a:r>
                      <a:r>
                        <a:rPr lang="th-TH" sz="2000" dirty="0" smtClean="0">
                          <a:latin typeface="Arial"/>
                          <a:ea typeface="Arial"/>
                          <a:cs typeface="TH SarabunPSK"/>
                        </a:rPr>
                        <a:t> </a:t>
                      </a:r>
                      <a:endParaRPr lang="en-US" sz="1600" dirty="0">
                        <a:latin typeface="Arial"/>
                        <a:ea typeface="Arial"/>
                        <a:cs typeface="Cordia New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1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latin typeface="Arial"/>
                          <a:ea typeface="Arial"/>
                          <a:cs typeface="TH SarabunPSK"/>
                        </a:rPr>
                        <a:t>ง.นำคู่มือกระบวนการไปเผยแพร่</a:t>
                      </a:r>
                      <a:endParaRPr lang="en-US" sz="1600" dirty="0">
                        <a:latin typeface="Arial"/>
                        <a:ea typeface="Arial"/>
                        <a:cs typeface="Cordia New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 smtClean="0">
                          <a:latin typeface="Arial"/>
                          <a:ea typeface="Arial"/>
                          <a:cs typeface="TH SarabunPSK"/>
                        </a:rPr>
                        <a:t> </a:t>
                      </a:r>
                      <a:endParaRPr lang="en-US" sz="1600" dirty="0">
                        <a:latin typeface="Arial"/>
                        <a:ea typeface="Arial"/>
                        <a:cs typeface="Cordia New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>
                          <a:latin typeface="Arial"/>
                          <a:ea typeface="Arial"/>
                          <a:cs typeface="TH SarabunPSK"/>
                        </a:rPr>
                        <a:t> </a:t>
                      </a:r>
                      <a:endParaRPr lang="en-US" sz="1600">
                        <a:latin typeface="Arial"/>
                        <a:ea typeface="Arial"/>
                        <a:cs typeface="Cordia New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>
                          <a:latin typeface="Arial"/>
                          <a:ea typeface="Arial"/>
                          <a:cs typeface="TH SarabunPSK"/>
                        </a:rPr>
                        <a:t>  </a:t>
                      </a:r>
                      <a:endParaRPr lang="en-US" sz="1600">
                        <a:latin typeface="Arial"/>
                        <a:ea typeface="Arial"/>
                        <a:cs typeface="Cordia New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>
                          <a:latin typeface="Arial"/>
                          <a:ea typeface="Arial"/>
                          <a:cs typeface="TH SarabunPSK"/>
                        </a:rPr>
                        <a:t> </a:t>
                      </a:r>
                      <a:endParaRPr lang="en-US" sz="1600">
                        <a:latin typeface="Arial"/>
                        <a:ea typeface="Arial"/>
                        <a:cs typeface="Cordia New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h-TH" sz="2000">
                        <a:latin typeface="Arial"/>
                        <a:ea typeface="Arial"/>
                        <a:cs typeface="TH SarabunPSK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TH SarabunPSK"/>
                        <a:ea typeface="Arial"/>
                        <a:cs typeface="Cordia New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 smtClean="0">
                          <a:latin typeface="Arial"/>
                          <a:ea typeface="Arial"/>
                          <a:cs typeface="TH SarabunPSK"/>
                        </a:rPr>
                        <a:t>ก.</a:t>
                      </a:r>
                      <a:r>
                        <a:rPr lang="th-TH" sz="2000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H SarabunPSK"/>
                        </a:rPr>
                        <a:t>จัด</a:t>
                      </a:r>
                      <a:r>
                        <a:rPr lang="th-TH" sz="200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H SarabunPSK"/>
                        </a:rPr>
                        <a:t>ประชุมวิชาการ 1 ครั้ง</a:t>
                      </a:r>
                      <a:r>
                        <a:rPr lang="th-TH" sz="2000" dirty="0">
                          <a:latin typeface="Arial"/>
                          <a:ea typeface="Arial"/>
                          <a:cs typeface="TH SarabunPSK"/>
                        </a:rPr>
                        <a:t> </a:t>
                      </a:r>
                      <a:r>
                        <a:rPr lang="th-TH" sz="2000" dirty="0" smtClean="0">
                          <a:latin typeface="Arial"/>
                          <a:ea typeface="Arial"/>
                          <a:cs typeface="TH SarabunPSK"/>
                        </a:rPr>
                        <a:t>      </a:t>
                      </a:r>
                      <a:endParaRPr lang="en-US" sz="1600" dirty="0">
                        <a:latin typeface="Arial"/>
                        <a:ea typeface="Arial"/>
                        <a:cs typeface="Cordia New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4276" name="AutoShape 4"/>
          <p:cNvSpPr>
            <a:spLocks noChangeShapeType="1"/>
          </p:cNvSpPr>
          <p:nvPr/>
        </p:nvSpPr>
        <p:spPr bwMode="auto">
          <a:xfrm>
            <a:off x="-28575" y="146050"/>
            <a:ext cx="512763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54274" name="AutoShape 2"/>
          <p:cNvSpPr>
            <a:spLocks noChangeShapeType="1"/>
          </p:cNvSpPr>
          <p:nvPr/>
        </p:nvSpPr>
        <p:spPr bwMode="auto">
          <a:xfrm>
            <a:off x="-74613" y="157163"/>
            <a:ext cx="430213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54273" name="AutoShape 1"/>
          <p:cNvSpPr>
            <a:spLocks noChangeShapeType="1"/>
          </p:cNvSpPr>
          <p:nvPr/>
        </p:nvSpPr>
        <p:spPr bwMode="auto">
          <a:xfrm>
            <a:off x="-42863" y="127000"/>
            <a:ext cx="338138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cxnSp>
        <p:nvCxnSpPr>
          <p:cNvPr id="54277" name="AutoShape 5"/>
          <p:cNvCxnSpPr>
            <a:cxnSpLocks noChangeShapeType="1"/>
          </p:cNvCxnSpPr>
          <p:nvPr/>
        </p:nvCxnSpPr>
        <p:spPr bwMode="auto">
          <a:xfrm>
            <a:off x="4427984" y="2636912"/>
            <a:ext cx="51117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54278" name="AutoShape 6"/>
          <p:cNvCxnSpPr>
            <a:cxnSpLocks noChangeShapeType="1"/>
          </p:cNvCxnSpPr>
          <p:nvPr/>
        </p:nvCxnSpPr>
        <p:spPr bwMode="auto">
          <a:xfrm>
            <a:off x="4932040" y="3429000"/>
            <a:ext cx="1449388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54279" name="AutoShape 7"/>
          <p:cNvCxnSpPr>
            <a:cxnSpLocks noChangeShapeType="1"/>
          </p:cNvCxnSpPr>
          <p:nvPr/>
        </p:nvCxnSpPr>
        <p:spPr bwMode="auto">
          <a:xfrm>
            <a:off x="6444208" y="4581128"/>
            <a:ext cx="430212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54280" name="AutoShape 8"/>
          <p:cNvCxnSpPr>
            <a:cxnSpLocks noChangeShapeType="1"/>
          </p:cNvCxnSpPr>
          <p:nvPr/>
        </p:nvCxnSpPr>
        <p:spPr bwMode="auto">
          <a:xfrm>
            <a:off x="6948264" y="5085184"/>
            <a:ext cx="338138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5580112" y="2060848"/>
            <a:ext cx="2808312" cy="374441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endParaRPr kumimoji="0" lang="th-TH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H Niramit AS" charset="-34"/>
              <a:ea typeface="Angsana New" pitchFamily="18" charset="-34"/>
              <a:cs typeface="TH Niramit AS" charset="-34"/>
            </a:endParaRP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endParaRPr lang="th-TH" sz="2000" b="1" dirty="0" smtClean="0">
              <a:solidFill>
                <a:schemeClr val="bg1"/>
              </a:solidFill>
              <a:latin typeface="TH Niramit AS" charset="-34"/>
              <a:ea typeface="Angsana New" pitchFamily="18" charset="-34"/>
              <a:cs typeface="TH Niramit AS" charset="-34"/>
            </a:endParaRP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endParaRPr kumimoji="0" lang="th-TH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H Niramit AS" charset="-34"/>
              <a:ea typeface="Angsana New" pitchFamily="18" charset="-34"/>
              <a:cs typeface="TH Niramit AS" charset="-34"/>
            </a:endParaRP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endParaRPr lang="th-TH" sz="2000" b="1" dirty="0" smtClean="0">
              <a:solidFill>
                <a:schemeClr val="bg1"/>
              </a:solidFill>
              <a:latin typeface="TH Niramit AS" charset="-34"/>
              <a:ea typeface="Angsana New" pitchFamily="18" charset="-34"/>
              <a:cs typeface="TH Niramit AS" charset="-34"/>
            </a:endParaRP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endParaRPr kumimoji="0" lang="th-TH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H Niramit AS" charset="-34"/>
              <a:ea typeface="Angsana New" pitchFamily="18" charset="-34"/>
              <a:cs typeface="TH Niramit AS" charset="-34"/>
            </a:endParaRPr>
          </a:p>
          <a:p>
            <a:pPr marL="0" lvl="0" indent="0" algn="ctr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H Niramit AS" charset="-34"/>
                <a:ea typeface="Angsana New" pitchFamily="18" charset="-34"/>
                <a:cs typeface="TH Niramit AS" charset="-34"/>
              </a:rPr>
              <a:t>ด้านคุณภาพผู้เรียน</a:t>
            </a: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Angsana New" pitchFamily="18" charset="-34"/>
                <a:cs typeface="TH Niramit AS" charset="-34"/>
              </a:rPr>
              <a:t>  </a:t>
            </a:r>
          </a:p>
          <a:p>
            <a:pPr marL="0" lvl="0" indent="0" algn="ctr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Angsana New" pitchFamily="18" charset="-34"/>
                <a:cs typeface="TH Niramit AS" charset="-34"/>
              </a:rPr>
              <a:t>(๓๐คะแนน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Angsana New" pitchFamily="18" charset="-34"/>
                <a:cs typeface="Cordia New" pitchFamily="34" charset="-34"/>
              </a:rPr>
              <a:t>) </a:t>
            </a:r>
            <a:endParaRPr kumimoji="0" lang="th-TH" sz="3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331639" y="3068959"/>
            <a:ext cx="3587179" cy="838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Angsana New" pitchFamily="18" charset="-34"/>
                <a:cs typeface="TH Niramit AS" charset="-34"/>
              </a:rPr>
              <a:t>มาตรฐานด้านการสร้างสังคมการเรียนรู้(๑๐คะแนน)</a:t>
            </a:r>
            <a:r>
              <a:rPr kumimoji="0" lang="th-TH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rdia New" pitchFamily="34" charset="-34"/>
                <a:ea typeface="Angsana New" pitchFamily="18" charset="-34"/>
                <a:cs typeface="Cordia New" pitchFamily="34" charset="-34"/>
              </a:rPr>
              <a:t> </a:t>
            </a:r>
            <a:endParaRPr kumimoji="0" lang="th-TH" sz="3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1331639" y="4005063"/>
            <a:ext cx="3587179" cy="8366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Angsana New" pitchFamily="18" charset="-34"/>
                <a:cs typeface="TH Niramit AS" charset="-34"/>
              </a:rPr>
              <a:t> </a:t>
            </a: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Angsana New" pitchFamily="18" charset="-34"/>
                <a:cs typeface="TH Niramit AS" charset="-34"/>
              </a:rPr>
              <a:t>มาตรฐานด้านอัตลักษณ์ของสถานศึกษา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Angsana New" pitchFamily="18" charset="-34"/>
                <a:cs typeface="TH Niramit AS" charset="-34"/>
              </a:rPr>
              <a:t>(</a:t>
            </a: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Angsana New" pitchFamily="18" charset="-34"/>
                <a:cs typeface="TH Niramit AS" charset="-34"/>
              </a:rPr>
              <a:t>๕คะแนน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Angsana New" pitchFamily="18" charset="-34"/>
                <a:cs typeface="TH Niramit AS" charset="-34"/>
              </a:rPr>
              <a:t>)</a:t>
            </a: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tabLst/>
            </a:pPr>
            <a:r>
              <a:rPr kumimoji="0" lang="th-TH" sz="15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Angsana New" pitchFamily="18" charset="-34"/>
                <a:cs typeface="TH Niramit AS" charset="-34"/>
              </a:rPr>
              <a:t> </a:t>
            </a:r>
            <a:endParaRPr kumimoji="0" lang="th-TH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1331640" y="2060847"/>
            <a:ext cx="3608190" cy="85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ngsana New" pitchFamily="18" charset="-34"/>
                <a:cs typeface="TH Niramit AS" charset="-34"/>
              </a:rPr>
              <a:t> </a:t>
            </a: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Angsana New" pitchFamily="18" charset="-34"/>
                <a:cs typeface="TH Niramit AS" charset="-34"/>
              </a:rPr>
              <a:t>มาตรฐานด้านการจัดการศึกษา(๕๐คะแนน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Angsana New" pitchFamily="18" charset="-34"/>
                <a:cs typeface="Cordia New" pitchFamily="34" charset="-34"/>
              </a:rPr>
              <a:t>)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Angsana New" pitchFamily="18" charset="-34"/>
              <a:cs typeface="Cordia New" pitchFamily="34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</a:t>
            </a:r>
            <a:endParaRPr kumimoji="0" lang="th-TH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1344860" y="4986014"/>
            <a:ext cx="3587179" cy="81924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Angsana New" pitchFamily="18" charset="-34"/>
                <a:cs typeface="TH Niramit AS" charset="-34"/>
              </a:rPr>
              <a:t> </a:t>
            </a: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Angsana New" pitchFamily="18" charset="-34"/>
                <a:cs typeface="TH Niramit AS" charset="-34"/>
              </a:rPr>
              <a:t>มาตรฐานด้านมาตรการส่งเสริม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Angsana New" pitchFamily="18" charset="-34"/>
                <a:cs typeface="TH Niramit AS" charset="-34"/>
              </a:rPr>
              <a:t> (</a:t>
            </a: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Angsana New" pitchFamily="18" charset="-34"/>
                <a:cs typeface="TH Niramit AS" charset="-34"/>
              </a:rPr>
              <a:t>๕คะแนน)</a:t>
            </a:r>
            <a:r>
              <a:rPr kumimoji="0" lang="th-TH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rdia New" pitchFamily="34" charset="-34"/>
                <a:ea typeface="Angsana New" pitchFamily="18" charset="-34"/>
                <a:cs typeface="Cordia New" pitchFamily="34" charset="-34"/>
              </a:rPr>
              <a:t> </a:t>
            </a:r>
            <a:endParaRPr kumimoji="0" lang="th-TH" sz="3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5368" name="AutoShape 8"/>
          <p:cNvSpPr>
            <a:spLocks noChangeArrowheads="1"/>
          </p:cNvSpPr>
          <p:nvPr/>
        </p:nvSpPr>
        <p:spPr bwMode="auto">
          <a:xfrm>
            <a:off x="5076056" y="2276871"/>
            <a:ext cx="198438" cy="4572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FF"/>
          </a:solidFill>
          <a:ln w="31750">
            <a:solidFill>
              <a:srgbClr val="8064A2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20" name="AutoShape 8"/>
          <p:cNvSpPr>
            <a:spLocks noChangeArrowheads="1"/>
          </p:cNvSpPr>
          <p:nvPr/>
        </p:nvSpPr>
        <p:spPr bwMode="auto">
          <a:xfrm>
            <a:off x="5148064" y="5085183"/>
            <a:ext cx="198438" cy="4572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FF"/>
          </a:solidFill>
          <a:ln w="31750">
            <a:solidFill>
              <a:srgbClr val="8064A2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21" name="AutoShape 8"/>
          <p:cNvSpPr>
            <a:spLocks noChangeArrowheads="1"/>
          </p:cNvSpPr>
          <p:nvPr/>
        </p:nvSpPr>
        <p:spPr bwMode="auto">
          <a:xfrm>
            <a:off x="5093643" y="3212975"/>
            <a:ext cx="198438" cy="4572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FF"/>
          </a:solidFill>
          <a:ln w="31750">
            <a:solidFill>
              <a:srgbClr val="8064A2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22" name="AutoShape 8"/>
          <p:cNvSpPr>
            <a:spLocks noChangeArrowheads="1"/>
          </p:cNvSpPr>
          <p:nvPr/>
        </p:nvSpPr>
        <p:spPr bwMode="auto">
          <a:xfrm>
            <a:off x="5076056" y="4123927"/>
            <a:ext cx="198438" cy="4572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FF"/>
          </a:solidFill>
          <a:ln w="31750">
            <a:solidFill>
              <a:srgbClr val="8064A2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1403648" y="1628800"/>
            <a:ext cx="71529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rial" pitchFamily="34" charset="0"/>
                <a:cs typeface="TH SarabunPSK" pitchFamily="34" charset="-34"/>
              </a:rPr>
              <a:t>มาตรฐานการศึกษาขั้นพื้นฐานเพื่อการประกันคุณภาพภายในของสถานศึกษา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rial" pitchFamily="34" charset="0"/>
                <a:cs typeface="TH SarabunPSK" pitchFamily="34" charset="-34"/>
              </a:rPr>
              <a:t>5 </a:t>
            </a: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rial" pitchFamily="34" charset="0"/>
                <a:cs typeface="TH SarabunPSK" pitchFamily="34" charset="-34"/>
              </a:rPr>
              <a:t>ด้าน</a:t>
            </a:r>
            <a:endParaRPr kumimoji="0" lang="th-TH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1835696" y="548679"/>
            <a:ext cx="669674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h-TH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PSK" pitchFamily="34" charset="-34"/>
                <a:ea typeface="Arial" pitchFamily="34" charset="0"/>
                <a:cs typeface="TH SarabunPSK" pitchFamily="34" charset="-34"/>
              </a:rPr>
              <a:t>คุณภาพที่เป็นเลิศและวิธีการจัดการ </a:t>
            </a:r>
            <a:endParaRPr kumimoji="0" lang="th-TH" sz="40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ngsana New" pitchFamily="18" charset="-34"/>
            </a:endParaRPr>
          </a:p>
        </p:txBody>
      </p:sp>
      <p:pic>
        <p:nvPicPr>
          <p:cNvPr id="15" name="Picture 14" descr="logo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260648"/>
            <a:ext cx="792088" cy="9361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logo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260648"/>
            <a:ext cx="792088" cy="9361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0" name="Title 1"/>
          <p:cNvSpPr>
            <a:spLocks noGrp="1"/>
          </p:cNvSpPr>
          <p:nvPr>
            <p:ph type="ctrTitle"/>
          </p:nvPr>
        </p:nvSpPr>
        <p:spPr>
          <a:xfrm>
            <a:off x="1763688" y="260648"/>
            <a:ext cx="6980312" cy="819472"/>
          </a:xfrm>
          <a:solidFill>
            <a:schemeClr val="tx1"/>
          </a:solidFill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th-TH" sz="4400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ปฏิทินกิจกรรมของโครงการ </a:t>
            </a:r>
            <a:endParaRPr lang="th-TH" sz="4400" dirty="0">
              <a:solidFill>
                <a:schemeClr val="accent1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31639" y="1700808"/>
          <a:ext cx="7632848" cy="4755488"/>
        </p:xfrm>
        <a:graphic>
          <a:graphicData uri="http://schemas.openxmlformats.org/drawingml/2006/table">
            <a:tbl>
              <a:tblPr/>
              <a:tblGrid>
                <a:gridCol w="936105"/>
                <a:gridCol w="2304256"/>
                <a:gridCol w="1368152"/>
                <a:gridCol w="1152128"/>
                <a:gridCol w="1872207"/>
              </a:tblGrid>
              <a:tr h="3389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  <a:ea typeface="Arial"/>
                          <a:cs typeface="TH SarabunPSK"/>
                        </a:rPr>
                        <a:t>เดือน</a:t>
                      </a:r>
                      <a:endParaRPr lang="en-US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  <a:ea typeface="Arial"/>
                        <a:cs typeface="Cordia New"/>
                      </a:endParaRPr>
                    </a:p>
                  </a:txBody>
                  <a:tcPr marL="47013" marR="47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  <a:ea typeface="Arial"/>
                          <a:cs typeface="TH SarabunPSK"/>
                        </a:rPr>
                        <a:t>กิจกรรมของโครงการ</a:t>
                      </a:r>
                      <a:endParaRPr lang="en-US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  <a:ea typeface="Arial"/>
                        <a:cs typeface="Cordia New"/>
                      </a:endParaRPr>
                    </a:p>
                  </a:txBody>
                  <a:tcPr marL="47013" marR="47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  <a:ea typeface="Arial"/>
                          <a:cs typeface="TH SarabunPSK"/>
                        </a:rPr>
                        <a:t>วันที่เดือน  สถานที่</a:t>
                      </a:r>
                      <a:endParaRPr lang="en-US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  <a:ea typeface="Arial"/>
                        <a:cs typeface="Cordia New"/>
                      </a:endParaRPr>
                    </a:p>
                  </a:txBody>
                  <a:tcPr marL="47013" marR="47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8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  <a:ea typeface="Arial"/>
                          <a:cs typeface="TH SarabunPSK"/>
                        </a:rPr>
                        <a:t>ผู้เข้าประชุม</a:t>
                      </a:r>
                      <a:endParaRPr lang="en-US" sz="14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  <a:ea typeface="Arial"/>
                        <a:cs typeface="Cordia New"/>
                      </a:endParaRPr>
                    </a:p>
                  </a:txBody>
                  <a:tcPr marL="47013" marR="47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  <a:ea typeface="Arial"/>
                          <a:cs typeface="TH SarabunPSK"/>
                        </a:rPr>
                        <a:t> ผลงานที่ครูจัดทำขึ้น</a:t>
                      </a:r>
                      <a:endParaRPr lang="en-US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  <a:ea typeface="Arial"/>
                        <a:cs typeface="Cordia New"/>
                      </a:endParaRPr>
                    </a:p>
                  </a:txBody>
                  <a:tcPr marL="47013" marR="47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05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latin typeface="Arial"/>
                          <a:ea typeface="Arial"/>
                          <a:cs typeface="TH SarabunPSK"/>
                        </a:rPr>
                        <a:t>มีนาคม 2555</a:t>
                      </a:r>
                      <a:endParaRPr lang="en-US" sz="1400" dirty="0">
                        <a:latin typeface="Arial"/>
                        <a:ea typeface="Arial"/>
                        <a:cs typeface="Cordia New"/>
                      </a:endParaRPr>
                    </a:p>
                  </a:txBody>
                  <a:tcPr marL="47013" marR="47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latin typeface="Arial"/>
                          <a:ea typeface="Arial"/>
                          <a:cs typeface="TH SarabunPSK"/>
                        </a:rPr>
                        <a:t>ก.ครูออกแบบกระบวนการ</a:t>
                      </a:r>
                      <a:r>
                        <a:rPr lang="th-TH" sz="1800" dirty="0" smtClean="0">
                          <a:latin typeface="Arial"/>
                          <a:ea typeface="Arial"/>
                          <a:cs typeface="TH SarabunPSK"/>
                        </a:rPr>
                        <a:t>/ประชุม1</a:t>
                      </a:r>
                      <a:endParaRPr lang="en-US" sz="1400" dirty="0">
                        <a:latin typeface="Arial"/>
                        <a:ea typeface="Arial"/>
                        <a:cs typeface="Cordia New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latin typeface="Arial"/>
                          <a:ea typeface="Arial"/>
                          <a:cs typeface="TH SarabunPSK"/>
                        </a:rPr>
                        <a:t>ข.</a:t>
                      </a:r>
                      <a:r>
                        <a:rPr lang="th-TH" sz="1800" dirty="0" smtClean="0">
                          <a:latin typeface="Arial"/>
                          <a:ea typeface="Arial"/>
                          <a:cs typeface="TH SarabunPSK"/>
                        </a:rPr>
                        <a:t>ครูปฏิบัติกระบวนการ</a:t>
                      </a:r>
                      <a:r>
                        <a:rPr lang="th-TH" sz="1800" dirty="0">
                          <a:latin typeface="Arial"/>
                          <a:ea typeface="Arial"/>
                          <a:cs typeface="TH SarabunPSK"/>
                        </a:rPr>
                        <a:t>ที่</a:t>
                      </a:r>
                      <a:r>
                        <a:rPr lang="th-TH" sz="1800" dirty="0" smtClean="0">
                          <a:latin typeface="Arial"/>
                          <a:ea typeface="Arial"/>
                          <a:cs typeface="TH SarabunPSK"/>
                        </a:rPr>
                        <a:t>1-4  </a:t>
                      </a:r>
                      <a:endParaRPr lang="en-US" sz="1400" dirty="0">
                        <a:latin typeface="Arial"/>
                        <a:ea typeface="Arial"/>
                        <a:cs typeface="Cordia New"/>
                      </a:endParaRPr>
                    </a:p>
                  </a:txBody>
                  <a:tcPr marL="47013" marR="47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 smtClean="0">
                          <a:latin typeface="Arial"/>
                          <a:ea typeface="Arial"/>
                          <a:cs typeface="TH SarabunPSK"/>
                        </a:rPr>
                        <a:t>เสาร์</a:t>
                      </a:r>
                      <a:r>
                        <a:rPr lang="th-TH" sz="1800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H SarabunPSK"/>
                        </a:rPr>
                        <a:t>7เมษายน</a:t>
                      </a:r>
                      <a:r>
                        <a:rPr lang="th-TH" sz="1800" dirty="0" smtClean="0">
                          <a:latin typeface="Arial"/>
                          <a:ea typeface="Arial"/>
                          <a:cs typeface="TH SarabunPSK"/>
                        </a:rPr>
                        <a:t> 55  </a:t>
                      </a:r>
                      <a:endParaRPr lang="en-US" sz="1400" dirty="0">
                        <a:latin typeface="Arial"/>
                        <a:ea typeface="Arial"/>
                        <a:cs typeface="Cordia New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latin typeface="Arial"/>
                          <a:ea typeface="Arial"/>
                          <a:cs typeface="TH SarabunPSK"/>
                        </a:rPr>
                        <a:t>ณ โรงเรียนต้นแบบ</a:t>
                      </a:r>
                      <a:endParaRPr lang="en-US" sz="1400" dirty="0">
                        <a:latin typeface="Arial"/>
                        <a:ea typeface="Arial"/>
                        <a:cs typeface="Cordia New"/>
                      </a:endParaRPr>
                    </a:p>
                  </a:txBody>
                  <a:tcPr marL="47013" marR="47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latin typeface="Arial"/>
                          <a:ea typeface="Arial"/>
                          <a:cs typeface="TH SarabunPSK"/>
                        </a:rPr>
                        <a:t>ครู</a:t>
                      </a:r>
                      <a:r>
                        <a:rPr lang="th-TH" sz="1800" dirty="0" smtClean="0">
                          <a:latin typeface="Arial"/>
                          <a:ea typeface="Arial"/>
                          <a:cs typeface="TH SarabunPSK"/>
                        </a:rPr>
                        <a:t>ใน รร.ต้นแบบ</a:t>
                      </a:r>
                      <a:endParaRPr lang="en-US" sz="1400" dirty="0">
                        <a:latin typeface="Arial"/>
                        <a:ea typeface="Arial"/>
                        <a:cs typeface="Cordia New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 smtClean="0">
                          <a:latin typeface="Arial"/>
                          <a:ea typeface="Arial"/>
                          <a:cs typeface="TH SarabunPSK"/>
                        </a:rPr>
                        <a:t>ผู้เกี่ยวข้อง</a:t>
                      </a:r>
                      <a:endParaRPr lang="en-US" sz="1400" dirty="0">
                        <a:latin typeface="Arial"/>
                        <a:ea typeface="Arial"/>
                        <a:cs typeface="Cordia New"/>
                      </a:endParaRPr>
                    </a:p>
                  </a:txBody>
                  <a:tcPr marL="47013" marR="47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>
                          <a:latin typeface="Arial"/>
                          <a:ea typeface="Arial"/>
                          <a:cs typeface="TH SarabunPSK"/>
                        </a:rPr>
                        <a:t>ก.กระบวนการ</a:t>
                      </a:r>
                      <a:endParaRPr lang="en-US" sz="1400">
                        <a:latin typeface="Arial"/>
                        <a:ea typeface="Arial"/>
                        <a:cs typeface="Cordia New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>
                          <a:latin typeface="Arial"/>
                          <a:ea typeface="Arial"/>
                          <a:cs typeface="TH SarabunPSK"/>
                        </a:rPr>
                        <a:t>ข.คู่มือการใช้งานกระบวนการ </a:t>
                      </a:r>
                      <a:endParaRPr lang="en-US" sz="1400">
                        <a:latin typeface="Arial"/>
                        <a:ea typeface="Arial"/>
                        <a:cs typeface="Cordia New"/>
                      </a:endParaRPr>
                    </a:p>
                  </a:txBody>
                  <a:tcPr marL="47013" marR="47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05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H SarabunPSK"/>
                        </a:rPr>
                        <a:t>เมษายน </a:t>
                      </a:r>
                      <a:r>
                        <a:rPr lang="th-TH" sz="1800">
                          <a:latin typeface="Arial"/>
                          <a:ea typeface="Arial"/>
                          <a:cs typeface="TH SarabunPSK"/>
                        </a:rPr>
                        <a:t>2555</a:t>
                      </a:r>
                      <a:endParaRPr lang="en-US" sz="1400">
                        <a:latin typeface="Arial"/>
                        <a:ea typeface="Arial"/>
                        <a:cs typeface="Cordia New"/>
                      </a:endParaRPr>
                    </a:p>
                  </a:txBody>
                  <a:tcPr marL="47013" marR="47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latin typeface="Arial"/>
                          <a:ea typeface="Arial"/>
                          <a:cs typeface="TH SarabunPSK"/>
                        </a:rPr>
                        <a:t>ก.ครู</a:t>
                      </a:r>
                      <a:r>
                        <a:rPr lang="th-TH" sz="1800" dirty="0" smtClean="0">
                          <a:latin typeface="Arial"/>
                          <a:ea typeface="Arial"/>
                          <a:cs typeface="TH SarabunPSK"/>
                        </a:rPr>
                        <a:t>เสนองานวิจัยบท</a:t>
                      </a:r>
                      <a:r>
                        <a:rPr lang="th-TH" sz="1800" dirty="0">
                          <a:latin typeface="Arial"/>
                          <a:ea typeface="Arial"/>
                          <a:cs typeface="TH SarabunPSK"/>
                        </a:rPr>
                        <a:t>ที่1/</a:t>
                      </a:r>
                      <a:r>
                        <a:rPr lang="th-TH" sz="1800" dirty="0" smtClean="0">
                          <a:latin typeface="Arial"/>
                          <a:ea typeface="Arial"/>
                          <a:cs typeface="TH SarabunPSK"/>
                        </a:rPr>
                        <a:t>ประชุม2 </a:t>
                      </a:r>
                      <a:endParaRPr lang="en-US" sz="1400" dirty="0">
                        <a:latin typeface="Arial"/>
                        <a:ea typeface="Arial"/>
                        <a:cs typeface="Cordia New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latin typeface="Arial"/>
                          <a:ea typeface="Arial"/>
                          <a:cs typeface="TH SarabunPSK"/>
                        </a:rPr>
                        <a:t>ข.</a:t>
                      </a:r>
                      <a:r>
                        <a:rPr lang="th-TH" sz="1800" dirty="0" smtClean="0">
                          <a:latin typeface="Arial"/>
                          <a:ea typeface="Arial"/>
                          <a:cs typeface="TH SarabunPSK"/>
                        </a:rPr>
                        <a:t>ครูปฏิบัติกระบวนการ</a:t>
                      </a:r>
                      <a:r>
                        <a:rPr lang="th-TH" sz="1800" dirty="0">
                          <a:latin typeface="Arial"/>
                          <a:ea typeface="Arial"/>
                          <a:cs typeface="TH SarabunPSK"/>
                        </a:rPr>
                        <a:t>ที่</a:t>
                      </a:r>
                      <a:r>
                        <a:rPr lang="th-TH" sz="1800" dirty="0" smtClean="0">
                          <a:latin typeface="Arial"/>
                          <a:ea typeface="Arial"/>
                          <a:cs typeface="TH SarabunPSK"/>
                        </a:rPr>
                        <a:t>1-4 (</a:t>
                      </a:r>
                      <a:r>
                        <a:rPr lang="th-TH" sz="1800" dirty="0">
                          <a:latin typeface="Arial"/>
                          <a:ea typeface="Arial"/>
                          <a:cs typeface="TH SarabunPSK"/>
                        </a:rPr>
                        <a:t>ต่อ)   </a:t>
                      </a:r>
                      <a:endParaRPr lang="en-US" sz="1400" dirty="0">
                        <a:latin typeface="Arial"/>
                        <a:ea typeface="Arial"/>
                        <a:cs typeface="Cordia New"/>
                      </a:endParaRPr>
                    </a:p>
                  </a:txBody>
                  <a:tcPr marL="47013" marR="47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 smtClean="0">
                          <a:latin typeface="Arial"/>
                          <a:ea typeface="Arial"/>
                          <a:cs typeface="TH SarabunPSK"/>
                        </a:rPr>
                        <a:t>เสาร์</a:t>
                      </a:r>
                      <a:r>
                        <a:rPr lang="th-TH" sz="1800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H SarabunPSK"/>
                        </a:rPr>
                        <a:t>5พฤษภาคม </a:t>
                      </a:r>
                      <a:r>
                        <a:rPr lang="th-TH" sz="1800" dirty="0" smtClean="0">
                          <a:latin typeface="Arial"/>
                          <a:ea typeface="Arial"/>
                          <a:cs typeface="TH SarabunPSK"/>
                        </a:rPr>
                        <a:t>55  </a:t>
                      </a:r>
                      <a:endParaRPr lang="en-US" sz="1400" dirty="0">
                        <a:latin typeface="Arial"/>
                        <a:ea typeface="Arial"/>
                        <a:cs typeface="Cordia New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latin typeface="Arial"/>
                          <a:ea typeface="Arial"/>
                          <a:cs typeface="TH SarabunPSK"/>
                        </a:rPr>
                        <a:t>ณ โรงเรียนต้นแบบ  </a:t>
                      </a:r>
                      <a:endParaRPr lang="en-US" sz="1400" dirty="0">
                        <a:latin typeface="Arial"/>
                        <a:ea typeface="Arial"/>
                        <a:cs typeface="Cordia New"/>
                      </a:endParaRPr>
                    </a:p>
                  </a:txBody>
                  <a:tcPr marL="47013" marR="47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 smtClean="0">
                          <a:latin typeface="Arial"/>
                          <a:ea typeface="Arial"/>
                          <a:cs typeface="TH SarabunPSK"/>
                        </a:rPr>
                        <a:t>ครูใน รร.ต้นแบบ</a:t>
                      </a:r>
                      <a:endParaRPr lang="en-US" sz="1400" dirty="0" smtClean="0">
                        <a:latin typeface="Arial"/>
                        <a:ea typeface="Arial"/>
                        <a:cs typeface="Cordia New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 smtClean="0">
                          <a:latin typeface="Arial"/>
                          <a:ea typeface="Arial"/>
                          <a:cs typeface="TH SarabunPSK"/>
                        </a:rPr>
                        <a:t>ผู้เกี่ยวข้อง</a:t>
                      </a:r>
                      <a:endParaRPr lang="en-US" sz="1400" dirty="0">
                        <a:latin typeface="Arial"/>
                        <a:ea typeface="Arial"/>
                        <a:cs typeface="Cordia New"/>
                      </a:endParaRPr>
                    </a:p>
                  </a:txBody>
                  <a:tcPr marL="47013" marR="47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H SarabunPSK"/>
                        </a:rPr>
                        <a:t>ก.รายงาน</a:t>
                      </a:r>
                      <a:r>
                        <a:rPr lang="th-TH" sz="1800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H SarabunPSK"/>
                        </a:rPr>
                        <a:t>วิจัยชั้น</a:t>
                      </a:r>
                      <a:r>
                        <a:rPr lang="th-TH" sz="180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H SarabunPSK"/>
                        </a:rPr>
                        <a:t>เรียน บทที่1</a:t>
                      </a:r>
                      <a:endParaRPr lang="en-US" sz="1400" dirty="0">
                        <a:latin typeface="Arial"/>
                        <a:ea typeface="Arial"/>
                        <a:cs typeface="Cordia New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H SarabunPSK"/>
                        </a:rPr>
                        <a:t>ข.ผลงานจากกระบวนการที่1</a:t>
                      </a:r>
                      <a:endParaRPr lang="en-US" sz="1400" dirty="0">
                        <a:latin typeface="Arial"/>
                        <a:ea typeface="Arial"/>
                        <a:cs typeface="Cordia New"/>
                      </a:endParaRPr>
                    </a:p>
                  </a:txBody>
                  <a:tcPr marL="47013" marR="47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05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H SarabunPSK"/>
                        </a:rPr>
                        <a:t>พฤษภาคม </a:t>
                      </a:r>
                      <a:r>
                        <a:rPr lang="th-TH" sz="1800">
                          <a:latin typeface="Arial"/>
                          <a:ea typeface="Arial"/>
                          <a:cs typeface="TH SarabunPSK"/>
                        </a:rPr>
                        <a:t>2555</a:t>
                      </a:r>
                      <a:endParaRPr lang="en-US" sz="1400">
                        <a:latin typeface="Arial"/>
                        <a:ea typeface="Arial"/>
                        <a:cs typeface="Cordia New"/>
                      </a:endParaRPr>
                    </a:p>
                  </a:txBody>
                  <a:tcPr marL="47013" marR="47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latin typeface="Arial"/>
                          <a:ea typeface="Arial"/>
                          <a:cs typeface="TH SarabunPSK"/>
                        </a:rPr>
                        <a:t>ก.ครู</a:t>
                      </a:r>
                      <a:r>
                        <a:rPr lang="th-TH" sz="1800" dirty="0" smtClean="0">
                          <a:latin typeface="Arial"/>
                          <a:ea typeface="Arial"/>
                          <a:cs typeface="TH SarabunPSK"/>
                        </a:rPr>
                        <a:t>เสนองานวิจัยบท</a:t>
                      </a:r>
                      <a:r>
                        <a:rPr lang="th-TH" sz="1800" dirty="0">
                          <a:latin typeface="Arial"/>
                          <a:ea typeface="Arial"/>
                          <a:cs typeface="TH SarabunPSK"/>
                        </a:rPr>
                        <a:t>ที่2/</a:t>
                      </a:r>
                      <a:r>
                        <a:rPr lang="th-TH" sz="1800" dirty="0" smtClean="0">
                          <a:latin typeface="Arial"/>
                          <a:ea typeface="Arial"/>
                          <a:cs typeface="TH SarabunPSK"/>
                        </a:rPr>
                        <a:t>ประชุม3</a:t>
                      </a:r>
                      <a:endParaRPr lang="en-US" sz="1400" dirty="0">
                        <a:latin typeface="Arial"/>
                        <a:ea typeface="Arial"/>
                        <a:cs typeface="Cordia New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9145" algn="l"/>
                        </a:tabLst>
                      </a:pPr>
                      <a:r>
                        <a:rPr lang="th-TH" sz="1800" dirty="0" smtClean="0">
                          <a:latin typeface="Arial"/>
                          <a:ea typeface="Arial"/>
                          <a:cs typeface="TH SarabunPSK"/>
                        </a:rPr>
                        <a:t>ข.ครูปฏิบัติกระบวนการที่1-4 (ต่อ) </a:t>
                      </a:r>
                      <a:endParaRPr lang="en-US" sz="1400" dirty="0">
                        <a:latin typeface="Arial"/>
                        <a:ea typeface="Arial"/>
                        <a:cs typeface="Cordia New"/>
                      </a:endParaRPr>
                    </a:p>
                  </a:txBody>
                  <a:tcPr marL="47013" marR="47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 smtClean="0">
                          <a:latin typeface="Arial"/>
                          <a:ea typeface="Arial"/>
                          <a:cs typeface="TH SarabunPSK"/>
                        </a:rPr>
                        <a:t>เสาร์</a:t>
                      </a:r>
                      <a:r>
                        <a:rPr lang="th-TH" sz="1800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H SarabunPSK"/>
                        </a:rPr>
                        <a:t>2มิถุนายน </a:t>
                      </a:r>
                      <a:r>
                        <a:rPr lang="th-TH" sz="1800" dirty="0" smtClean="0">
                          <a:latin typeface="Arial"/>
                          <a:ea typeface="Arial"/>
                          <a:cs typeface="TH SarabunPSK"/>
                        </a:rPr>
                        <a:t>55 </a:t>
                      </a:r>
                      <a:endParaRPr lang="en-US" sz="1400" dirty="0">
                        <a:latin typeface="Arial"/>
                        <a:ea typeface="Arial"/>
                        <a:cs typeface="Cordia New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latin typeface="Arial"/>
                          <a:ea typeface="Arial"/>
                          <a:cs typeface="TH SarabunPSK"/>
                        </a:rPr>
                        <a:t>ณ สำนักงานเขตพื้นที่ </a:t>
                      </a:r>
                      <a:endParaRPr lang="en-US" sz="1400" dirty="0">
                        <a:latin typeface="Arial"/>
                        <a:ea typeface="Arial"/>
                        <a:cs typeface="Cordia New"/>
                      </a:endParaRPr>
                    </a:p>
                  </a:txBody>
                  <a:tcPr marL="47013" marR="47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 smtClean="0">
                          <a:latin typeface="Arial"/>
                          <a:ea typeface="Arial"/>
                          <a:cs typeface="TH SarabunPSK"/>
                        </a:rPr>
                        <a:t>ครูใน รร.ต้นแบบ</a:t>
                      </a:r>
                      <a:endParaRPr lang="en-US" sz="1400" dirty="0" smtClean="0">
                        <a:latin typeface="Arial"/>
                        <a:ea typeface="Arial"/>
                        <a:cs typeface="Cordia New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 smtClean="0">
                          <a:latin typeface="Arial"/>
                          <a:ea typeface="Arial"/>
                          <a:cs typeface="TH SarabunPSK"/>
                        </a:rPr>
                        <a:t>ผู้เกี่ยวข้อง</a:t>
                      </a:r>
                      <a:endParaRPr lang="en-US" sz="1400" dirty="0">
                        <a:latin typeface="Arial"/>
                        <a:ea typeface="Arial"/>
                        <a:cs typeface="Cordia New"/>
                      </a:endParaRPr>
                    </a:p>
                  </a:txBody>
                  <a:tcPr marL="47013" marR="47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H SarabunPSK"/>
                        </a:rPr>
                        <a:t>ก.รายงาน</a:t>
                      </a:r>
                      <a:r>
                        <a:rPr lang="th-TH" sz="1800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H SarabunPSK"/>
                        </a:rPr>
                        <a:t>วิจัยชั้น</a:t>
                      </a:r>
                      <a:r>
                        <a:rPr lang="th-TH" sz="180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H SarabunPSK"/>
                        </a:rPr>
                        <a:t>เรียน บทที่2</a:t>
                      </a:r>
                      <a:endParaRPr lang="en-US" sz="1400" dirty="0">
                        <a:latin typeface="Arial"/>
                        <a:ea typeface="Arial"/>
                        <a:cs typeface="Cordia New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H SarabunPSK"/>
                        </a:rPr>
                        <a:t>ข.ผลงานจากกระบวนการที่2</a:t>
                      </a:r>
                      <a:endParaRPr lang="en-US" sz="1400" dirty="0">
                        <a:latin typeface="Arial"/>
                        <a:ea typeface="Arial"/>
                        <a:cs typeface="Cordia New"/>
                      </a:endParaRPr>
                    </a:p>
                  </a:txBody>
                  <a:tcPr marL="47013" marR="47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05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H SarabunPSK"/>
                        </a:rPr>
                        <a:t>มิถุนายน </a:t>
                      </a:r>
                      <a:r>
                        <a:rPr lang="th-TH" sz="1800">
                          <a:latin typeface="Arial"/>
                          <a:ea typeface="Arial"/>
                          <a:cs typeface="TH SarabunPSK"/>
                        </a:rPr>
                        <a:t>2555</a:t>
                      </a:r>
                      <a:endParaRPr lang="en-US" sz="1400">
                        <a:latin typeface="Arial"/>
                        <a:ea typeface="Arial"/>
                        <a:cs typeface="Cordia New"/>
                      </a:endParaRPr>
                    </a:p>
                  </a:txBody>
                  <a:tcPr marL="47013" marR="47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latin typeface="Arial"/>
                          <a:ea typeface="Arial"/>
                          <a:cs typeface="TH SarabunPSK"/>
                        </a:rPr>
                        <a:t>ก.ครู</a:t>
                      </a:r>
                      <a:r>
                        <a:rPr lang="th-TH" sz="1800" dirty="0" smtClean="0">
                          <a:latin typeface="Arial"/>
                          <a:ea typeface="Arial"/>
                          <a:cs typeface="TH SarabunPSK"/>
                        </a:rPr>
                        <a:t>เสนองานวิจัยบท</a:t>
                      </a:r>
                      <a:r>
                        <a:rPr lang="th-TH" sz="1800" dirty="0">
                          <a:latin typeface="Arial"/>
                          <a:ea typeface="Arial"/>
                          <a:cs typeface="TH SarabunPSK"/>
                        </a:rPr>
                        <a:t>ที่3/</a:t>
                      </a:r>
                      <a:r>
                        <a:rPr lang="th-TH" sz="1800" dirty="0" smtClean="0">
                          <a:latin typeface="Arial"/>
                          <a:ea typeface="Arial"/>
                          <a:cs typeface="TH SarabunPSK"/>
                        </a:rPr>
                        <a:t>ประชุม </a:t>
                      </a:r>
                      <a:r>
                        <a:rPr lang="th-TH" sz="1800" dirty="0">
                          <a:latin typeface="Arial"/>
                          <a:ea typeface="Arial"/>
                          <a:cs typeface="TH SarabunPSK"/>
                        </a:rPr>
                        <a:t>4</a:t>
                      </a:r>
                      <a:endParaRPr lang="en-US" sz="1400" dirty="0">
                        <a:latin typeface="Arial"/>
                        <a:ea typeface="Arial"/>
                        <a:cs typeface="Cordia New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9145" algn="l"/>
                        </a:tabLst>
                      </a:pPr>
                      <a:r>
                        <a:rPr lang="th-TH" sz="1800" dirty="0" smtClean="0">
                          <a:latin typeface="Arial"/>
                          <a:ea typeface="Arial"/>
                          <a:cs typeface="TH SarabunPSK"/>
                        </a:rPr>
                        <a:t>ข.ครูปฏิบัติกระบวนการที่1-4 (ต่อ) </a:t>
                      </a:r>
                      <a:endParaRPr lang="en-US" sz="1400" dirty="0">
                        <a:latin typeface="Arial"/>
                        <a:ea typeface="Arial"/>
                        <a:cs typeface="Cordia New"/>
                      </a:endParaRPr>
                    </a:p>
                  </a:txBody>
                  <a:tcPr marL="47013" marR="47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 smtClean="0">
                          <a:latin typeface="Arial"/>
                          <a:ea typeface="Arial"/>
                          <a:cs typeface="TH SarabunPSK"/>
                        </a:rPr>
                        <a:t>เสาร์</a:t>
                      </a:r>
                      <a:r>
                        <a:rPr lang="th-TH" sz="1800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H SarabunPSK"/>
                        </a:rPr>
                        <a:t>7กรกฎาคม </a:t>
                      </a:r>
                      <a:r>
                        <a:rPr lang="th-TH" sz="1800" dirty="0" smtClean="0">
                          <a:latin typeface="Arial"/>
                          <a:ea typeface="Arial"/>
                          <a:cs typeface="TH SarabunPSK"/>
                        </a:rPr>
                        <a:t>55  </a:t>
                      </a:r>
                      <a:endParaRPr lang="en-US" sz="1400" dirty="0">
                        <a:latin typeface="Arial"/>
                        <a:ea typeface="Arial"/>
                        <a:cs typeface="Cordia New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latin typeface="Arial"/>
                          <a:ea typeface="Arial"/>
                          <a:cs typeface="TH SarabunPSK"/>
                        </a:rPr>
                        <a:t>ณ โรงเรียนต้นแบบ  </a:t>
                      </a:r>
                      <a:endParaRPr lang="en-US" sz="1400" dirty="0">
                        <a:latin typeface="Arial"/>
                        <a:ea typeface="Arial"/>
                        <a:cs typeface="Cordia New"/>
                      </a:endParaRPr>
                    </a:p>
                  </a:txBody>
                  <a:tcPr marL="47013" marR="47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 smtClean="0">
                          <a:latin typeface="Arial"/>
                          <a:ea typeface="Arial"/>
                          <a:cs typeface="TH SarabunPSK"/>
                        </a:rPr>
                        <a:t>ครูใน รร.ต้นแบบ</a:t>
                      </a:r>
                      <a:endParaRPr lang="en-US" sz="1400" dirty="0" smtClean="0">
                        <a:latin typeface="Arial"/>
                        <a:ea typeface="Arial"/>
                        <a:cs typeface="Cordia New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dirty="0" smtClean="0">
                          <a:latin typeface="Arial"/>
                          <a:ea typeface="Arial"/>
                          <a:cs typeface="TH SarabunPSK"/>
                        </a:rPr>
                        <a:t>ผู้เกี่ยวข้อง</a:t>
                      </a:r>
                      <a:endParaRPr lang="en-US" sz="1400" dirty="0">
                        <a:latin typeface="Arial"/>
                        <a:ea typeface="Arial"/>
                        <a:cs typeface="Cordia New"/>
                      </a:endParaRPr>
                    </a:p>
                  </a:txBody>
                  <a:tcPr marL="47013" marR="47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H SarabunPSK"/>
                        </a:rPr>
                        <a:t>ก.รายงาน</a:t>
                      </a:r>
                      <a:r>
                        <a:rPr lang="th-TH" sz="1800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H SarabunPSK"/>
                        </a:rPr>
                        <a:t>วิจัยชั้น</a:t>
                      </a:r>
                      <a:r>
                        <a:rPr lang="th-TH" sz="180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H SarabunPSK"/>
                        </a:rPr>
                        <a:t>เรียน บทที่3</a:t>
                      </a:r>
                      <a:endParaRPr lang="en-US" sz="1400" dirty="0">
                        <a:latin typeface="Arial"/>
                        <a:ea typeface="Arial"/>
                        <a:cs typeface="Cordia New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H SarabunPSK"/>
                        </a:rPr>
                        <a:t>ข.ผลงานจากกระบวนการที่3</a:t>
                      </a:r>
                      <a:endParaRPr lang="en-US" sz="1400" dirty="0">
                        <a:latin typeface="Arial"/>
                        <a:ea typeface="Arial"/>
                        <a:cs typeface="Cordia New"/>
                      </a:endParaRPr>
                    </a:p>
                  </a:txBody>
                  <a:tcPr marL="47013" marR="47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05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H SarabunPSK"/>
                        </a:rPr>
                        <a:t>กรกฎาคม </a:t>
                      </a:r>
                      <a:r>
                        <a:rPr lang="th-TH" sz="1800">
                          <a:latin typeface="Arial"/>
                          <a:ea typeface="Arial"/>
                          <a:cs typeface="TH SarabunPSK"/>
                        </a:rPr>
                        <a:t>2555</a:t>
                      </a:r>
                      <a:endParaRPr lang="en-US" sz="1400">
                        <a:latin typeface="Arial"/>
                        <a:ea typeface="Arial"/>
                        <a:cs typeface="Cordia New"/>
                      </a:endParaRPr>
                    </a:p>
                  </a:txBody>
                  <a:tcPr marL="47013" marR="47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latin typeface="Arial"/>
                          <a:ea typeface="Arial"/>
                          <a:cs typeface="TH SarabunPSK"/>
                        </a:rPr>
                        <a:t>ก.ครู</a:t>
                      </a:r>
                      <a:r>
                        <a:rPr lang="th-TH" sz="1800" dirty="0" smtClean="0">
                          <a:latin typeface="Arial"/>
                          <a:ea typeface="Arial"/>
                          <a:cs typeface="TH SarabunPSK"/>
                        </a:rPr>
                        <a:t>เสนองานวิจัยบท</a:t>
                      </a:r>
                      <a:r>
                        <a:rPr lang="th-TH" sz="1800" dirty="0">
                          <a:latin typeface="Arial"/>
                          <a:ea typeface="Arial"/>
                          <a:cs typeface="TH SarabunPSK"/>
                        </a:rPr>
                        <a:t>ที่4/</a:t>
                      </a:r>
                      <a:r>
                        <a:rPr lang="th-TH" sz="1800" dirty="0" smtClean="0">
                          <a:latin typeface="Arial"/>
                          <a:ea typeface="Arial"/>
                          <a:cs typeface="TH SarabunPSK"/>
                        </a:rPr>
                        <a:t>ประชุม5</a:t>
                      </a:r>
                      <a:endParaRPr lang="en-US" sz="1400" dirty="0">
                        <a:latin typeface="Arial"/>
                        <a:ea typeface="Arial"/>
                        <a:cs typeface="Cordia New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9145" algn="l"/>
                        </a:tabLst>
                      </a:pPr>
                      <a:r>
                        <a:rPr lang="th-TH" sz="1800" dirty="0" smtClean="0">
                          <a:latin typeface="Arial"/>
                          <a:ea typeface="Arial"/>
                          <a:cs typeface="TH SarabunPSK"/>
                        </a:rPr>
                        <a:t>ข.ครูปฏิบัติกระบวนการที่1-4 (ต่อ) </a:t>
                      </a:r>
                      <a:endParaRPr lang="en-US" sz="1400" dirty="0">
                        <a:latin typeface="Arial"/>
                        <a:ea typeface="Arial"/>
                        <a:cs typeface="Cordia New"/>
                      </a:endParaRPr>
                    </a:p>
                  </a:txBody>
                  <a:tcPr marL="47013" marR="47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 smtClean="0">
                          <a:latin typeface="Arial"/>
                          <a:ea typeface="Arial"/>
                          <a:cs typeface="TH SarabunPSK"/>
                        </a:rPr>
                        <a:t>เสาร์4</a:t>
                      </a:r>
                      <a:r>
                        <a:rPr lang="th-TH" sz="1800" dirty="0">
                          <a:latin typeface="Arial"/>
                          <a:ea typeface="Arial"/>
                          <a:cs typeface="TH SarabunPSK"/>
                        </a:rPr>
                        <a:t>สิงหาคม </a:t>
                      </a:r>
                      <a:r>
                        <a:rPr lang="th-TH" sz="1800" dirty="0" smtClean="0">
                          <a:latin typeface="Arial"/>
                          <a:ea typeface="Arial"/>
                          <a:cs typeface="TH SarabunPSK"/>
                        </a:rPr>
                        <a:t>55 </a:t>
                      </a:r>
                      <a:endParaRPr lang="en-US" sz="1400" dirty="0">
                        <a:latin typeface="Arial"/>
                        <a:ea typeface="Arial"/>
                        <a:cs typeface="Cordia New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latin typeface="Arial"/>
                          <a:ea typeface="Arial"/>
                          <a:cs typeface="TH SarabunPSK"/>
                        </a:rPr>
                        <a:t>ณ โรงเรียนต้นแบบ  </a:t>
                      </a:r>
                      <a:endParaRPr lang="en-US" sz="1400" dirty="0">
                        <a:latin typeface="Arial"/>
                        <a:ea typeface="Arial"/>
                        <a:cs typeface="Cordia New"/>
                      </a:endParaRPr>
                    </a:p>
                  </a:txBody>
                  <a:tcPr marL="47013" marR="47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 smtClean="0">
                          <a:latin typeface="Arial"/>
                          <a:ea typeface="Arial"/>
                          <a:cs typeface="TH SarabunPSK"/>
                        </a:rPr>
                        <a:t>ครูใน รร.ต้นแบบ</a:t>
                      </a:r>
                      <a:endParaRPr lang="en-US" sz="1400" dirty="0" smtClean="0">
                        <a:latin typeface="Arial"/>
                        <a:ea typeface="Arial"/>
                        <a:cs typeface="Cordia New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 smtClean="0">
                          <a:latin typeface="Arial"/>
                          <a:ea typeface="Arial"/>
                          <a:cs typeface="TH SarabunPSK"/>
                        </a:rPr>
                        <a:t>ผู้เกี่ยวข้อง</a:t>
                      </a:r>
                      <a:endParaRPr lang="en-US" sz="1400" dirty="0">
                        <a:latin typeface="Arial"/>
                        <a:ea typeface="Arial"/>
                        <a:cs typeface="Cordia New"/>
                      </a:endParaRPr>
                    </a:p>
                  </a:txBody>
                  <a:tcPr marL="47013" marR="47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H SarabunPSK"/>
                        </a:rPr>
                        <a:t>ก.รายงาน</a:t>
                      </a:r>
                      <a:r>
                        <a:rPr lang="th-TH" sz="1800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H SarabunPSK"/>
                        </a:rPr>
                        <a:t>วิจัยชั้น</a:t>
                      </a:r>
                      <a:r>
                        <a:rPr lang="th-TH" sz="180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H SarabunPSK"/>
                        </a:rPr>
                        <a:t>เรียน บทที่4</a:t>
                      </a:r>
                      <a:endParaRPr lang="en-US" sz="1400" dirty="0">
                        <a:latin typeface="Arial"/>
                        <a:ea typeface="Arial"/>
                        <a:cs typeface="Cordia New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H SarabunPSK"/>
                        </a:rPr>
                        <a:t>ข.ผลงานจากกระบวนการที่4</a:t>
                      </a:r>
                      <a:endParaRPr lang="en-US" sz="1400" dirty="0">
                        <a:latin typeface="Arial"/>
                        <a:ea typeface="Arial"/>
                        <a:cs typeface="Cordia New"/>
                      </a:endParaRPr>
                    </a:p>
                  </a:txBody>
                  <a:tcPr marL="47013" marR="47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05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>
                          <a:latin typeface="Arial"/>
                          <a:ea typeface="Arial"/>
                          <a:cs typeface="TH SarabunPSK"/>
                        </a:rPr>
                        <a:t>สิงหาคม</a:t>
                      </a:r>
                      <a:r>
                        <a:rPr lang="th-TH"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H SarabunPSK"/>
                        </a:rPr>
                        <a:t> </a:t>
                      </a:r>
                      <a:r>
                        <a:rPr lang="th-TH" sz="1800">
                          <a:latin typeface="Arial"/>
                          <a:ea typeface="Arial"/>
                          <a:cs typeface="TH SarabunPSK"/>
                        </a:rPr>
                        <a:t>2555</a:t>
                      </a:r>
                      <a:endParaRPr lang="en-US" sz="1400">
                        <a:latin typeface="Arial"/>
                        <a:ea typeface="Arial"/>
                        <a:cs typeface="Cordia New"/>
                      </a:endParaRPr>
                    </a:p>
                  </a:txBody>
                  <a:tcPr marL="47013" marR="47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latin typeface="Arial"/>
                          <a:ea typeface="Arial"/>
                          <a:cs typeface="TH SarabunPSK"/>
                        </a:rPr>
                        <a:t>ก.ครู</a:t>
                      </a:r>
                      <a:r>
                        <a:rPr lang="th-TH" sz="1800" dirty="0" smtClean="0">
                          <a:latin typeface="Arial"/>
                          <a:ea typeface="Arial"/>
                          <a:cs typeface="TH SarabunPSK"/>
                        </a:rPr>
                        <a:t>เสนองานวิจัยบท</a:t>
                      </a:r>
                      <a:r>
                        <a:rPr lang="th-TH" sz="1800" dirty="0">
                          <a:latin typeface="Arial"/>
                          <a:ea typeface="Arial"/>
                          <a:cs typeface="TH SarabunPSK"/>
                        </a:rPr>
                        <a:t>ที่</a:t>
                      </a:r>
                      <a:r>
                        <a:rPr lang="en-US" sz="1800" dirty="0">
                          <a:latin typeface="TH SarabunPSK"/>
                          <a:ea typeface="Arial"/>
                          <a:cs typeface="Cordia New"/>
                        </a:rPr>
                        <a:t>1-5</a:t>
                      </a:r>
                      <a:r>
                        <a:rPr lang="th-TH" sz="1800" dirty="0">
                          <a:latin typeface="TH SarabunPSK"/>
                          <a:ea typeface="Arial"/>
                          <a:cs typeface="Cordia New"/>
                        </a:rPr>
                        <a:t>/</a:t>
                      </a:r>
                      <a:r>
                        <a:rPr lang="th-TH" sz="1800" dirty="0" smtClean="0">
                          <a:latin typeface="TH SarabunPSK"/>
                          <a:ea typeface="Arial"/>
                          <a:cs typeface="Cordia New"/>
                        </a:rPr>
                        <a:t>ประชุม6 </a:t>
                      </a:r>
                      <a:endParaRPr lang="en-US" sz="1400" dirty="0">
                        <a:latin typeface="Arial"/>
                        <a:ea typeface="Arial"/>
                        <a:cs typeface="Cordia New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9145" algn="l"/>
                        </a:tabLst>
                      </a:pPr>
                      <a:r>
                        <a:rPr lang="th-TH" sz="1800" dirty="0">
                          <a:latin typeface="Arial"/>
                          <a:ea typeface="Arial"/>
                          <a:cs typeface="TH SarabunPSK"/>
                        </a:rPr>
                        <a:t>ข.ครูประเมินผลงานวิจัยในชั้นเรียน    </a:t>
                      </a:r>
                      <a:endParaRPr lang="en-US" sz="1400" dirty="0">
                        <a:latin typeface="Arial"/>
                        <a:ea typeface="Arial"/>
                        <a:cs typeface="Cordia New"/>
                      </a:endParaRPr>
                    </a:p>
                  </a:txBody>
                  <a:tcPr marL="47013" marR="47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 smtClean="0">
                          <a:latin typeface="Arial"/>
                          <a:ea typeface="Arial"/>
                          <a:cs typeface="TH SarabunPSK"/>
                        </a:rPr>
                        <a:t>เสาร์15</a:t>
                      </a:r>
                      <a:r>
                        <a:rPr lang="th-TH" sz="1800" dirty="0">
                          <a:latin typeface="Arial"/>
                          <a:ea typeface="Arial"/>
                          <a:cs typeface="TH SarabunPSK"/>
                        </a:rPr>
                        <a:t>กันยายน </a:t>
                      </a:r>
                      <a:r>
                        <a:rPr lang="th-TH" sz="1800" dirty="0" smtClean="0">
                          <a:latin typeface="Arial"/>
                          <a:ea typeface="Arial"/>
                          <a:cs typeface="TH SarabunPSK"/>
                        </a:rPr>
                        <a:t>55</a:t>
                      </a:r>
                      <a:r>
                        <a:rPr lang="en-US" sz="1800" dirty="0" smtClean="0">
                          <a:latin typeface="TH SarabunPSK"/>
                          <a:ea typeface="Arial"/>
                          <a:cs typeface="Cordia New"/>
                        </a:rPr>
                        <a:t> </a:t>
                      </a:r>
                      <a:endParaRPr lang="en-US" sz="1400" dirty="0">
                        <a:latin typeface="Arial"/>
                        <a:ea typeface="Arial"/>
                        <a:cs typeface="Cordia New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latin typeface="Arial"/>
                          <a:ea typeface="Arial"/>
                          <a:cs typeface="TH SarabunPSK"/>
                        </a:rPr>
                        <a:t>ณ มรภ.สวนสุนันทา </a:t>
                      </a:r>
                      <a:endParaRPr lang="en-US" sz="1400" dirty="0">
                        <a:latin typeface="Arial"/>
                        <a:ea typeface="Arial"/>
                        <a:cs typeface="Cordia New"/>
                      </a:endParaRPr>
                    </a:p>
                  </a:txBody>
                  <a:tcPr marL="47013" marR="47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 smtClean="0">
                          <a:latin typeface="Arial"/>
                          <a:ea typeface="Arial"/>
                          <a:cs typeface="TH SarabunPSK"/>
                        </a:rPr>
                        <a:t>ครูใน รร.ต้นแบบ</a:t>
                      </a:r>
                      <a:endParaRPr lang="en-US" sz="1400" dirty="0" smtClean="0">
                        <a:latin typeface="Arial"/>
                        <a:ea typeface="Arial"/>
                        <a:cs typeface="Cordia New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 smtClean="0">
                          <a:latin typeface="Arial"/>
                          <a:ea typeface="Arial"/>
                          <a:cs typeface="TH SarabunPSK"/>
                        </a:rPr>
                        <a:t>ผู้เกี่ยวข้อง</a:t>
                      </a:r>
                      <a:endParaRPr lang="en-US" sz="1400" dirty="0">
                        <a:latin typeface="Arial"/>
                        <a:ea typeface="Arial"/>
                        <a:cs typeface="Cordia New"/>
                      </a:endParaRPr>
                    </a:p>
                  </a:txBody>
                  <a:tcPr marL="47013" marR="47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H SarabunPSK"/>
                        </a:rPr>
                        <a:t>ก.เอกสารวิจัยบทที่</a:t>
                      </a:r>
                      <a:r>
                        <a:rPr lang="th-TH" sz="180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H SarabunPSK"/>
                        </a:rPr>
                        <a:t>1-5</a:t>
                      </a:r>
                      <a:endParaRPr lang="en-US" sz="1400" dirty="0">
                        <a:latin typeface="Arial"/>
                        <a:ea typeface="Arial"/>
                        <a:cs typeface="Cordia New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H SarabunPSK"/>
                        </a:rPr>
                        <a:t>ข.ผลงานจาก 4กระบวนการ </a:t>
                      </a:r>
                      <a:endParaRPr lang="en-US" sz="1400" dirty="0">
                        <a:latin typeface="Arial"/>
                        <a:ea typeface="Arial"/>
                        <a:cs typeface="Cordia New"/>
                      </a:endParaRPr>
                    </a:p>
                  </a:txBody>
                  <a:tcPr marL="47013" marR="47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05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latin typeface="Arial"/>
                          <a:ea typeface="Arial"/>
                          <a:cs typeface="TH SarabunPSK"/>
                        </a:rPr>
                        <a:t>กันยายน 2555</a:t>
                      </a:r>
                      <a:endParaRPr lang="en-US" sz="1400" dirty="0">
                        <a:latin typeface="Arial"/>
                        <a:ea typeface="Arial"/>
                        <a:cs typeface="Cordia New"/>
                      </a:endParaRPr>
                    </a:p>
                  </a:txBody>
                  <a:tcPr marL="47013" marR="47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latin typeface="Arial"/>
                          <a:ea typeface="Arial"/>
                          <a:cs typeface="TH SarabunPSK"/>
                        </a:rPr>
                        <a:t>ก.จัดนิทรรศการ</a:t>
                      </a:r>
                      <a:r>
                        <a:rPr lang="th-TH" sz="1800" dirty="0" smtClean="0">
                          <a:latin typeface="Arial"/>
                          <a:ea typeface="Arial"/>
                          <a:cs typeface="TH SarabunPSK"/>
                        </a:rPr>
                        <a:t>วิชาการ</a:t>
                      </a:r>
                      <a:r>
                        <a:rPr lang="th-TH" sz="1800" dirty="0" smtClean="0">
                          <a:latin typeface="TH SarabunPSK"/>
                          <a:ea typeface="Arial"/>
                          <a:cs typeface="Cordia New"/>
                        </a:rPr>
                        <a:t>/ประชุม7 </a:t>
                      </a:r>
                      <a:r>
                        <a:rPr lang="th-TH" sz="1800" dirty="0" smtClean="0">
                          <a:latin typeface="Arial"/>
                          <a:ea typeface="Arial"/>
                          <a:cs typeface="TH SarabunPSK"/>
                        </a:rPr>
                        <a:t> </a:t>
                      </a:r>
                      <a:endParaRPr lang="en-US" sz="1400" dirty="0">
                        <a:latin typeface="Arial"/>
                        <a:ea typeface="Arial"/>
                        <a:cs typeface="Cordia New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latin typeface="Arial"/>
                          <a:ea typeface="Arial"/>
                          <a:cs typeface="TH SarabunPSK"/>
                        </a:rPr>
                        <a:t>ข.</a:t>
                      </a:r>
                      <a:r>
                        <a:rPr lang="th-TH" sz="1800" dirty="0" smtClean="0">
                          <a:latin typeface="Arial"/>
                          <a:ea typeface="Arial"/>
                          <a:cs typeface="TH SarabunPSK"/>
                        </a:rPr>
                        <a:t>ครูเสนอ</a:t>
                      </a:r>
                      <a:r>
                        <a:rPr lang="th-TH" sz="1800" dirty="0">
                          <a:latin typeface="Arial"/>
                          <a:ea typeface="Arial"/>
                          <a:cs typeface="TH SarabunPSK"/>
                        </a:rPr>
                        <a:t>ผลงาน/มอบ</a:t>
                      </a:r>
                      <a:r>
                        <a:rPr lang="th-TH" sz="1800" dirty="0" smtClean="0">
                          <a:latin typeface="Arial"/>
                          <a:ea typeface="Arial"/>
                          <a:cs typeface="TH SarabunPSK"/>
                        </a:rPr>
                        <a:t>รางวัลดีเด่น </a:t>
                      </a:r>
                      <a:endParaRPr lang="en-US" sz="1400" dirty="0">
                        <a:latin typeface="Arial"/>
                        <a:ea typeface="Arial"/>
                        <a:cs typeface="Cordia New"/>
                      </a:endParaRPr>
                    </a:p>
                  </a:txBody>
                  <a:tcPr marL="47013" marR="47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 smtClean="0">
                          <a:latin typeface="Arial"/>
                          <a:ea typeface="Arial"/>
                          <a:cs typeface="TH SarabunPSK"/>
                        </a:rPr>
                        <a:t>เสาร์22กันยายน 55</a:t>
                      </a:r>
                      <a:r>
                        <a:rPr lang="en-US" sz="1800" dirty="0" smtClean="0">
                          <a:latin typeface="TH SarabunPSK"/>
                          <a:ea typeface="Arial"/>
                          <a:cs typeface="Cordia New"/>
                        </a:rPr>
                        <a:t> </a:t>
                      </a:r>
                      <a:endParaRPr lang="en-US" sz="1400" dirty="0">
                        <a:latin typeface="Arial"/>
                        <a:ea typeface="Arial"/>
                        <a:cs typeface="Cordia New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latin typeface="Arial"/>
                          <a:ea typeface="Arial"/>
                          <a:cs typeface="TH SarabunPSK"/>
                        </a:rPr>
                        <a:t>ณ มรภ.สวนสุนันทา </a:t>
                      </a:r>
                      <a:endParaRPr lang="en-US" sz="1400" dirty="0">
                        <a:latin typeface="Arial"/>
                        <a:ea typeface="Arial"/>
                        <a:cs typeface="Cordia New"/>
                      </a:endParaRPr>
                    </a:p>
                  </a:txBody>
                  <a:tcPr marL="47013" marR="47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dirty="0" smtClean="0">
                          <a:latin typeface="Arial"/>
                          <a:ea typeface="Arial"/>
                          <a:cs typeface="TH SarabunPSK"/>
                        </a:rPr>
                        <a:t>ครูใน รร.ต้นแบบ</a:t>
                      </a:r>
                      <a:endParaRPr lang="en-US" sz="1400" dirty="0" smtClean="0">
                        <a:latin typeface="Arial"/>
                        <a:ea typeface="Arial"/>
                        <a:cs typeface="Cordia New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dirty="0" smtClean="0">
                          <a:latin typeface="Arial"/>
                          <a:ea typeface="Arial"/>
                          <a:cs typeface="TH SarabunPSK"/>
                        </a:rPr>
                        <a:t>ครูใน รร.ทั่วไป</a:t>
                      </a:r>
                      <a:endParaRPr lang="en-US" sz="1400" dirty="0">
                        <a:latin typeface="Arial"/>
                        <a:ea typeface="Arial"/>
                        <a:cs typeface="Cordia New"/>
                      </a:endParaRPr>
                    </a:p>
                  </a:txBody>
                  <a:tcPr marL="47013" marR="47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H SarabunPSK"/>
                        </a:rPr>
                        <a:t>ก.รายงานโครงการ </a:t>
                      </a:r>
                      <a:endParaRPr lang="en-US" sz="1400" dirty="0">
                        <a:latin typeface="Arial"/>
                        <a:ea typeface="Arial"/>
                        <a:cs typeface="Cordia New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H SarabunPSK"/>
                        </a:rPr>
                        <a:t>ข.สรุปผลงาน </a:t>
                      </a:r>
                      <a:endParaRPr lang="en-US" sz="1400" dirty="0">
                        <a:latin typeface="Arial"/>
                        <a:ea typeface="Arial"/>
                        <a:cs typeface="Cordia New"/>
                      </a:endParaRPr>
                    </a:p>
                  </a:txBody>
                  <a:tcPr marL="47013" marR="47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logo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260648"/>
            <a:ext cx="792088" cy="9361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0" name="Title 1"/>
          <p:cNvSpPr>
            <a:spLocks noGrp="1"/>
          </p:cNvSpPr>
          <p:nvPr>
            <p:ph type="ctrTitle"/>
          </p:nvPr>
        </p:nvSpPr>
        <p:spPr>
          <a:xfrm>
            <a:off x="1835696" y="260648"/>
            <a:ext cx="6980312" cy="819472"/>
          </a:xfrm>
          <a:solidFill>
            <a:schemeClr val="tx1"/>
          </a:solidFill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th-TH" sz="4400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สิ่งอำนวยความสะดวก</a:t>
            </a:r>
            <a:endParaRPr lang="th-TH" sz="4400" dirty="0">
              <a:solidFill>
                <a:schemeClr val="accent1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4" name="Picture 3" descr="MSDplane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835696" y="1340768"/>
            <a:ext cx="6728470" cy="3600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logo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260648"/>
            <a:ext cx="792088" cy="9361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0" name="Title 1"/>
          <p:cNvSpPr>
            <a:spLocks noGrp="1"/>
          </p:cNvSpPr>
          <p:nvPr>
            <p:ph type="ctrTitle"/>
          </p:nvPr>
        </p:nvSpPr>
        <p:spPr>
          <a:xfrm>
            <a:off x="3203848" y="980728"/>
            <a:ext cx="3744416" cy="1395536"/>
          </a:xfrm>
          <a:solidFill>
            <a:schemeClr val="tx1"/>
          </a:solidFill>
          <a:ln>
            <a:solidFill>
              <a:srgbClr val="FF0000"/>
            </a:solidFill>
          </a:ln>
        </p:spPr>
        <p:txBody>
          <a:bodyPr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9600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Q &amp; </a:t>
            </a:r>
            <a:r>
              <a:rPr lang="en-US" sz="11500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a</a:t>
            </a:r>
            <a:r>
              <a:rPr lang="en-US" sz="9600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endParaRPr lang="th-TH" sz="9600" dirty="0">
              <a:solidFill>
                <a:schemeClr val="accent1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logo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260648"/>
            <a:ext cx="792088" cy="9361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267744" y="1340768"/>
            <a:ext cx="6192688" cy="1395536"/>
          </a:xfrm>
          <a:prstGeom prst="rect">
            <a:avLst/>
          </a:prstGeom>
          <a:ln>
            <a:noFill/>
          </a:ln>
        </p:spPr>
        <p:txBody>
          <a:bodyPr vert="horz" anchor="b"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H SarabunPSK" pitchFamily="34" charset="-34"/>
                <a:ea typeface="+mj-ea"/>
                <a:cs typeface="TH SarabunPSK" pitchFamily="34" charset="-34"/>
              </a:rPr>
              <a:t>1.ครูได้รับทุนบางส่วนสนับสนุนจากมหาวิทยาลัย</a:t>
            </a:r>
          </a:p>
          <a:p>
            <a:pPr lvl="0">
              <a:spcBef>
                <a:spcPct val="0"/>
              </a:spcBef>
            </a:pPr>
            <a:r>
              <a:rPr lang="th-TH" sz="2400" b="1" cap="small" dirty="0" smtClean="0">
                <a:solidFill>
                  <a:srgbClr val="7030A0"/>
                </a:solidFill>
                <a:latin typeface="TH SarabunPSK" pitchFamily="34" charset="-34"/>
                <a:ea typeface="+mj-ea"/>
                <a:cs typeface="TH SarabunPSK" pitchFamily="34" charset="-34"/>
              </a:rPr>
              <a:t>2.ครูได้รับวุฒิบัตรจากโครงการ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H SarabunPSK" pitchFamily="34" charset="-34"/>
                <a:ea typeface="+mj-ea"/>
                <a:cs typeface="TH SarabunPSK" pitchFamily="34" charset="-34"/>
              </a:rPr>
              <a:t>3.โรงเรียนได้สิทธิเข้าร่วมเสนอผลงานกับงาน 75 ปีมหาวิทยาลัย </a:t>
            </a:r>
            <a:endParaRPr kumimoji="0" lang="th-TH" sz="2400" b="1" i="0" u="none" strike="noStrike" kern="1200" cap="small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H SarabunPSK" pitchFamily="34" charset="-34"/>
              <a:ea typeface="+mj-ea"/>
              <a:cs typeface="TH SarabunPSK" pitchFamily="34" charset="-34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267744" y="260648"/>
            <a:ext cx="6192688" cy="963488"/>
          </a:xfrm>
          <a:prstGeom prst="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txBody>
          <a:bodyPr vert="horz" anchor="b"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H SarabunPSK" pitchFamily="34" charset="-34"/>
                <a:ea typeface="+mj-ea"/>
                <a:cs typeface="TH SarabunPSK" pitchFamily="34" charset="-34"/>
              </a:rPr>
              <a:t>สิ่งที่ครูและโรงเรียนได้รับ</a:t>
            </a:r>
            <a:endParaRPr kumimoji="0" lang="th-TH" sz="4000" b="1" i="0" u="none" strike="noStrike" kern="1200" cap="small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H SarabunPSK" pitchFamily="34" charset="-34"/>
              <a:ea typeface="+mj-ea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logo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260648"/>
            <a:ext cx="792088" cy="9361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0" name="Title 1"/>
          <p:cNvSpPr>
            <a:spLocks noGrp="1"/>
          </p:cNvSpPr>
          <p:nvPr>
            <p:ph type="ctrTitle"/>
          </p:nvPr>
        </p:nvSpPr>
        <p:spPr>
          <a:xfrm>
            <a:off x="2195736" y="260648"/>
            <a:ext cx="6192688" cy="963488"/>
          </a:xfrm>
          <a:solidFill>
            <a:schemeClr val="tx1"/>
          </a:solidFill>
          <a:ln>
            <a:solidFill>
              <a:srgbClr val="FF0000"/>
            </a:solidFill>
          </a:ln>
        </p:spPr>
        <p:txBody>
          <a:bodyPr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th-TH" sz="4000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ข้อพิจารณา</a:t>
            </a:r>
            <a:endParaRPr lang="th-TH" sz="4000" dirty="0">
              <a:solidFill>
                <a:schemeClr val="accent1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411760" y="1628800"/>
            <a:ext cx="6192688" cy="1395536"/>
          </a:xfrm>
          <a:prstGeom prst="rect">
            <a:avLst/>
          </a:prstGeom>
          <a:ln>
            <a:noFill/>
          </a:ln>
        </p:spPr>
        <p:txBody>
          <a:bodyPr vert="horz" anchor="b"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H SarabunPSK" pitchFamily="34" charset="-34"/>
                <a:ea typeface="+mj-ea"/>
                <a:cs typeface="TH SarabunPSK" pitchFamily="34" charset="-34"/>
              </a:rPr>
              <a:t>1.ครูมีความประสงค์จะเข้าร่วมโครงการด้วย</a:t>
            </a:r>
          </a:p>
          <a:p>
            <a:pPr lvl="0">
              <a:spcBef>
                <a:spcPct val="0"/>
              </a:spcBef>
            </a:pPr>
            <a:r>
              <a:rPr lang="th-TH" sz="2400" b="1" cap="small" dirty="0" smtClean="0">
                <a:solidFill>
                  <a:srgbClr val="7030A0"/>
                </a:solidFill>
                <a:latin typeface="TH SarabunPSK" pitchFamily="34" charset="-34"/>
                <a:ea typeface="+mj-ea"/>
                <a:cs typeface="TH SarabunPSK" pitchFamily="34" charset="-34"/>
              </a:rPr>
              <a:t>2.ครูส่วนมากในโรงเรียน</a:t>
            </a:r>
            <a:r>
              <a:rPr lang="th-TH" sz="2400" b="1" cap="small" dirty="0" smtClean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สมัคร</a:t>
            </a:r>
            <a:r>
              <a:rPr lang="th-TH" sz="2400" b="1" cap="small" dirty="0" smtClean="0">
                <a:solidFill>
                  <a:srgbClr val="7030A0"/>
                </a:solidFill>
                <a:latin typeface="TH SarabunPSK" pitchFamily="34" charset="-34"/>
                <a:ea typeface="+mj-ea"/>
                <a:cs typeface="TH SarabunPSK" pitchFamily="34" charset="-34"/>
              </a:rPr>
              <a:t>เข้าร่วมโครงการ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H SarabunPSK" pitchFamily="34" charset="-34"/>
                <a:ea typeface="+mj-ea"/>
                <a:cs typeface="TH SarabunPSK" pitchFamily="34" charset="-34"/>
              </a:rPr>
              <a:t>3.ครูเข้าร่วมกิจกรรมได้ตลอดโครงการ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2400" b="1" cap="small" dirty="0" smtClean="0">
                <a:solidFill>
                  <a:srgbClr val="7030A0"/>
                </a:solidFill>
                <a:latin typeface="TH SarabunPSK" pitchFamily="34" charset="-34"/>
                <a:ea typeface="+mj-ea"/>
                <a:cs typeface="TH SarabunPSK" pitchFamily="34" charset="-34"/>
              </a:rPr>
              <a:t>4.ครูยืนยันจะแลกเปลี่ยนเรียนรู้กับสมาชิก</a:t>
            </a:r>
            <a:endParaRPr kumimoji="0" lang="th-TH" sz="2400" b="1" i="0" u="none" strike="noStrike" kern="1200" cap="small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H SarabunPSK" pitchFamily="34" charset="-34"/>
              <a:ea typeface="+mj-ea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logo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260648"/>
            <a:ext cx="792088" cy="9361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0" name="Title 1"/>
          <p:cNvSpPr>
            <a:spLocks noGrp="1"/>
          </p:cNvSpPr>
          <p:nvPr>
            <p:ph type="ctrTitle"/>
          </p:nvPr>
        </p:nvSpPr>
        <p:spPr>
          <a:xfrm>
            <a:off x="1763688" y="332656"/>
            <a:ext cx="6980312" cy="819472"/>
          </a:xfrm>
          <a:solidFill>
            <a:schemeClr val="tx1"/>
          </a:solidFill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th-TH" sz="4400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ยืนยันโรงเรียนที่เข้าร่วมโครงการ</a:t>
            </a:r>
            <a:endParaRPr lang="th-TH" sz="4400" dirty="0">
              <a:solidFill>
                <a:schemeClr val="accent1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763688" y="1628800"/>
          <a:ext cx="6768752" cy="4709160"/>
        </p:xfrm>
        <a:graphic>
          <a:graphicData uri="http://schemas.openxmlformats.org/drawingml/2006/table">
            <a:tbl>
              <a:tblPr/>
              <a:tblGrid>
                <a:gridCol w="3096344"/>
                <a:gridCol w="1512168"/>
                <a:gridCol w="1368152"/>
                <a:gridCol w="792088"/>
              </a:tblGrid>
              <a:tr h="4027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 smtClean="0">
                          <a:latin typeface="Arial"/>
                          <a:ea typeface="Arial"/>
                          <a:cs typeface="TH SarabunPSK"/>
                        </a:rPr>
                        <a:t>โรงเรียนที่แจ้งความประสงค์</a:t>
                      </a:r>
                      <a:endParaRPr lang="en-US" sz="1600" dirty="0">
                        <a:latin typeface="Arial"/>
                        <a:ea typeface="Arial"/>
                        <a:cs typeface="Cordia New"/>
                      </a:endParaRPr>
                    </a:p>
                  </a:txBody>
                  <a:tcPr marL="55306" marR="553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latin typeface="Arial"/>
                          <a:ea typeface="Arial"/>
                          <a:cs typeface="TH SarabunPSK"/>
                        </a:rPr>
                        <a:t>จำนวนครูทั้งหมด</a:t>
                      </a:r>
                      <a:endParaRPr lang="en-US" sz="2000" b="1" dirty="0">
                        <a:latin typeface="Arial"/>
                        <a:ea typeface="Arial"/>
                        <a:cs typeface="Cordia New"/>
                      </a:endParaRPr>
                    </a:p>
                  </a:txBody>
                  <a:tcPr marL="55306" marR="553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latin typeface="TH SarabunPSK" pitchFamily="34" charset="-34"/>
                          <a:ea typeface="Arial"/>
                          <a:cs typeface="TH SarabunPSK" pitchFamily="34" charset="-34"/>
                        </a:rPr>
                        <a:t>จำนวนครูที่ยืนยัน</a:t>
                      </a:r>
                      <a:endParaRPr lang="en-US" sz="2000" b="1" dirty="0">
                        <a:latin typeface="TH SarabunPSK" pitchFamily="34" charset="-34"/>
                        <a:ea typeface="Arial"/>
                        <a:cs typeface="TH SarabunPSK" pitchFamily="34" charset="-34"/>
                      </a:endParaRPr>
                    </a:p>
                  </a:txBody>
                  <a:tcPr marL="55306" marR="553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 smtClean="0">
                          <a:latin typeface="TH SarabunPSK" pitchFamily="34" charset="-34"/>
                          <a:ea typeface="Arial"/>
                          <a:cs typeface="TH SarabunPSK" pitchFamily="34" charset="-34"/>
                        </a:rPr>
                        <a:t>หมายเหตุ</a:t>
                      </a:r>
                      <a:endParaRPr lang="en-US" sz="2000" b="1" dirty="0" smtClean="0">
                        <a:latin typeface="TH SarabunPSK" pitchFamily="34" charset="-34"/>
                        <a:ea typeface="Arial"/>
                        <a:cs typeface="TH SarabunPSK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 dirty="0">
                        <a:latin typeface="Arial"/>
                        <a:ea typeface="Arial"/>
                        <a:cs typeface="Cordia New"/>
                      </a:endParaRPr>
                    </a:p>
                  </a:txBody>
                  <a:tcPr marL="55306" marR="553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3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H SarabunPSK"/>
                        </a:rPr>
                        <a:t>   1.</a:t>
                      </a:r>
                      <a:r>
                        <a:rPr lang="th-TH" sz="240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H SarabunPSK"/>
                        </a:rPr>
                        <a:t>โรงเรียนวัดบางจะเกร็ง</a:t>
                      </a:r>
                      <a:endParaRPr lang="en-US" sz="1600" dirty="0">
                        <a:latin typeface="Arial"/>
                        <a:ea typeface="Arial"/>
                        <a:cs typeface="Cordia New"/>
                      </a:endParaRPr>
                    </a:p>
                    <a:p>
                      <a:pPr indent="20129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H SarabunPSK"/>
                        </a:rPr>
                        <a:t>2.โรงเรียนวัดบางขันแตก</a:t>
                      </a:r>
                      <a:endParaRPr lang="en-US" sz="1600" dirty="0">
                        <a:latin typeface="Arial"/>
                        <a:ea typeface="Arial"/>
                        <a:cs typeface="Cordia New"/>
                      </a:endParaRPr>
                    </a:p>
                    <a:p>
                      <a:pPr indent="20129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H SarabunPSK"/>
                        </a:rPr>
                        <a:t>3.โรงเรียนวัดโรงธรรม มิตรภาพ70</a:t>
                      </a:r>
                      <a:endParaRPr lang="en-US" sz="1600" dirty="0">
                        <a:latin typeface="Arial"/>
                        <a:ea typeface="Arial"/>
                        <a:cs typeface="Cordia New"/>
                      </a:endParaRPr>
                    </a:p>
                    <a:p>
                      <a:pPr indent="20129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H SarabunPSK"/>
                        </a:rPr>
                        <a:t>4.โรงเรียนทีปังกรณ์วิทยาพัฒน์</a:t>
                      </a:r>
                      <a:endParaRPr lang="en-US" sz="1600" dirty="0">
                        <a:latin typeface="Arial"/>
                        <a:ea typeface="Arial"/>
                        <a:cs typeface="Cordia New"/>
                      </a:endParaRPr>
                    </a:p>
                    <a:p>
                      <a:pPr indent="20129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H SarabunPSK"/>
                        </a:rPr>
                        <a:t>5.โรงเรียนเมธีชุณหวัณ(มัธยม)</a:t>
                      </a:r>
                      <a:endParaRPr lang="en-US" sz="1600" dirty="0">
                        <a:latin typeface="Arial"/>
                        <a:ea typeface="Arial"/>
                        <a:cs typeface="Cordia New"/>
                      </a:endParaRPr>
                    </a:p>
                    <a:p>
                      <a:pPr indent="20129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H SarabunPSK"/>
                        </a:rPr>
                        <a:t>6.โรงเรียนวัดบางกระพ้อม</a:t>
                      </a:r>
                      <a:endParaRPr lang="en-US" sz="1600" dirty="0">
                        <a:latin typeface="Arial"/>
                        <a:ea typeface="Arial"/>
                        <a:cs typeface="Cordia New"/>
                      </a:endParaRPr>
                    </a:p>
                    <a:p>
                      <a:pPr indent="20129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H SarabunPSK"/>
                        </a:rPr>
                        <a:t>7.โรงเรียนวัดช่องลมวรรณาราม</a:t>
                      </a:r>
                      <a:endParaRPr lang="en-US" sz="1600" dirty="0">
                        <a:latin typeface="Arial"/>
                        <a:ea typeface="Arial"/>
                        <a:cs typeface="Cordia New"/>
                      </a:endParaRPr>
                    </a:p>
                    <a:p>
                      <a:pPr indent="20129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H SarabunPSK"/>
                        </a:rPr>
                        <a:t>8.โรงเรียนวัดเสด็จ</a:t>
                      </a:r>
                      <a:endParaRPr lang="en-US" sz="1600" dirty="0">
                        <a:latin typeface="Arial"/>
                        <a:ea typeface="Arial"/>
                        <a:cs typeface="Cordia New"/>
                      </a:endParaRPr>
                    </a:p>
                    <a:p>
                      <a:pPr indent="20129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H SarabunPSK"/>
                        </a:rPr>
                        <a:t>9.โรงเรียนวัดคู้สนามจันทร์</a:t>
                      </a:r>
                      <a:endParaRPr lang="en-US" sz="1400" dirty="0">
                        <a:latin typeface="Arial"/>
                        <a:ea typeface="Arial"/>
                        <a:cs typeface="Cordia New"/>
                      </a:endParaRPr>
                    </a:p>
                    <a:p>
                      <a:pPr indent="20129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H SarabunPSK"/>
                        </a:rPr>
                        <a:t>10.โรงเรียนวัดช่องลม(</a:t>
                      </a:r>
                      <a:r>
                        <a:rPr lang="th-TH" sz="2400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H SarabunPSK"/>
                        </a:rPr>
                        <a:t>ธรรมโชติ</a:t>
                      </a:r>
                      <a:endParaRPr lang="en-US" sz="1600" dirty="0">
                        <a:latin typeface="Arial"/>
                        <a:ea typeface="Arial"/>
                        <a:cs typeface="Cordia New"/>
                      </a:endParaRPr>
                    </a:p>
                  </a:txBody>
                  <a:tcPr marL="55306" marR="553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 smtClean="0">
                          <a:latin typeface="Arial"/>
                          <a:ea typeface="Arial"/>
                          <a:cs typeface="TH SarabunPSK"/>
                        </a:rPr>
                        <a:t>10</a:t>
                      </a:r>
                      <a:endParaRPr lang="en-US" sz="1600" dirty="0">
                        <a:latin typeface="Arial"/>
                        <a:ea typeface="Arial"/>
                        <a:cs typeface="Cordia New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Arial"/>
                          <a:ea typeface="Arial"/>
                          <a:cs typeface="TH SarabunPSK"/>
                        </a:rPr>
                        <a:t>8</a:t>
                      </a:r>
                      <a:endParaRPr lang="en-US" sz="1600" dirty="0">
                        <a:latin typeface="Arial"/>
                        <a:ea typeface="Arial"/>
                        <a:cs typeface="Cordia New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Arial"/>
                          <a:ea typeface="Arial"/>
                          <a:cs typeface="TH SarabunPSK"/>
                        </a:rPr>
                        <a:t>8</a:t>
                      </a:r>
                      <a:endParaRPr lang="en-US" sz="1600" dirty="0">
                        <a:latin typeface="Arial"/>
                        <a:ea typeface="Arial"/>
                        <a:cs typeface="Cordia New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H SarabunPSK"/>
                          <a:ea typeface="Arial"/>
                          <a:cs typeface="Cordia New"/>
                        </a:rPr>
                        <a:t>8</a:t>
                      </a:r>
                      <a:endParaRPr lang="en-US" sz="1600" dirty="0">
                        <a:latin typeface="Arial"/>
                        <a:ea typeface="Arial"/>
                        <a:cs typeface="Cordia New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Arial"/>
                          <a:ea typeface="Arial"/>
                          <a:cs typeface="TH SarabunPSK"/>
                        </a:rPr>
                        <a:t>30</a:t>
                      </a:r>
                      <a:endParaRPr lang="en-US" sz="1600" dirty="0">
                        <a:latin typeface="Arial"/>
                        <a:ea typeface="Arial"/>
                        <a:cs typeface="Cordia New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Arial"/>
                          <a:ea typeface="Arial"/>
                          <a:cs typeface="TH SarabunPSK"/>
                        </a:rPr>
                        <a:t>5</a:t>
                      </a:r>
                      <a:endParaRPr lang="en-US" sz="1600" dirty="0">
                        <a:latin typeface="Arial"/>
                        <a:ea typeface="Arial"/>
                        <a:cs typeface="Cordia New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Arial"/>
                          <a:ea typeface="Arial"/>
                          <a:cs typeface="TH SarabunPSK"/>
                        </a:rPr>
                        <a:t>15</a:t>
                      </a:r>
                      <a:endParaRPr lang="en-US" sz="1600" dirty="0">
                        <a:latin typeface="Arial"/>
                        <a:ea typeface="Arial"/>
                        <a:cs typeface="Cordia New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Arial"/>
                          <a:ea typeface="Arial"/>
                          <a:cs typeface="TH SarabunPSK"/>
                        </a:rPr>
                        <a:t>8</a:t>
                      </a:r>
                      <a:endParaRPr lang="en-US" sz="1600" dirty="0">
                        <a:latin typeface="Arial"/>
                        <a:ea typeface="Arial"/>
                        <a:cs typeface="Cordia New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Arial"/>
                          <a:ea typeface="Arial"/>
                          <a:cs typeface="TH SarabunPSK"/>
                        </a:rPr>
                        <a:t>8</a:t>
                      </a:r>
                      <a:endParaRPr lang="en-US" sz="1600" dirty="0">
                        <a:latin typeface="Arial"/>
                        <a:ea typeface="Arial"/>
                        <a:cs typeface="Cordia New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Arial"/>
                          <a:ea typeface="Arial"/>
                          <a:cs typeface="TH SarabunPSK"/>
                        </a:rPr>
                        <a:t>11</a:t>
                      </a:r>
                      <a:endParaRPr lang="en-US" sz="1600" dirty="0">
                        <a:latin typeface="Arial"/>
                        <a:ea typeface="Arial"/>
                        <a:cs typeface="Cordia New"/>
                      </a:endParaRPr>
                    </a:p>
                  </a:txBody>
                  <a:tcPr marL="55306" marR="553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latin typeface="Arial"/>
                        <a:ea typeface="Arial"/>
                        <a:cs typeface="Cordia New"/>
                      </a:endParaRPr>
                    </a:p>
                  </a:txBody>
                  <a:tcPr marL="55306" marR="553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latin typeface="Arial"/>
                        <a:ea typeface="Arial"/>
                        <a:cs typeface="Cordia New"/>
                      </a:endParaRPr>
                    </a:p>
                  </a:txBody>
                  <a:tcPr marL="55306" marR="553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latin typeface="Arial"/>
                          <a:ea typeface="Arial"/>
                          <a:cs typeface="TH SarabunPSK"/>
                        </a:rPr>
                        <a:t>รวม</a:t>
                      </a:r>
                      <a:endParaRPr lang="en-US" sz="1400" dirty="0">
                        <a:latin typeface="Arial"/>
                        <a:ea typeface="Arial"/>
                        <a:cs typeface="Cordia New"/>
                      </a:endParaRPr>
                    </a:p>
                  </a:txBody>
                  <a:tcPr marL="55306" marR="553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latin typeface="Arial"/>
                          <a:ea typeface="Arial"/>
                          <a:cs typeface="TH SarabunPSK"/>
                        </a:rPr>
                        <a:t>111 </a:t>
                      </a:r>
                      <a:endParaRPr lang="en-US" sz="1400" dirty="0">
                        <a:latin typeface="Arial"/>
                        <a:ea typeface="Arial"/>
                        <a:cs typeface="Cordia New"/>
                      </a:endParaRPr>
                    </a:p>
                  </a:txBody>
                  <a:tcPr marL="55306" marR="553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latin typeface="Arial"/>
                        <a:ea typeface="Arial"/>
                        <a:cs typeface="Cordia New"/>
                      </a:endParaRPr>
                    </a:p>
                  </a:txBody>
                  <a:tcPr marL="55306" marR="553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latin typeface="Arial"/>
                        <a:ea typeface="Arial"/>
                        <a:cs typeface="Cordia New"/>
                      </a:endParaRPr>
                    </a:p>
                  </a:txBody>
                  <a:tcPr marL="55306" marR="553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ChangeArrowheads="1"/>
          </p:cNvSpPr>
          <p:nvPr/>
        </p:nvSpPr>
        <p:spPr bwMode="auto">
          <a:xfrm>
            <a:off x="7454900" y="3417888"/>
            <a:ext cx="198438" cy="785812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FF"/>
          </a:solidFill>
          <a:ln w="31750">
            <a:solidFill>
              <a:srgbClr val="8064A2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5436096" y="1700808"/>
            <a:ext cx="3707904" cy="515719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H Niramit AS" charset="-34"/>
                <a:ea typeface="Angsana New" pitchFamily="18" charset="-34"/>
                <a:cs typeface="TH Niramit AS" charset="-34"/>
              </a:rPr>
              <a:t>ด้านคุณภาพผู้เรียน</a:t>
            </a: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Angsana New" pitchFamily="18" charset="-34"/>
                <a:cs typeface="TH Niramit AS" charset="-34"/>
              </a:rPr>
              <a:t>  </a:t>
            </a: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มาตรฐานที่ ๑ </a:t>
            </a: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ผู้เรียน</a:t>
            </a: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มีสุขภาวะที่ดีและมีสุนทรียภาพ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</a:t>
            </a: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ea typeface="Angsana New" pitchFamily="18" charset="-34"/>
              <a:cs typeface="TH SarabunPSK" pitchFamily="34" charset="-34"/>
            </a:endParaRP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มาตรฐานที่ ๒ </a:t>
            </a: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ผู้เรียน</a:t>
            </a: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มีคุณธรรมจริยธรรม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ea typeface="Angsana New" pitchFamily="18" charset="-34"/>
              <a:cs typeface="TH SarabunPSK" pitchFamily="34" charset="-34"/>
            </a:endParaRP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มาตรฐานที่ ๓ </a:t>
            </a: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ผู้เรียน</a:t>
            </a: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มีทักษะในการแสวงหาความรู้ด้วยตนเอง รักเรียนรู้ และพัฒนาตนเอง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ea typeface="Angsana New" pitchFamily="18" charset="-34"/>
              <a:cs typeface="TH SarabunPSK" pitchFamily="34" charset="-34"/>
            </a:endParaRP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มาตรฐานที่ ๔ </a:t>
            </a: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ผู้เรียน</a:t>
            </a: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มีความสามารถในการคิดอย่างเป็นระบบคิดสร้างสรรค์  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ea typeface="Angsana New" pitchFamily="18" charset="-34"/>
              <a:cs typeface="TH SarabunPSK" pitchFamily="34" charset="-34"/>
            </a:endParaRP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มาตรฐานที่ ๕ </a:t>
            </a: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ผู้เรียน</a:t>
            </a: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มีความรู้และทักษะที่จำเป็น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ea typeface="Angsana New" pitchFamily="18" charset="-34"/>
              <a:cs typeface="TH SarabunPSK" pitchFamily="34" charset="-34"/>
            </a:endParaRP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มาตรฐานที่ ๖ </a:t>
            </a: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ผู้เรียน</a:t>
            </a: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มีทักษะในการทำงาน รักการทำงานสามารถทำงานร่วมกับผู้อื่นได้ </a:t>
            </a:r>
            <a:endParaRPr kumimoji="0" lang="th-TH" sz="4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395536" y="1745433"/>
            <a:ext cx="4896544" cy="511256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มาตรฐานด้านการจัดการศึกษา 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ea typeface="Angsana New" pitchFamily="18" charset="-34"/>
              <a:cs typeface="TH SarabunPSK" pitchFamily="34" charset="-34"/>
            </a:endParaRPr>
          </a:p>
          <a:p>
            <a:r>
              <a:rPr lang="th-TH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มาตรฐานที่ ๗ </a:t>
            </a:r>
            <a:r>
              <a:rPr lang="th-TH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ครู</a:t>
            </a:r>
            <a:r>
              <a:rPr lang="th-TH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ปฏิบัติงานตามบทบาทหน้าที่อย่างมีประสิทธิภาพและเกิดประสิทธิผล </a:t>
            </a:r>
            <a:endParaRPr lang="en-US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r>
              <a:rPr lang="th-TH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มาตรฐานที่ ๘ </a:t>
            </a:r>
            <a:r>
              <a:rPr lang="th-TH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ผู้บริหาร</a:t>
            </a:r>
            <a:r>
              <a:rPr lang="th-TH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ปฏิบัติงานตามบทบาทหน้าที่อย่างมีประสิทธิภาพและเกิดประสิทธิผล</a:t>
            </a:r>
            <a:endParaRPr lang="en-US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r>
              <a:rPr lang="th-TH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มาตรฐานที่ ๙ </a:t>
            </a:r>
            <a:r>
              <a:rPr lang="th-TH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คณะ กก.สถานศึกษา ผู้ปกครอง ชุมชน</a:t>
            </a:r>
            <a:r>
              <a:rPr lang="th-TH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ปฏิบัติงานตามบทบาทหน้าที่อย่างมีประสิทธิภาพและเกิดประสิทธิผล</a:t>
            </a:r>
            <a:endParaRPr lang="en-US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r>
              <a:rPr lang="th-TH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มาตรฐานที่ ๑๐ </a:t>
            </a:r>
            <a:r>
              <a:rPr lang="th-TH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สถานศึกษา</a:t>
            </a:r>
            <a:r>
              <a:rPr lang="th-TH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มีการจัดหลักสูตร กระบวน การเรียนรู้ และกิจกรรมพัฒนาคุณภาพผู้เรียนรอบด้าน</a:t>
            </a:r>
            <a:endParaRPr lang="en-US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r>
              <a:rPr lang="th-TH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มาตรฐานที่ ๑๑ </a:t>
            </a:r>
            <a:r>
              <a:rPr lang="th-TH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สถานศึกษา</a:t>
            </a:r>
            <a:r>
              <a:rPr lang="th-TH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มีการจัดสภาพแวดล้อมและการบริการที่ส่งเสริมให้ผู้เรียนพัฒนาเต็มศักยภาพ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         </a:t>
            </a:r>
            <a:r>
              <a:rPr lang="th-TH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         </a:t>
            </a:r>
            <a:endParaRPr lang="en-US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r>
              <a:rPr lang="th-TH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มาตรฐานที่ ๑๒ </a:t>
            </a:r>
            <a:r>
              <a:rPr lang="th-TH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สถานศึกษา</a:t>
            </a:r>
            <a:r>
              <a:rPr lang="th-TH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มีการประกันคุณภาพภายใน 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5370" name="AutoShape 10"/>
          <p:cNvSpPr>
            <a:spLocks noChangeArrowheads="1"/>
          </p:cNvSpPr>
          <p:nvPr/>
        </p:nvSpPr>
        <p:spPr bwMode="auto">
          <a:xfrm>
            <a:off x="4860032" y="4221088"/>
            <a:ext cx="432048" cy="692696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31750">
            <a:solidFill>
              <a:srgbClr val="8064A2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067233" y="1268760"/>
            <a:ext cx="66736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rial" pitchFamily="34" charset="0"/>
                <a:cs typeface="TH SarabunPSK" pitchFamily="34" charset="-34"/>
              </a:rPr>
              <a:t>มาตรฐานการศึกษาขั้นพื้นฐานเพื่อการประกันคุณภาพภายในของสถานศึกษา  </a:t>
            </a:r>
            <a:endParaRPr kumimoji="0" lang="th-TH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763688" y="260648"/>
            <a:ext cx="698477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h-TH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PSK" pitchFamily="34" charset="-34"/>
                <a:ea typeface="Arial" pitchFamily="34" charset="0"/>
                <a:cs typeface="TH SarabunPSK" pitchFamily="34" charset="-34"/>
              </a:rPr>
              <a:t>คุณภาพที่เป็นเลิศ 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PSK" pitchFamily="34" charset="-34"/>
                <a:ea typeface="Arial" pitchFamily="34" charset="0"/>
                <a:cs typeface="TH SarabunPSK" pitchFamily="34" charset="-34"/>
              </a:rPr>
              <a:t>: </a:t>
            </a:r>
            <a:r>
              <a:rPr lang="th-TH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PSK" pitchFamily="34" charset="-34"/>
                <a:ea typeface="Arial" pitchFamily="34" charset="0"/>
                <a:cs typeface="TH SarabunPSK" pitchFamily="34" charset="-34"/>
              </a:rPr>
              <a:t>มาตรฐานการศึกษาขั้นพื้นฐาน</a:t>
            </a:r>
            <a:endParaRPr kumimoji="0" lang="th-TH" sz="40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ngsana New" pitchFamily="18" charset="-34"/>
            </a:endParaRPr>
          </a:p>
        </p:txBody>
      </p:sp>
      <p:pic>
        <p:nvPicPr>
          <p:cNvPr id="9" name="Picture 8" descr="logo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260648"/>
            <a:ext cx="792088" cy="9361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27584" y="1268760"/>
            <a:ext cx="71529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rial" pitchFamily="34" charset="0"/>
                <a:cs typeface="TH SarabunPSK" pitchFamily="34" charset="-34"/>
              </a:rPr>
              <a:t>มาตรฐานการศึกษาขั้นพื้นฐานเพื่อการประกันคุณภาพภายในของสถานศึกษา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rial" pitchFamily="34" charset="0"/>
                <a:cs typeface="TH SarabunPSK" pitchFamily="34" charset="-34"/>
              </a:rPr>
              <a:t>5 </a:t>
            </a: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rial" pitchFamily="34" charset="0"/>
                <a:cs typeface="TH SarabunPSK" pitchFamily="34" charset="-34"/>
              </a:rPr>
              <a:t>ด้าน</a:t>
            </a:r>
            <a:endParaRPr kumimoji="0" lang="th-TH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1691680" y="116632"/>
            <a:ext cx="583264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h-TH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PSK" pitchFamily="34" charset="-34"/>
                <a:ea typeface="Arial" pitchFamily="34" charset="0"/>
                <a:cs typeface="TH SarabunPSK" pitchFamily="34" charset="-34"/>
              </a:rPr>
              <a:t>การพัฒนากระบวนการบริหารจัดการ </a:t>
            </a:r>
            <a:endParaRPr kumimoji="0" lang="th-TH" sz="4000" b="1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ngsana New" pitchFamily="18" charset="-34"/>
            </a:endParaRPr>
          </a:p>
        </p:txBody>
      </p:sp>
      <p:pic>
        <p:nvPicPr>
          <p:cNvPr id="15" name="Picture 14" descr="logo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260648"/>
            <a:ext cx="792088" cy="9361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575048" y="1916832"/>
            <a:ext cx="8568952" cy="45638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มาตรฐานด้านการจัดการศึกษา 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ea typeface="Angsana New" pitchFamily="18" charset="-34"/>
              <a:cs typeface="TH SarabunPSK" pitchFamily="34" charset="-34"/>
            </a:endParaRPr>
          </a:p>
          <a:p>
            <a:r>
              <a:rPr lang="th-TH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มาตรฐานที่ ๗ ครูปฏิบัติงานตามบทบาทหน้าที่อย่างมีประสิทธิภาพและเกิดประสิทธิผล </a:t>
            </a:r>
            <a:endParaRPr lang="en-US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r>
              <a:rPr lang="th-TH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มาตรฐานที่ ๘ ผู้บริหารปฏิบัติงานตามบทบาทหน้าที่อย่างมีประสิทธิภาพและเกิดประสิทธิผล</a:t>
            </a:r>
            <a:endParaRPr lang="en-US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r>
              <a:rPr lang="th-TH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มาตรฐานที่ ๙ คณะ กก.สถานศึกษา ผู้ปกครอง ชุมชนปฏิบัติงานตามบทบาทหน้าที่อย่างมีประสิทธิภาพและเกิดประสิทธิผล</a:t>
            </a:r>
            <a:endParaRPr lang="en-US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r>
              <a:rPr lang="th-TH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มาตรฐานที่ ๑๐ สถานศึกษามีการจัดหลักสูตร กระบวน การเรียนรู้ และกิจกรรมพัฒนาคุณภาพผู้เรียนรอบด้าน</a:t>
            </a:r>
            <a:endParaRPr lang="en-US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r>
              <a:rPr lang="th-TH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มาตรฐานที่ ๑๑ สถานศึกษามีการจัดสภาพแวดล้อมและการบริการที่ส่งเสริมให้ผู้เรียนพัฒนาเต็มศักยภาพ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         </a:t>
            </a:r>
            <a:r>
              <a:rPr lang="th-TH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         </a:t>
            </a:r>
            <a:endParaRPr lang="en-US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r>
              <a:rPr lang="th-TH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มาตรฐานที่ ๑๒ สถานศึกษามีการประกันคุณภาพภายในของสถานศึกษาตามที่กำหนดในกฎกระทรวง 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 rot="20605743">
            <a:off x="6216238" y="2252060"/>
            <a:ext cx="1432606" cy="629815"/>
          </a:xfrm>
          <a:prstGeom prst="rect">
            <a:avLst/>
          </a:prstGeom>
          <a:solidFill>
            <a:schemeClr val="accent2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กระบวนการ</a:t>
            </a:r>
            <a:endParaRPr kumimoji="0" lang="th-TH" sz="4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 rot="20605743">
            <a:off x="6288246" y="3116156"/>
            <a:ext cx="1432606" cy="629815"/>
          </a:xfrm>
          <a:prstGeom prst="rect">
            <a:avLst/>
          </a:prstGeom>
          <a:solidFill>
            <a:schemeClr val="accent2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กระบวนการ</a:t>
            </a:r>
            <a:endParaRPr kumimoji="0" lang="th-TH" sz="4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 rot="20605743">
            <a:off x="6360254" y="3908245"/>
            <a:ext cx="1432606" cy="629815"/>
          </a:xfrm>
          <a:prstGeom prst="rect">
            <a:avLst/>
          </a:prstGeom>
          <a:solidFill>
            <a:schemeClr val="accent2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กระบวนการ</a:t>
            </a:r>
            <a:endParaRPr kumimoji="0" lang="th-TH" sz="4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 rot="20605743">
            <a:off x="6360254" y="4844349"/>
            <a:ext cx="1432606" cy="629815"/>
          </a:xfrm>
          <a:prstGeom prst="rect">
            <a:avLst/>
          </a:prstGeom>
          <a:solidFill>
            <a:schemeClr val="accent2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กระบวนการ</a:t>
            </a:r>
            <a:endParaRPr kumimoji="0" lang="th-TH" sz="4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395536" y="1745432"/>
            <a:ext cx="8604448" cy="49239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Angsana New" pitchFamily="18" charset="-34"/>
                <a:cs typeface="TH Niramit AS" charset="-34"/>
              </a:rPr>
              <a:t> </a:t>
            </a: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Angsana New" pitchFamily="18" charset="-34"/>
                <a:cs typeface="TH Niramit AS" charset="-34"/>
              </a:rPr>
              <a:t>มาตรฐานด้านการจัดการศึกษา(๕๐คะแนน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Angsana New" pitchFamily="18" charset="-34"/>
                <a:cs typeface="Cordia New" pitchFamily="34" charset="-34"/>
              </a:rPr>
              <a:t>)</a:t>
            </a:r>
          </a:p>
          <a:p>
            <a:r>
              <a:rPr lang="th-TH" b="1" dirty="0" smtClean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มาตรฐานที่ ๗ ครูปฏิบัติงานตามบทบาทหน้าที่อย่างมีประสิทธิภาพและเกิดประสิทธิผล </a:t>
            </a:r>
            <a:endParaRPr lang="en-US" b="1" dirty="0" smtClean="0">
              <a:solidFill>
                <a:schemeClr val="tx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r>
              <a:rPr lang="th-TH" b="1" dirty="0" smtClean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มาตรฐานที่ ๘ ผู้บริหารปฏิบัติงานตามบทบาทหน้าที่อย่างมีประสิทธิภาพและเกิดประสิทธิผล</a:t>
            </a:r>
            <a:endParaRPr lang="en-US" b="1" dirty="0" smtClean="0">
              <a:solidFill>
                <a:schemeClr val="tx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r>
              <a:rPr lang="th-TH" b="1" dirty="0" smtClean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มาตรฐานที่ ๙ คณะ กก.สถานศึกษา ผู้ปกครอง ชุมชนปฏิบัติงานตามบทบาทหน้าที่อย่างมีประสิทธิภาพและเกิดประสิทธิผล</a:t>
            </a:r>
            <a:endParaRPr lang="en-US" b="1" dirty="0" smtClean="0">
              <a:solidFill>
                <a:schemeClr val="tx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r>
              <a:rPr lang="th-TH" b="1" dirty="0" smtClean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มาตรฐานที่ ๑๐ สถานศึกษามีการจัดหลักสูตร กระบวน การเรียนรู้ และกิจกรรมพัฒนาคุณภาพผู้เรียนรอบด้าน</a:t>
            </a:r>
            <a:endParaRPr lang="en-US" b="1" dirty="0" smtClean="0">
              <a:solidFill>
                <a:schemeClr val="tx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r>
              <a:rPr lang="th-TH" b="1" dirty="0" smtClean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มาตรฐานที่ ๑๑ สถานศึกษามีการจัดสภาพแวดล้อมและการบริการที่ส่งเสริมให้ผู้เรียนพัฒนาเต็มศักยภาพ</a:t>
            </a:r>
            <a:r>
              <a:rPr lang="en-US" b="1" dirty="0" smtClean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         </a:t>
            </a:r>
            <a:r>
              <a:rPr lang="th-TH" b="1" dirty="0" smtClean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         </a:t>
            </a:r>
            <a:endParaRPr lang="en-US" b="1" dirty="0" smtClean="0">
              <a:solidFill>
                <a:schemeClr val="tx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r>
              <a:rPr lang="th-TH" b="1" dirty="0" smtClean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มาตรฐานที่ ๑๒ สถานศึกษามีการประกันคุณภาพภายในของสถานศึกษาตามที่กำหนดในกฎกระทรวง</a:t>
            </a:r>
            <a:r>
              <a:rPr lang="th-TH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27584" y="1268760"/>
            <a:ext cx="71529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rial" pitchFamily="34" charset="0"/>
                <a:cs typeface="TH SarabunPSK" pitchFamily="34" charset="-34"/>
              </a:rPr>
              <a:t>มาตรฐานการศึกษาขั้นพื้นฐานเพื่อการประกันคุณภาพภายในของสถานศึกษา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rial" pitchFamily="34" charset="0"/>
                <a:cs typeface="TH SarabunPSK" pitchFamily="34" charset="-34"/>
              </a:rPr>
              <a:t>5 </a:t>
            </a: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rial" pitchFamily="34" charset="0"/>
                <a:cs typeface="TH SarabunPSK" pitchFamily="34" charset="-34"/>
              </a:rPr>
              <a:t>ด้าน</a:t>
            </a:r>
            <a:endParaRPr kumimoji="0" lang="th-TH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 rot="20605743">
            <a:off x="2831863" y="3764229"/>
            <a:ext cx="1432606" cy="629815"/>
          </a:xfrm>
          <a:prstGeom prst="rect">
            <a:avLst/>
          </a:prstGeom>
          <a:solidFill>
            <a:schemeClr val="accent2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กระบวนการ</a:t>
            </a:r>
            <a:endParaRPr kumimoji="0" lang="th-TH" sz="4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1835696" y="548679"/>
            <a:ext cx="583264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h-TH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PSK" pitchFamily="34" charset="-34"/>
                <a:ea typeface="Arial" pitchFamily="34" charset="0"/>
                <a:cs typeface="TH SarabunPSK" pitchFamily="34" charset="-34"/>
              </a:rPr>
              <a:t>การพัฒนากระบวนการไปสู่ความเป็นเลิศ </a:t>
            </a:r>
            <a:endParaRPr lang="th-TH" sz="40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ngsana New" pitchFamily="18" charset="-34"/>
            </a:endParaRPr>
          </a:p>
        </p:txBody>
      </p:sp>
      <p:pic>
        <p:nvPicPr>
          <p:cNvPr id="15" name="Picture 14" descr="logo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260648"/>
            <a:ext cx="792088" cy="9361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9" name="Text Box 2"/>
          <p:cNvSpPr txBox="1">
            <a:spLocks noChangeArrowheads="1"/>
          </p:cNvSpPr>
          <p:nvPr/>
        </p:nvSpPr>
        <p:spPr bwMode="auto">
          <a:xfrm rot="20605743">
            <a:off x="3412739" y="2579053"/>
            <a:ext cx="1200856" cy="62981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จัดทำคู่มือ</a:t>
            </a:r>
            <a:endParaRPr kumimoji="0" lang="th-TH" sz="4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23" name="Text Box 2"/>
          <p:cNvSpPr txBox="1">
            <a:spLocks noChangeArrowheads="1"/>
          </p:cNvSpPr>
          <p:nvPr/>
        </p:nvSpPr>
        <p:spPr bwMode="auto">
          <a:xfrm rot="20605743">
            <a:off x="5789428" y="3368213"/>
            <a:ext cx="1180319" cy="62981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ทดลองใช้</a:t>
            </a:r>
            <a:endParaRPr kumimoji="0" lang="th-TH" sz="4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28" name="Text Box 2"/>
          <p:cNvSpPr txBox="1">
            <a:spLocks noChangeArrowheads="1"/>
          </p:cNvSpPr>
          <p:nvPr/>
        </p:nvSpPr>
        <p:spPr bwMode="auto">
          <a:xfrm rot="20605743">
            <a:off x="3411590" y="4819189"/>
            <a:ext cx="1256172" cy="62981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ตรวจสอบ</a:t>
            </a:r>
            <a:endParaRPr kumimoji="0" lang="th-TH" sz="4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32" name="Text Box 2"/>
          <p:cNvSpPr txBox="1">
            <a:spLocks noChangeArrowheads="1"/>
          </p:cNvSpPr>
          <p:nvPr/>
        </p:nvSpPr>
        <p:spPr bwMode="auto">
          <a:xfrm rot="20605743">
            <a:off x="1180917" y="4088293"/>
            <a:ext cx="1180319" cy="62981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ปรับปรุง</a:t>
            </a:r>
            <a:endParaRPr kumimoji="0" lang="th-TH" sz="4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 rot="20605743">
            <a:off x="3335919" y="3692223"/>
            <a:ext cx="1432606" cy="629815"/>
          </a:xfrm>
          <a:prstGeom prst="rect">
            <a:avLst/>
          </a:prstGeom>
          <a:solidFill>
            <a:schemeClr val="accent2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กระบวนการ</a:t>
            </a:r>
            <a:endParaRPr kumimoji="0" lang="th-TH" sz="4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36" name="Text Box 2"/>
          <p:cNvSpPr txBox="1">
            <a:spLocks noChangeArrowheads="1"/>
          </p:cNvSpPr>
          <p:nvPr/>
        </p:nvSpPr>
        <p:spPr bwMode="auto">
          <a:xfrm rot="20605743">
            <a:off x="3695960" y="3692222"/>
            <a:ext cx="1432606" cy="629815"/>
          </a:xfrm>
          <a:prstGeom prst="rect">
            <a:avLst/>
          </a:prstGeom>
          <a:solidFill>
            <a:schemeClr val="accent2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กระบวนการ</a:t>
            </a:r>
            <a:endParaRPr kumimoji="0" lang="th-TH" sz="4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37" name="Text Box 2"/>
          <p:cNvSpPr txBox="1">
            <a:spLocks noChangeArrowheads="1"/>
          </p:cNvSpPr>
          <p:nvPr/>
        </p:nvSpPr>
        <p:spPr bwMode="auto">
          <a:xfrm rot="20605743">
            <a:off x="4055999" y="3692221"/>
            <a:ext cx="1432606" cy="629815"/>
          </a:xfrm>
          <a:prstGeom prst="rect">
            <a:avLst/>
          </a:prstGeom>
          <a:solidFill>
            <a:schemeClr val="accent2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กระบวนการ</a:t>
            </a:r>
            <a:endParaRPr kumimoji="0" lang="th-TH" sz="4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38" name="Bent Arrow 37"/>
          <p:cNvSpPr/>
          <p:nvPr/>
        </p:nvSpPr>
        <p:spPr>
          <a:xfrm rot="4311293">
            <a:off x="5496210" y="2527005"/>
            <a:ext cx="432048" cy="288032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  <p:sp>
        <p:nvSpPr>
          <p:cNvPr id="39" name="Bent Arrow 38"/>
          <p:cNvSpPr/>
          <p:nvPr/>
        </p:nvSpPr>
        <p:spPr>
          <a:xfrm rot="9347470">
            <a:off x="5836194" y="4513031"/>
            <a:ext cx="432048" cy="288032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  <p:sp>
        <p:nvSpPr>
          <p:cNvPr id="40" name="Bent Arrow 39"/>
          <p:cNvSpPr/>
          <p:nvPr/>
        </p:nvSpPr>
        <p:spPr>
          <a:xfrm rot="15111293">
            <a:off x="2759906" y="5191300"/>
            <a:ext cx="432048" cy="288032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  <p:sp>
        <p:nvSpPr>
          <p:cNvPr id="41" name="Bent Arrow 40"/>
          <p:cNvSpPr/>
          <p:nvPr/>
        </p:nvSpPr>
        <p:spPr>
          <a:xfrm rot="20511293">
            <a:off x="2255849" y="3247085"/>
            <a:ext cx="432048" cy="288032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835696" y="548679"/>
            <a:ext cx="583264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h-TH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PSK" pitchFamily="34" charset="-34"/>
                <a:ea typeface="Arial" pitchFamily="34" charset="0"/>
                <a:cs typeface="TH SarabunPSK" pitchFamily="34" charset="-34"/>
              </a:rPr>
              <a:t>การพัฒนากระบวนการสู่ความเป็นเลิศ </a:t>
            </a:r>
            <a:endParaRPr lang="th-TH" sz="40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ngsana New" pitchFamily="18" charset="-34"/>
            </a:endParaRPr>
          </a:p>
        </p:txBody>
      </p:sp>
      <p:pic>
        <p:nvPicPr>
          <p:cNvPr id="16" name="Picture 15" descr="logo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260648"/>
            <a:ext cx="792088" cy="9361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1" name="Rectangle 1"/>
          <p:cNvSpPr>
            <a:spLocks noChangeArrowheads="1"/>
          </p:cNvSpPr>
          <p:nvPr/>
        </p:nvSpPr>
        <p:spPr bwMode="auto">
          <a:xfrm>
            <a:off x="683568" y="4797152"/>
            <a:ext cx="846043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YEAR-2555                YEAR-2556           YEAR-2557 </a:t>
            </a:r>
            <a:endParaRPr lang="th-TH" sz="40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52" name="Text Box 2"/>
          <p:cNvSpPr txBox="1">
            <a:spLocks noChangeArrowheads="1"/>
          </p:cNvSpPr>
          <p:nvPr/>
        </p:nvSpPr>
        <p:spPr bwMode="auto">
          <a:xfrm rot="21383576">
            <a:off x="4068966" y="3067530"/>
            <a:ext cx="1069330" cy="568219"/>
          </a:xfrm>
          <a:prstGeom prst="rect">
            <a:avLst/>
          </a:prstGeom>
          <a:solidFill>
            <a:srgbClr val="FFFF00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</a:t>
            </a:r>
            <a:r>
              <a:rPr kumimoji="0" lang="th-TH" sz="1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กระบวนการ</a:t>
            </a:r>
            <a:endParaRPr kumimoji="0" lang="th-TH" sz="3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ngsana New" pitchFamily="18" charset="-34"/>
            </a:endParaRPr>
          </a:p>
        </p:txBody>
      </p:sp>
      <p:grpSp>
        <p:nvGrpSpPr>
          <p:cNvPr id="53" name="Group 52"/>
          <p:cNvGrpSpPr/>
          <p:nvPr/>
        </p:nvGrpSpPr>
        <p:grpSpPr>
          <a:xfrm>
            <a:off x="2987823" y="2492897"/>
            <a:ext cx="3168353" cy="1872208"/>
            <a:chOff x="5364088" y="1556792"/>
            <a:chExt cx="4176464" cy="1944216"/>
          </a:xfrm>
        </p:grpSpPr>
        <p:sp>
          <p:nvSpPr>
            <p:cNvPr id="54" name="Text Box 2"/>
            <p:cNvSpPr txBox="1">
              <a:spLocks noChangeArrowheads="1"/>
            </p:cNvSpPr>
            <p:nvPr/>
          </p:nvSpPr>
          <p:spPr bwMode="auto">
            <a:xfrm rot="21383576">
              <a:off x="8512135" y="2401347"/>
              <a:ext cx="1028417" cy="298544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lvl="0" indent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 </a:t>
              </a:r>
              <a:r>
                <a:rPr kumimoji="0" lang="th-TH" sz="1600" b="0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ทดลองใช้</a:t>
              </a:r>
              <a:endParaRPr kumimoji="0" lang="th-TH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ngsana New" pitchFamily="18" charset="-34"/>
              </a:endParaRPr>
            </a:p>
          </p:txBody>
        </p:sp>
        <p:sp>
          <p:nvSpPr>
            <p:cNvPr id="55" name="Text Box 2"/>
            <p:cNvSpPr txBox="1">
              <a:spLocks noChangeArrowheads="1"/>
            </p:cNvSpPr>
            <p:nvPr/>
          </p:nvSpPr>
          <p:spPr bwMode="auto">
            <a:xfrm rot="21383576">
              <a:off x="7125757" y="1556792"/>
              <a:ext cx="1028417" cy="29854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lvl="0" indent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 </a:t>
              </a:r>
              <a:r>
                <a:rPr kumimoji="0" lang="th-TH" sz="1600" b="0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ออกแบบ</a:t>
              </a:r>
              <a:endParaRPr kumimoji="0" lang="th-TH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ngsana New" pitchFamily="18" charset="-34"/>
              </a:endParaRPr>
            </a:p>
          </p:txBody>
        </p:sp>
        <p:sp>
          <p:nvSpPr>
            <p:cNvPr id="56" name="Text Box 2"/>
            <p:cNvSpPr txBox="1">
              <a:spLocks noChangeArrowheads="1"/>
            </p:cNvSpPr>
            <p:nvPr/>
          </p:nvSpPr>
          <p:spPr bwMode="auto">
            <a:xfrm>
              <a:off x="7042332" y="3202464"/>
              <a:ext cx="1094508" cy="29854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lvl="0" indent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 </a:t>
              </a:r>
              <a:r>
                <a:rPr kumimoji="0" lang="th-TH" sz="1600" b="0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ตรวจสอบ</a:t>
              </a:r>
              <a:endParaRPr kumimoji="0" lang="th-TH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ngsana New" pitchFamily="18" charset="-34"/>
              </a:endParaRPr>
            </a:p>
          </p:txBody>
        </p:sp>
        <p:sp>
          <p:nvSpPr>
            <p:cNvPr id="57" name="Text Box 2"/>
            <p:cNvSpPr txBox="1">
              <a:spLocks noChangeArrowheads="1"/>
            </p:cNvSpPr>
            <p:nvPr/>
          </p:nvSpPr>
          <p:spPr bwMode="auto">
            <a:xfrm>
              <a:off x="5364088" y="2306831"/>
              <a:ext cx="1028417" cy="298544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lvl="0" indent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 </a:t>
              </a:r>
              <a:r>
                <a:rPr kumimoji="0" lang="th-TH" sz="1600" b="0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ปรับปรุง</a:t>
              </a:r>
              <a:endParaRPr kumimoji="0" lang="th-TH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ngsana New" pitchFamily="18" charset="-34"/>
              </a:endParaRPr>
            </a:p>
          </p:txBody>
        </p:sp>
        <p:sp>
          <p:nvSpPr>
            <p:cNvPr id="58" name="Bent Arrow 57"/>
            <p:cNvSpPr/>
            <p:nvPr/>
          </p:nvSpPr>
          <p:spPr>
            <a:xfrm rot="5400000">
              <a:off x="8548503" y="1616465"/>
              <a:ext cx="563052" cy="510770"/>
            </a:xfrm>
            <a:prstGeom prst="ben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sz="1600">
                <a:solidFill>
                  <a:schemeClr val="tx1"/>
                </a:solidFill>
              </a:endParaRPr>
            </a:p>
          </p:txBody>
        </p:sp>
        <p:sp>
          <p:nvSpPr>
            <p:cNvPr id="59" name="Bent Arrow 58"/>
            <p:cNvSpPr/>
            <p:nvPr/>
          </p:nvSpPr>
          <p:spPr>
            <a:xfrm rot="10436177">
              <a:off x="8450795" y="2995692"/>
              <a:ext cx="766158" cy="375367"/>
            </a:xfrm>
            <a:prstGeom prst="ben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sz="1600">
                <a:solidFill>
                  <a:schemeClr val="tx1"/>
                </a:solidFill>
              </a:endParaRPr>
            </a:p>
          </p:txBody>
        </p:sp>
        <p:sp>
          <p:nvSpPr>
            <p:cNvPr id="60" name="Bent Arrow 59"/>
            <p:cNvSpPr/>
            <p:nvPr/>
          </p:nvSpPr>
          <p:spPr>
            <a:xfrm rot="16200000">
              <a:off x="6057230" y="2701615"/>
              <a:ext cx="656798" cy="583736"/>
            </a:xfrm>
            <a:prstGeom prst="ben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sz="1600">
                <a:solidFill>
                  <a:schemeClr val="tx1"/>
                </a:solidFill>
              </a:endParaRPr>
            </a:p>
          </p:txBody>
        </p:sp>
        <p:sp>
          <p:nvSpPr>
            <p:cNvPr id="61" name="Bent Arrow 60"/>
            <p:cNvSpPr/>
            <p:nvPr/>
          </p:nvSpPr>
          <p:spPr>
            <a:xfrm>
              <a:off x="6093759" y="1650033"/>
              <a:ext cx="766158" cy="375367"/>
            </a:xfrm>
            <a:prstGeom prst="ben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sz="1600">
                <a:solidFill>
                  <a:schemeClr val="tx1"/>
                </a:solidFill>
              </a:endParaRPr>
            </a:p>
          </p:txBody>
        </p:sp>
      </p:grpSp>
      <p:sp>
        <p:nvSpPr>
          <p:cNvPr id="62" name="Text Box 2"/>
          <p:cNvSpPr txBox="1">
            <a:spLocks noChangeArrowheads="1"/>
          </p:cNvSpPr>
          <p:nvPr/>
        </p:nvSpPr>
        <p:spPr bwMode="auto">
          <a:xfrm rot="21383576">
            <a:off x="7525351" y="3139537"/>
            <a:ext cx="1069330" cy="568219"/>
          </a:xfrm>
          <a:prstGeom prst="rect">
            <a:avLst/>
          </a:prstGeom>
          <a:solidFill>
            <a:srgbClr val="FFFF00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</a:t>
            </a:r>
            <a:r>
              <a:rPr kumimoji="0" lang="th-TH" sz="1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กระบวนการ</a:t>
            </a:r>
            <a:endParaRPr kumimoji="0" lang="th-TH" sz="3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ngsana New" pitchFamily="18" charset="-34"/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6444208" y="2564904"/>
            <a:ext cx="3168353" cy="1872208"/>
            <a:chOff x="5364088" y="1556792"/>
            <a:chExt cx="4176464" cy="1944216"/>
          </a:xfrm>
        </p:grpSpPr>
        <p:sp>
          <p:nvSpPr>
            <p:cNvPr id="64" name="Text Box 2"/>
            <p:cNvSpPr txBox="1">
              <a:spLocks noChangeArrowheads="1"/>
            </p:cNvSpPr>
            <p:nvPr/>
          </p:nvSpPr>
          <p:spPr bwMode="auto">
            <a:xfrm rot="21383576">
              <a:off x="8512135" y="2401347"/>
              <a:ext cx="1028417" cy="298544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lvl="0" indent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 </a:t>
              </a:r>
              <a:r>
                <a:rPr kumimoji="0" lang="th-TH" sz="1600" b="0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ทดลองใช้</a:t>
              </a:r>
              <a:endParaRPr kumimoji="0" lang="th-TH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ngsana New" pitchFamily="18" charset="-34"/>
              </a:endParaRPr>
            </a:p>
          </p:txBody>
        </p:sp>
        <p:sp>
          <p:nvSpPr>
            <p:cNvPr id="65" name="Text Box 2"/>
            <p:cNvSpPr txBox="1">
              <a:spLocks noChangeArrowheads="1"/>
            </p:cNvSpPr>
            <p:nvPr/>
          </p:nvSpPr>
          <p:spPr bwMode="auto">
            <a:xfrm rot="21383576">
              <a:off x="7125757" y="1556792"/>
              <a:ext cx="1028417" cy="29854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lvl="0" indent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 </a:t>
              </a:r>
              <a:r>
                <a:rPr kumimoji="0" lang="th-TH" sz="1600" b="0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ออกแบบ</a:t>
              </a:r>
              <a:endParaRPr kumimoji="0" lang="th-TH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ngsana New" pitchFamily="18" charset="-34"/>
              </a:endParaRPr>
            </a:p>
          </p:txBody>
        </p:sp>
        <p:sp>
          <p:nvSpPr>
            <p:cNvPr id="66" name="Text Box 2"/>
            <p:cNvSpPr txBox="1">
              <a:spLocks noChangeArrowheads="1"/>
            </p:cNvSpPr>
            <p:nvPr/>
          </p:nvSpPr>
          <p:spPr bwMode="auto">
            <a:xfrm>
              <a:off x="7042332" y="3202464"/>
              <a:ext cx="1094508" cy="29854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lvl="0" indent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 </a:t>
              </a:r>
              <a:r>
                <a:rPr kumimoji="0" lang="th-TH" sz="1600" b="0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ตรวจสอบ</a:t>
              </a:r>
              <a:endParaRPr kumimoji="0" lang="th-TH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ngsana New" pitchFamily="18" charset="-34"/>
              </a:endParaRPr>
            </a:p>
          </p:txBody>
        </p:sp>
        <p:sp>
          <p:nvSpPr>
            <p:cNvPr id="67" name="Text Box 2"/>
            <p:cNvSpPr txBox="1">
              <a:spLocks noChangeArrowheads="1"/>
            </p:cNvSpPr>
            <p:nvPr/>
          </p:nvSpPr>
          <p:spPr bwMode="auto">
            <a:xfrm>
              <a:off x="5364088" y="2306831"/>
              <a:ext cx="1028417" cy="298544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lvl="0" indent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 </a:t>
              </a:r>
              <a:r>
                <a:rPr kumimoji="0" lang="th-TH" sz="1600" b="0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ปรับปรุง</a:t>
              </a:r>
              <a:endParaRPr kumimoji="0" lang="th-TH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ngsana New" pitchFamily="18" charset="-34"/>
              </a:endParaRPr>
            </a:p>
          </p:txBody>
        </p:sp>
        <p:sp>
          <p:nvSpPr>
            <p:cNvPr id="68" name="Bent Arrow 67"/>
            <p:cNvSpPr/>
            <p:nvPr/>
          </p:nvSpPr>
          <p:spPr>
            <a:xfrm rot="5400000">
              <a:off x="8548503" y="1616465"/>
              <a:ext cx="563052" cy="510770"/>
            </a:xfrm>
            <a:prstGeom prst="ben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sz="1600">
                <a:solidFill>
                  <a:schemeClr val="tx1"/>
                </a:solidFill>
              </a:endParaRPr>
            </a:p>
          </p:txBody>
        </p:sp>
        <p:sp>
          <p:nvSpPr>
            <p:cNvPr id="69" name="Bent Arrow 68"/>
            <p:cNvSpPr/>
            <p:nvPr/>
          </p:nvSpPr>
          <p:spPr>
            <a:xfrm rot="10436177">
              <a:off x="8450795" y="2995692"/>
              <a:ext cx="766158" cy="375367"/>
            </a:xfrm>
            <a:prstGeom prst="ben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sz="1600">
                <a:solidFill>
                  <a:schemeClr val="tx1"/>
                </a:solidFill>
              </a:endParaRPr>
            </a:p>
          </p:txBody>
        </p:sp>
        <p:sp>
          <p:nvSpPr>
            <p:cNvPr id="70" name="Bent Arrow 69"/>
            <p:cNvSpPr/>
            <p:nvPr/>
          </p:nvSpPr>
          <p:spPr>
            <a:xfrm rot="16200000">
              <a:off x="6057230" y="2701615"/>
              <a:ext cx="656798" cy="583736"/>
            </a:xfrm>
            <a:prstGeom prst="ben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sz="1600">
                <a:solidFill>
                  <a:schemeClr val="tx1"/>
                </a:solidFill>
              </a:endParaRPr>
            </a:p>
          </p:txBody>
        </p:sp>
        <p:sp>
          <p:nvSpPr>
            <p:cNvPr id="71" name="Bent Arrow 70"/>
            <p:cNvSpPr/>
            <p:nvPr/>
          </p:nvSpPr>
          <p:spPr>
            <a:xfrm>
              <a:off x="6093759" y="1650033"/>
              <a:ext cx="766158" cy="375367"/>
            </a:xfrm>
            <a:prstGeom prst="ben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sz="1600">
                <a:solidFill>
                  <a:schemeClr val="tx1"/>
                </a:solidFill>
              </a:endParaRPr>
            </a:p>
          </p:txBody>
        </p:sp>
      </p:grpSp>
      <p:sp>
        <p:nvSpPr>
          <p:cNvPr id="72" name="Text Box 2"/>
          <p:cNvSpPr txBox="1">
            <a:spLocks noChangeArrowheads="1"/>
          </p:cNvSpPr>
          <p:nvPr/>
        </p:nvSpPr>
        <p:spPr bwMode="auto">
          <a:xfrm rot="21383576">
            <a:off x="612583" y="3139537"/>
            <a:ext cx="1069330" cy="568219"/>
          </a:xfrm>
          <a:prstGeom prst="rect">
            <a:avLst/>
          </a:prstGeom>
          <a:solidFill>
            <a:srgbClr val="FFFF00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</a:t>
            </a:r>
            <a:r>
              <a:rPr kumimoji="0" lang="th-TH" sz="1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กระบวนการ</a:t>
            </a:r>
            <a:endParaRPr kumimoji="0" lang="th-TH" sz="3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ngsana New" pitchFamily="18" charset="-34"/>
            </a:endParaRPr>
          </a:p>
        </p:txBody>
      </p:sp>
      <p:grpSp>
        <p:nvGrpSpPr>
          <p:cNvPr id="73" name="Group 72"/>
          <p:cNvGrpSpPr/>
          <p:nvPr/>
        </p:nvGrpSpPr>
        <p:grpSpPr>
          <a:xfrm>
            <a:off x="-468560" y="2564904"/>
            <a:ext cx="3168353" cy="1872208"/>
            <a:chOff x="5364088" y="1556792"/>
            <a:chExt cx="4176464" cy="1944216"/>
          </a:xfrm>
        </p:grpSpPr>
        <p:sp>
          <p:nvSpPr>
            <p:cNvPr id="74" name="Text Box 2"/>
            <p:cNvSpPr txBox="1">
              <a:spLocks noChangeArrowheads="1"/>
            </p:cNvSpPr>
            <p:nvPr/>
          </p:nvSpPr>
          <p:spPr bwMode="auto">
            <a:xfrm rot="21383576">
              <a:off x="8512135" y="2401347"/>
              <a:ext cx="1028417" cy="298544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lvl="0" indent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 </a:t>
              </a:r>
              <a:r>
                <a:rPr kumimoji="0" lang="th-TH" sz="1600" b="0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ทดลองใช้</a:t>
              </a:r>
              <a:endParaRPr kumimoji="0" lang="th-TH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ngsana New" pitchFamily="18" charset="-34"/>
              </a:endParaRPr>
            </a:p>
          </p:txBody>
        </p:sp>
        <p:sp>
          <p:nvSpPr>
            <p:cNvPr id="75" name="Text Box 2"/>
            <p:cNvSpPr txBox="1">
              <a:spLocks noChangeArrowheads="1"/>
            </p:cNvSpPr>
            <p:nvPr/>
          </p:nvSpPr>
          <p:spPr bwMode="auto">
            <a:xfrm rot="21383576">
              <a:off x="7125757" y="1556792"/>
              <a:ext cx="1028417" cy="29854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lvl="0" indent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 </a:t>
              </a:r>
              <a:r>
                <a:rPr kumimoji="0" lang="th-TH" sz="1600" b="0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ออกแบบ</a:t>
              </a:r>
              <a:endParaRPr kumimoji="0" lang="th-TH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ngsana New" pitchFamily="18" charset="-34"/>
              </a:endParaRPr>
            </a:p>
          </p:txBody>
        </p:sp>
        <p:sp>
          <p:nvSpPr>
            <p:cNvPr id="76" name="Text Box 2"/>
            <p:cNvSpPr txBox="1">
              <a:spLocks noChangeArrowheads="1"/>
            </p:cNvSpPr>
            <p:nvPr/>
          </p:nvSpPr>
          <p:spPr bwMode="auto">
            <a:xfrm>
              <a:off x="7042332" y="3202464"/>
              <a:ext cx="1094508" cy="29854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lvl="0" indent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 </a:t>
              </a:r>
              <a:r>
                <a:rPr kumimoji="0" lang="th-TH" sz="1600" b="0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ตรวจสอบ</a:t>
              </a:r>
              <a:endParaRPr kumimoji="0" lang="th-TH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ngsana New" pitchFamily="18" charset="-34"/>
              </a:endParaRPr>
            </a:p>
          </p:txBody>
        </p:sp>
        <p:sp>
          <p:nvSpPr>
            <p:cNvPr id="77" name="Text Box 2"/>
            <p:cNvSpPr txBox="1">
              <a:spLocks noChangeArrowheads="1"/>
            </p:cNvSpPr>
            <p:nvPr/>
          </p:nvSpPr>
          <p:spPr bwMode="auto">
            <a:xfrm>
              <a:off x="5364088" y="2306831"/>
              <a:ext cx="1028417" cy="298544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lvl="0" indent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 </a:t>
              </a:r>
              <a:r>
                <a:rPr kumimoji="0" lang="th-TH" sz="1600" b="0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ปรับปรุง</a:t>
              </a:r>
              <a:endParaRPr kumimoji="0" lang="th-TH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ngsana New" pitchFamily="18" charset="-34"/>
              </a:endParaRPr>
            </a:p>
          </p:txBody>
        </p:sp>
        <p:sp>
          <p:nvSpPr>
            <p:cNvPr id="78" name="Bent Arrow 77"/>
            <p:cNvSpPr/>
            <p:nvPr/>
          </p:nvSpPr>
          <p:spPr>
            <a:xfrm rot="5400000">
              <a:off x="8548503" y="1616465"/>
              <a:ext cx="563052" cy="510770"/>
            </a:xfrm>
            <a:prstGeom prst="ben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sz="1600">
                <a:solidFill>
                  <a:schemeClr val="tx1"/>
                </a:solidFill>
              </a:endParaRPr>
            </a:p>
          </p:txBody>
        </p:sp>
        <p:sp>
          <p:nvSpPr>
            <p:cNvPr id="79" name="Bent Arrow 78"/>
            <p:cNvSpPr/>
            <p:nvPr/>
          </p:nvSpPr>
          <p:spPr>
            <a:xfrm rot="10436177">
              <a:off x="8450795" y="2995692"/>
              <a:ext cx="766158" cy="375367"/>
            </a:xfrm>
            <a:prstGeom prst="ben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sz="1600">
                <a:solidFill>
                  <a:schemeClr val="tx1"/>
                </a:solidFill>
              </a:endParaRPr>
            </a:p>
          </p:txBody>
        </p:sp>
        <p:sp>
          <p:nvSpPr>
            <p:cNvPr id="80" name="Bent Arrow 79"/>
            <p:cNvSpPr/>
            <p:nvPr/>
          </p:nvSpPr>
          <p:spPr>
            <a:xfrm rot="16200000">
              <a:off x="6057230" y="2701615"/>
              <a:ext cx="656798" cy="583736"/>
            </a:xfrm>
            <a:prstGeom prst="ben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sz="1600">
                <a:solidFill>
                  <a:schemeClr val="tx1"/>
                </a:solidFill>
              </a:endParaRPr>
            </a:p>
          </p:txBody>
        </p:sp>
        <p:sp>
          <p:nvSpPr>
            <p:cNvPr id="81" name="Bent Arrow 80"/>
            <p:cNvSpPr/>
            <p:nvPr/>
          </p:nvSpPr>
          <p:spPr>
            <a:xfrm>
              <a:off x="6093759" y="1650033"/>
              <a:ext cx="766158" cy="375367"/>
            </a:xfrm>
            <a:prstGeom prst="ben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sz="160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 rot="21383576">
            <a:off x="3502418" y="3914363"/>
            <a:ext cx="1707116" cy="388755"/>
          </a:xfrm>
          <a:prstGeom prst="rect">
            <a:avLst/>
          </a:prstGeom>
          <a:solidFill>
            <a:srgbClr val="FF0000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algn="ctr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BEST</a:t>
            </a:r>
            <a:endParaRPr kumimoji="0" lang="th-TH" sz="4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835696" y="548679"/>
            <a:ext cx="583264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h-TH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PSK" pitchFamily="34" charset="-34"/>
                <a:ea typeface="Arial" pitchFamily="34" charset="0"/>
                <a:cs typeface="TH SarabunPSK" pitchFamily="34" charset="-34"/>
              </a:rPr>
              <a:t>การพัฒนากระบวนการสู่ความเป็นเลิศ </a:t>
            </a:r>
            <a:endParaRPr lang="th-TH" sz="40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ngsana New" pitchFamily="18" charset="-34"/>
            </a:endParaRPr>
          </a:p>
        </p:txBody>
      </p:sp>
      <p:pic>
        <p:nvPicPr>
          <p:cNvPr id="16" name="Picture 15" descr="logo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260648"/>
            <a:ext cx="792088" cy="9361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8" name="Striped Right Arrow 47"/>
          <p:cNvSpPr/>
          <p:nvPr/>
        </p:nvSpPr>
        <p:spPr>
          <a:xfrm rot="19677674">
            <a:off x="78121" y="1943095"/>
            <a:ext cx="8814523" cy="4611220"/>
          </a:xfrm>
          <a:prstGeom prst="striped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9" name="Text Box 2"/>
          <p:cNvSpPr txBox="1">
            <a:spLocks noChangeArrowheads="1"/>
          </p:cNvSpPr>
          <p:nvPr/>
        </p:nvSpPr>
        <p:spPr bwMode="auto">
          <a:xfrm rot="21383576">
            <a:off x="6166714" y="2258179"/>
            <a:ext cx="1707116" cy="388755"/>
          </a:xfrm>
          <a:prstGeom prst="rect">
            <a:avLst/>
          </a:prstGeom>
          <a:solidFill>
            <a:srgbClr val="FF0000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algn="ctr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STANDARD</a:t>
            </a:r>
            <a:endParaRPr kumimoji="0" lang="th-TH" sz="4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50" name="Text Box 2"/>
          <p:cNvSpPr txBox="1">
            <a:spLocks noChangeArrowheads="1"/>
          </p:cNvSpPr>
          <p:nvPr/>
        </p:nvSpPr>
        <p:spPr bwMode="auto">
          <a:xfrm rot="21383576">
            <a:off x="1270171" y="5498539"/>
            <a:ext cx="1707116" cy="388755"/>
          </a:xfrm>
          <a:prstGeom prst="rect">
            <a:avLst/>
          </a:prstGeom>
          <a:solidFill>
            <a:srgbClr val="FF0000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algn="ctr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GOOD</a:t>
            </a:r>
            <a:endParaRPr kumimoji="0" lang="th-TH" sz="4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51" name="Rectangle 1"/>
          <p:cNvSpPr>
            <a:spLocks noChangeArrowheads="1"/>
          </p:cNvSpPr>
          <p:nvPr/>
        </p:nvSpPr>
        <p:spPr bwMode="auto">
          <a:xfrm>
            <a:off x="1259632" y="6180891"/>
            <a:ext cx="788436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YEAR-2555                YEAR-2556           YEAR-2557 </a:t>
            </a:r>
            <a:endParaRPr lang="th-TH" sz="36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logosua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332656"/>
            <a:ext cx="769620" cy="944880"/>
          </a:xfrm>
          <a:prstGeom prst="rect">
            <a:avLst/>
          </a:prstGeom>
          <a:effectLst>
            <a:reflection blurRad="6350" stA="50000" endA="300" endPos="55000" dir="5400000" sy="-100000" algn="bl" rotWithShape="0"/>
            <a:softEdge rad="317500"/>
          </a:effectLst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899592" y="980728"/>
            <a:ext cx="7777304" cy="4362874"/>
            <a:chOff x="3911" y="1804"/>
            <a:chExt cx="9895" cy="4809"/>
          </a:xfrm>
        </p:grpSpPr>
        <p:sp>
          <p:nvSpPr>
            <p:cNvPr id="1027" name="AutoShape 3"/>
            <p:cNvSpPr>
              <a:spLocks noChangeArrowheads="1"/>
            </p:cNvSpPr>
            <p:nvPr/>
          </p:nvSpPr>
          <p:spPr bwMode="auto">
            <a:xfrm>
              <a:off x="3911" y="1804"/>
              <a:ext cx="9818" cy="1074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h-TH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  </a:t>
              </a:r>
              <a:r>
                <a:rPr kumimoji="0" lang="th-TH" sz="32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โรงเรียนต้นแบบ </a:t>
              </a:r>
              <a:endParaRPr kumimoji="0" lang="th-TH" sz="4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ngsana New" pitchFamily="18" charset="-34"/>
              </a:endParaRPr>
            </a:p>
          </p:txBody>
        </p:sp>
        <p:sp>
          <p:nvSpPr>
            <p:cNvPr id="1028" name="Rectangle 4"/>
            <p:cNvSpPr>
              <a:spLocks noChangeArrowheads="1"/>
            </p:cNvSpPr>
            <p:nvPr/>
          </p:nvSpPr>
          <p:spPr bwMode="auto">
            <a:xfrm>
              <a:off x="3911" y="3463"/>
              <a:ext cx="9830" cy="6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th-TH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๑.กระบวนการบริหารเชิงยุทธศาสตร์</a:t>
              </a:r>
              <a:endPara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h-TH" sz="28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cs typeface="Angsana New" pitchFamily="18" charset="-34"/>
              </a:endParaRPr>
            </a:p>
          </p:txBody>
        </p:sp>
        <p:sp>
          <p:nvSpPr>
            <p:cNvPr id="1029" name="Freeform 5"/>
            <p:cNvSpPr>
              <a:spLocks/>
            </p:cNvSpPr>
            <p:nvPr/>
          </p:nvSpPr>
          <p:spPr bwMode="auto">
            <a:xfrm>
              <a:off x="11332" y="4766"/>
              <a:ext cx="2474" cy="1847"/>
            </a:xfrm>
            <a:custGeom>
              <a:avLst/>
              <a:gdLst/>
              <a:ahLst/>
              <a:cxnLst>
                <a:cxn ang="0">
                  <a:pos x="0" y="600"/>
                </a:cxn>
                <a:cxn ang="0">
                  <a:pos x="1056" y="0"/>
                </a:cxn>
                <a:cxn ang="0">
                  <a:pos x="2088" y="612"/>
                </a:cxn>
                <a:cxn ang="0">
                  <a:pos x="2088" y="2220"/>
                </a:cxn>
                <a:cxn ang="0">
                  <a:pos x="0" y="2256"/>
                </a:cxn>
                <a:cxn ang="0">
                  <a:pos x="0" y="600"/>
                </a:cxn>
              </a:cxnLst>
              <a:rect l="0" t="0" r="r" b="b"/>
              <a:pathLst>
                <a:path w="2088" h="2256">
                  <a:moveTo>
                    <a:pt x="0" y="600"/>
                  </a:moveTo>
                  <a:lnTo>
                    <a:pt x="1056" y="0"/>
                  </a:lnTo>
                  <a:lnTo>
                    <a:pt x="2088" y="612"/>
                  </a:lnTo>
                  <a:lnTo>
                    <a:pt x="2088" y="2220"/>
                  </a:lnTo>
                  <a:lnTo>
                    <a:pt x="0" y="2256"/>
                  </a:lnTo>
                  <a:lnTo>
                    <a:pt x="0" y="600"/>
                  </a:lnTo>
                  <a:close/>
                </a:path>
              </a:pathLst>
            </a:custGeom>
            <a:solidFill>
              <a:srgbClr val="9BBB59"/>
            </a:solidFill>
            <a:ln w="38100" cmpd="sng">
              <a:solidFill>
                <a:srgbClr val="F2F2F2"/>
              </a:solidFill>
              <a:prstDash val="solid"/>
              <a:round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1030" name="Freeform 6"/>
            <p:cNvSpPr>
              <a:spLocks/>
            </p:cNvSpPr>
            <p:nvPr/>
          </p:nvSpPr>
          <p:spPr bwMode="auto">
            <a:xfrm>
              <a:off x="8941" y="4766"/>
              <a:ext cx="2474" cy="1847"/>
            </a:xfrm>
            <a:custGeom>
              <a:avLst/>
              <a:gdLst/>
              <a:ahLst/>
              <a:cxnLst>
                <a:cxn ang="0">
                  <a:pos x="0" y="600"/>
                </a:cxn>
                <a:cxn ang="0">
                  <a:pos x="1056" y="0"/>
                </a:cxn>
                <a:cxn ang="0">
                  <a:pos x="2088" y="612"/>
                </a:cxn>
                <a:cxn ang="0">
                  <a:pos x="2088" y="2220"/>
                </a:cxn>
                <a:cxn ang="0">
                  <a:pos x="0" y="2256"/>
                </a:cxn>
                <a:cxn ang="0">
                  <a:pos x="0" y="600"/>
                </a:cxn>
              </a:cxnLst>
              <a:rect l="0" t="0" r="r" b="b"/>
              <a:pathLst>
                <a:path w="2088" h="2256">
                  <a:moveTo>
                    <a:pt x="0" y="600"/>
                  </a:moveTo>
                  <a:lnTo>
                    <a:pt x="1056" y="0"/>
                  </a:lnTo>
                  <a:lnTo>
                    <a:pt x="2088" y="612"/>
                  </a:lnTo>
                  <a:lnTo>
                    <a:pt x="2088" y="2220"/>
                  </a:lnTo>
                  <a:lnTo>
                    <a:pt x="0" y="2256"/>
                  </a:lnTo>
                  <a:lnTo>
                    <a:pt x="0" y="600"/>
                  </a:lnTo>
                  <a:close/>
                </a:path>
              </a:pathLst>
            </a:custGeom>
            <a:solidFill>
              <a:srgbClr val="9BBB59"/>
            </a:solidFill>
            <a:ln w="38100" cmpd="sng">
              <a:solidFill>
                <a:srgbClr val="F2F2F2"/>
              </a:solidFill>
              <a:prstDash val="solid"/>
              <a:round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1031" name="Freeform 7"/>
            <p:cNvSpPr>
              <a:spLocks/>
            </p:cNvSpPr>
            <p:nvPr/>
          </p:nvSpPr>
          <p:spPr bwMode="auto">
            <a:xfrm>
              <a:off x="6458" y="4766"/>
              <a:ext cx="2474" cy="1847"/>
            </a:xfrm>
            <a:custGeom>
              <a:avLst/>
              <a:gdLst/>
              <a:ahLst/>
              <a:cxnLst>
                <a:cxn ang="0">
                  <a:pos x="0" y="600"/>
                </a:cxn>
                <a:cxn ang="0">
                  <a:pos x="1056" y="0"/>
                </a:cxn>
                <a:cxn ang="0">
                  <a:pos x="2088" y="612"/>
                </a:cxn>
                <a:cxn ang="0">
                  <a:pos x="2088" y="2220"/>
                </a:cxn>
                <a:cxn ang="0">
                  <a:pos x="0" y="2256"/>
                </a:cxn>
                <a:cxn ang="0">
                  <a:pos x="0" y="600"/>
                </a:cxn>
              </a:cxnLst>
              <a:rect l="0" t="0" r="r" b="b"/>
              <a:pathLst>
                <a:path w="2088" h="2256">
                  <a:moveTo>
                    <a:pt x="0" y="600"/>
                  </a:moveTo>
                  <a:lnTo>
                    <a:pt x="1056" y="0"/>
                  </a:lnTo>
                  <a:lnTo>
                    <a:pt x="2088" y="612"/>
                  </a:lnTo>
                  <a:lnTo>
                    <a:pt x="2088" y="2220"/>
                  </a:lnTo>
                  <a:lnTo>
                    <a:pt x="0" y="2256"/>
                  </a:lnTo>
                  <a:lnTo>
                    <a:pt x="0" y="600"/>
                  </a:lnTo>
                  <a:close/>
                </a:path>
              </a:pathLst>
            </a:custGeom>
            <a:solidFill>
              <a:srgbClr val="9BBB59"/>
            </a:solidFill>
            <a:ln w="38100" cmpd="sng">
              <a:solidFill>
                <a:srgbClr val="F2F2F2"/>
              </a:solidFill>
              <a:prstDash val="solid"/>
              <a:round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1032" name="Freeform 8"/>
            <p:cNvSpPr>
              <a:spLocks/>
            </p:cNvSpPr>
            <p:nvPr/>
          </p:nvSpPr>
          <p:spPr bwMode="auto">
            <a:xfrm>
              <a:off x="3975" y="4765"/>
              <a:ext cx="2474" cy="1848"/>
            </a:xfrm>
            <a:custGeom>
              <a:avLst/>
              <a:gdLst/>
              <a:ahLst/>
              <a:cxnLst>
                <a:cxn ang="0">
                  <a:pos x="0" y="600"/>
                </a:cxn>
                <a:cxn ang="0">
                  <a:pos x="1056" y="0"/>
                </a:cxn>
                <a:cxn ang="0">
                  <a:pos x="2088" y="612"/>
                </a:cxn>
                <a:cxn ang="0">
                  <a:pos x="2088" y="2220"/>
                </a:cxn>
                <a:cxn ang="0">
                  <a:pos x="0" y="2256"/>
                </a:cxn>
                <a:cxn ang="0">
                  <a:pos x="0" y="600"/>
                </a:cxn>
              </a:cxnLst>
              <a:rect l="0" t="0" r="r" b="b"/>
              <a:pathLst>
                <a:path w="2088" h="2256">
                  <a:moveTo>
                    <a:pt x="0" y="600"/>
                  </a:moveTo>
                  <a:lnTo>
                    <a:pt x="1056" y="0"/>
                  </a:lnTo>
                  <a:lnTo>
                    <a:pt x="2088" y="612"/>
                  </a:lnTo>
                  <a:lnTo>
                    <a:pt x="2088" y="2220"/>
                  </a:lnTo>
                  <a:lnTo>
                    <a:pt x="0" y="2256"/>
                  </a:lnTo>
                  <a:lnTo>
                    <a:pt x="0" y="600"/>
                  </a:lnTo>
                  <a:close/>
                </a:path>
              </a:pathLst>
            </a:custGeom>
            <a:solidFill>
              <a:srgbClr val="9BBB59"/>
            </a:solidFill>
            <a:ln w="38100" cmpd="sng">
              <a:solidFill>
                <a:srgbClr val="F2F2F2"/>
              </a:solidFill>
              <a:prstDash val="solid"/>
              <a:round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3911" y="4055"/>
              <a:ext cx="9818" cy="5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th-TH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๒.กระบวนการบริหารงานวิชาการ ๓.งานบุคคล ๔.งานอาคารสถานที่ ๕.งานประกันคุณภาพ </a:t>
              </a:r>
              <a:endParaRPr kumimoji="0" lang="th-TH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ngsana New" pitchFamily="18" charset="-34"/>
              </a:endParaRPr>
            </a:p>
          </p:txBody>
        </p:sp>
      </p:grp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971600" y="1988840"/>
            <a:ext cx="7632848" cy="448744"/>
          </a:xfrm>
          <a:prstGeom prst="rect">
            <a:avLst/>
          </a:prstGeom>
          <a:solidFill>
            <a:schemeClr val="accent2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ปรัชญา          วิสัยทัศน์          พันธกิจ</a:t>
            </a:r>
            <a:endParaRPr kumimoji="0" lang="th-TH" sz="4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899592" y="5363799"/>
            <a:ext cx="7776864" cy="48821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ปรัชญาการจัดการคุณภาพทั่วทั้งองค์กร</a:t>
            </a: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H SarabunPSK" pitchFamily="34" charset="-34"/>
              <a:ea typeface="Angsana New" pitchFamily="18" charset="-34"/>
              <a:cs typeface="TH SarabunPSK" pitchFamily="34" charset="-34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  </a:t>
            </a:r>
            <a:endParaRPr kumimoji="0" lang="th-TH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99592" y="3757363"/>
            <a:ext cx="784887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</a:t>
            </a:r>
            <a:r>
              <a:rPr lang="th-TH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๖                       ๗                       ๘                      ๙ </a:t>
            </a: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h-TH" sz="20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 กระบวนการจัดกิจกรรม      กระบวนการพัฒนาสื่อ      กระบวนการจัดกิจกรรม        กระบวนการจัดการ</a:t>
            </a:r>
          </a:p>
          <a:p>
            <a:r>
              <a:rPr lang="th-TH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    </a:t>
            </a:r>
            <a:r>
              <a:rPr lang="th-TH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พัฒนาผู้เรียน            และเทคโนโลยี  </a:t>
            </a:r>
            <a:r>
              <a:rPr lang="th-TH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    ที่</a:t>
            </a:r>
            <a:r>
              <a:rPr lang="th-TH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เน้นผู้เรียนเป็นสำคัญ  งานวิจัยในชั้นเรียน</a:t>
            </a:r>
            <a:r>
              <a:rPr lang="th-TH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</a:t>
            </a:r>
            <a:endParaRPr lang="th-TH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835696" y="332656"/>
            <a:ext cx="655272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40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PSK" pitchFamily="34" charset="-34"/>
                <a:ea typeface="Arial" pitchFamily="34" charset="0"/>
                <a:cs typeface="TH SarabunPSK" pitchFamily="34" charset="-34"/>
              </a:rPr>
              <a:t>กระบวนการบริหารจัดการสถานศึกษาที่เป็นเลิศ</a:t>
            </a:r>
            <a:endParaRPr kumimoji="0" lang="th-TH" sz="40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ngsana New" pitchFamily="18" charset="-34"/>
            </a:endParaRPr>
          </a:p>
        </p:txBody>
      </p:sp>
      <p:pic>
        <p:nvPicPr>
          <p:cNvPr id="16" name="Picture 15" descr="logo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260648"/>
            <a:ext cx="792088" cy="9361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4" name="Text Box 2"/>
          <p:cNvSpPr txBox="1">
            <a:spLocks noChangeArrowheads="1"/>
          </p:cNvSpPr>
          <p:nvPr/>
        </p:nvSpPr>
        <p:spPr bwMode="auto">
          <a:xfrm rot="18383907">
            <a:off x="3979450" y="3360223"/>
            <a:ext cx="1609155" cy="414065"/>
          </a:xfrm>
          <a:prstGeom prst="rect">
            <a:avLst/>
          </a:prstGeom>
          <a:solidFill>
            <a:srgbClr val="FF0000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algn="ctr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STANDARD</a:t>
            </a:r>
            <a:endParaRPr kumimoji="0" lang="th-TH" sz="4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26" name="Text Box 2"/>
          <p:cNvSpPr txBox="1">
            <a:spLocks noChangeArrowheads="1"/>
          </p:cNvSpPr>
          <p:nvPr/>
        </p:nvSpPr>
        <p:spPr bwMode="auto">
          <a:xfrm rot="18383907">
            <a:off x="6399204" y="3414717"/>
            <a:ext cx="1609155" cy="414065"/>
          </a:xfrm>
          <a:prstGeom prst="rect">
            <a:avLst/>
          </a:prstGeom>
          <a:solidFill>
            <a:srgbClr val="FF0000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algn="ctr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STANDARD</a:t>
            </a:r>
            <a:endParaRPr kumimoji="0" lang="th-TH" sz="4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27" name="Text Box 2"/>
          <p:cNvSpPr txBox="1">
            <a:spLocks noChangeArrowheads="1"/>
          </p:cNvSpPr>
          <p:nvPr/>
        </p:nvSpPr>
        <p:spPr bwMode="auto">
          <a:xfrm rot="18383907">
            <a:off x="1243148" y="4136449"/>
            <a:ext cx="1609155" cy="414065"/>
          </a:xfrm>
          <a:prstGeom prst="rect">
            <a:avLst/>
          </a:prstGeom>
          <a:solidFill>
            <a:srgbClr val="FF0000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algn="ctr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STANDARD</a:t>
            </a:r>
            <a:endParaRPr kumimoji="0" lang="th-TH" sz="4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28" name="Text Box 2"/>
          <p:cNvSpPr txBox="1">
            <a:spLocks noChangeArrowheads="1"/>
          </p:cNvSpPr>
          <p:nvPr/>
        </p:nvSpPr>
        <p:spPr bwMode="auto">
          <a:xfrm rot="18383907">
            <a:off x="1603187" y="2982669"/>
            <a:ext cx="1609155" cy="414065"/>
          </a:xfrm>
          <a:prstGeom prst="rect">
            <a:avLst/>
          </a:prstGeom>
          <a:solidFill>
            <a:srgbClr val="FF0000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algn="ctr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STANDARD</a:t>
            </a:r>
            <a:endParaRPr kumimoji="0" lang="th-TH" sz="4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29" name="Text Box 2"/>
          <p:cNvSpPr txBox="1">
            <a:spLocks noChangeArrowheads="1"/>
          </p:cNvSpPr>
          <p:nvPr/>
        </p:nvSpPr>
        <p:spPr bwMode="auto">
          <a:xfrm rot="18383907">
            <a:off x="4915554" y="4136448"/>
            <a:ext cx="1609155" cy="414065"/>
          </a:xfrm>
          <a:prstGeom prst="rect">
            <a:avLst/>
          </a:prstGeom>
          <a:solidFill>
            <a:srgbClr val="FF0000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algn="ctr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STANDARD</a:t>
            </a:r>
            <a:endParaRPr kumimoji="0" lang="th-TH" sz="4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30" name="Text Box 2"/>
          <p:cNvSpPr txBox="1">
            <a:spLocks noChangeArrowheads="1"/>
          </p:cNvSpPr>
          <p:nvPr/>
        </p:nvSpPr>
        <p:spPr bwMode="auto">
          <a:xfrm rot="18383907">
            <a:off x="5103058" y="3056328"/>
            <a:ext cx="1609155" cy="414065"/>
          </a:xfrm>
          <a:prstGeom prst="rect">
            <a:avLst/>
          </a:prstGeom>
          <a:solidFill>
            <a:srgbClr val="FF0000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algn="ctr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STANDARD</a:t>
            </a:r>
            <a:endParaRPr kumimoji="0" lang="th-TH" sz="4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32" name="Text Box 2"/>
          <p:cNvSpPr txBox="1">
            <a:spLocks noChangeArrowheads="1"/>
          </p:cNvSpPr>
          <p:nvPr/>
        </p:nvSpPr>
        <p:spPr bwMode="auto">
          <a:xfrm rot="18383907">
            <a:off x="2539291" y="4354124"/>
            <a:ext cx="1609155" cy="414065"/>
          </a:xfrm>
          <a:prstGeom prst="rect">
            <a:avLst/>
          </a:prstGeom>
          <a:solidFill>
            <a:srgbClr val="FF0000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algn="ctr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STANDARD</a:t>
            </a:r>
            <a:endParaRPr kumimoji="0" lang="th-TH" sz="4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33" name="Text Box 2"/>
          <p:cNvSpPr txBox="1">
            <a:spLocks noChangeArrowheads="1"/>
          </p:cNvSpPr>
          <p:nvPr/>
        </p:nvSpPr>
        <p:spPr bwMode="auto">
          <a:xfrm rot="18383907">
            <a:off x="2899330" y="3200344"/>
            <a:ext cx="1609155" cy="414065"/>
          </a:xfrm>
          <a:prstGeom prst="rect">
            <a:avLst/>
          </a:prstGeom>
          <a:solidFill>
            <a:srgbClr val="FF0000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algn="ctr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STANDARD</a:t>
            </a:r>
            <a:endParaRPr kumimoji="0" lang="th-TH" sz="4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34" name="Text Box 2"/>
          <p:cNvSpPr txBox="1">
            <a:spLocks noChangeArrowheads="1"/>
          </p:cNvSpPr>
          <p:nvPr/>
        </p:nvSpPr>
        <p:spPr bwMode="auto">
          <a:xfrm rot="18383907">
            <a:off x="6211697" y="4354123"/>
            <a:ext cx="1609155" cy="414065"/>
          </a:xfrm>
          <a:prstGeom prst="rect">
            <a:avLst/>
          </a:prstGeom>
          <a:solidFill>
            <a:srgbClr val="FF0000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algn="ctr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STANDARD</a:t>
            </a:r>
            <a:endParaRPr kumimoji="0" lang="th-TH" sz="4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 rot="18383907">
            <a:off x="1675195" y="2192233"/>
            <a:ext cx="1609155" cy="414065"/>
          </a:xfrm>
          <a:prstGeom prst="rect">
            <a:avLst/>
          </a:prstGeom>
          <a:solidFill>
            <a:srgbClr val="FF0000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algn="ctr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STANDARD</a:t>
            </a:r>
            <a:endParaRPr kumimoji="0" lang="th-TH" sz="4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36" name="Text Box 2"/>
          <p:cNvSpPr txBox="1">
            <a:spLocks noChangeArrowheads="1"/>
          </p:cNvSpPr>
          <p:nvPr/>
        </p:nvSpPr>
        <p:spPr bwMode="auto">
          <a:xfrm rot="18383907">
            <a:off x="4123467" y="2408257"/>
            <a:ext cx="1609155" cy="414065"/>
          </a:xfrm>
          <a:prstGeom prst="rect">
            <a:avLst/>
          </a:prstGeom>
          <a:solidFill>
            <a:srgbClr val="FF0000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algn="ctr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STANDARD</a:t>
            </a:r>
            <a:endParaRPr kumimoji="0" lang="th-TH" sz="4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38" name="Text Box 2"/>
          <p:cNvSpPr txBox="1">
            <a:spLocks noChangeArrowheads="1"/>
          </p:cNvSpPr>
          <p:nvPr/>
        </p:nvSpPr>
        <p:spPr bwMode="auto">
          <a:xfrm rot="18383907">
            <a:off x="6427722" y="2696287"/>
            <a:ext cx="1609155" cy="414065"/>
          </a:xfrm>
          <a:prstGeom prst="rect">
            <a:avLst/>
          </a:prstGeom>
          <a:solidFill>
            <a:srgbClr val="FF0000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algn="ctr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STANDARD</a:t>
            </a:r>
            <a:endParaRPr kumimoji="0" lang="th-TH" sz="4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1585</TotalTime>
  <Words>2870</Words>
  <Application>Microsoft Office PowerPoint</Application>
  <PresentationFormat>On-screen Show (4:3)</PresentationFormat>
  <Paragraphs>593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35</vt:i4>
      </vt:variant>
    </vt:vector>
  </HeadingPairs>
  <TitlesOfParts>
    <vt:vector size="38" baseType="lpstr">
      <vt:lpstr>Metro</vt:lpstr>
      <vt:lpstr>Oriel</vt:lpstr>
      <vt:lpstr>1_Metro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โครงการวิจัยและพัฒนาโรงเรียนต้นแบบ           ด้านกระบวนการจัดการชั้นเรียน 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แนวทางการดำเนินงานโครงการวิจัยและพัฒนากระบวนการจัดการชั้นเรียนที่เป็นเลิศ</vt:lpstr>
      <vt:lpstr>กระบวนการหลักของการจัดการชั้นเรียน </vt:lpstr>
      <vt:lpstr>ขั้นที่1 ครูออกแบบกระบวนการ 1 เดือน เมษายน55 ขั้นที่2 ครูทดลองใช้งาน          5 เดือน  พฤษภาคม-กันยายน55</vt:lpstr>
      <vt:lpstr>การจัดกลุ่มครูและผู้เกี่ยวข้องเข้าโครงการ </vt:lpstr>
      <vt:lpstr>การจัดกลุ่มครูในโครงการ </vt:lpstr>
      <vt:lpstr>แผนปฏิบัติการโครงการ</vt:lpstr>
      <vt:lpstr>ปฏิทินกิจกรรมของโครงการ </vt:lpstr>
      <vt:lpstr>สิ่งอำนวยความสะดวก</vt:lpstr>
      <vt:lpstr>Q &amp; a </vt:lpstr>
      <vt:lpstr>Slide 33</vt:lpstr>
      <vt:lpstr>ข้อพิจารณา</vt:lpstr>
      <vt:lpstr>ยืนยันโรงเรียนที่เข้าร่วมโครงการ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โครงการพัฒนาโรงเรียนต้นแบบด้านกระบวนการจัดการชั้นเรียน</dc:title>
  <dc:creator>SSRU</dc:creator>
  <cp:lastModifiedBy>SSRU</cp:lastModifiedBy>
  <cp:revision>23</cp:revision>
  <dcterms:created xsi:type="dcterms:W3CDTF">2012-03-01T23:29:22Z</dcterms:created>
  <dcterms:modified xsi:type="dcterms:W3CDTF">2012-03-05T01:04:40Z</dcterms:modified>
</cp:coreProperties>
</file>