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290" r:id="rId3"/>
    <p:sldId id="291" r:id="rId4"/>
    <p:sldId id="317" r:id="rId5"/>
    <p:sldId id="292" r:id="rId6"/>
    <p:sldId id="330" r:id="rId7"/>
    <p:sldId id="293" r:id="rId8"/>
    <p:sldId id="294" r:id="rId9"/>
    <p:sldId id="289" r:id="rId10"/>
    <p:sldId id="329" r:id="rId11"/>
    <p:sldId id="320" r:id="rId12"/>
    <p:sldId id="304" r:id="rId13"/>
    <p:sldId id="306" r:id="rId14"/>
    <p:sldId id="319" r:id="rId15"/>
    <p:sldId id="318" r:id="rId16"/>
    <p:sldId id="263" r:id="rId17"/>
    <p:sldId id="305" r:id="rId18"/>
    <p:sldId id="261" r:id="rId19"/>
    <p:sldId id="309" r:id="rId20"/>
    <p:sldId id="264" r:id="rId21"/>
    <p:sldId id="276" r:id="rId22"/>
    <p:sldId id="321" r:id="rId23"/>
    <p:sldId id="312" r:id="rId24"/>
    <p:sldId id="302" r:id="rId25"/>
    <p:sldId id="328" r:id="rId26"/>
    <p:sldId id="322" r:id="rId27"/>
    <p:sldId id="296" r:id="rId28"/>
    <p:sldId id="297" r:id="rId29"/>
    <p:sldId id="298" r:id="rId30"/>
    <p:sldId id="299" r:id="rId31"/>
    <p:sldId id="311" r:id="rId32"/>
    <p:sldId id="313" r:id="rId33"/>
    <p:sldId id="314" r:id="rId34"/>
    <p:sldId id="316" r:id="rId35"/>
    <p:sldId id="325" r:id="rId36"/>
    <p:sldId id="327" r:id="rId37"/>
    <p:sldId id="315" r:id="rId38"/>
    <p:sldId id="258" r:id="rId39"/>
    <p:sldId id="307" r:id="rId40"/>
    <p:sldId id="308" r:id="rId41"/>
    <p:sldId id="331" r:id="rId42"/>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224"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D65072-8CEE-408A-B1D0-347DB07E7D8B}" type="datetimeFigureOut">
              <a:rPr lang="th-TH" smtClean="0"/>
              <a:t>1/24/12 </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45CC79-1B80-4950-9E39-805FA2E9272F}" type="slidenum">
              <a:rPr lang="th-TH" smtClean="0"/>
              <a:t>‹#›</a:t>
            </a:fld>
            <a:endParaRPr lang="th-TH"/>
          </a:p>
        </p:txBody>
      </p:sp>
    </p:spTree>
    <p:extLst>
      <p:ext uri="{BB962C8B-B14F-4D97-AF65-F5344CB8AC3E}">
        <p14:creationId xmlns:p14="http://schemas.microsoft.com/office/powerpoint/2010/main" val="2215936726"/>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After four decades of health infrastructure development and three decades of designing and implementing a number of different health insurance schemes, Thailand achieved UC in 2002, at the time when the country remained affected by the 1997 Asian Economic Crisis</a:t>
            </a:r>
            <a:endParaRPr lang="en-US" dirty="0"/>
          </a:p>
        </p:txBody>
      </p:sp>
      <p:sp>
        <p:nvSpPr>
          <p:cNvPr id="4" name="Slide Number Placeholder 3"/>
          <p:cNvSpPr>
            <a:spLocks noGrp="1"/>
          </p:cNvSpPr>
          <p:nvPr>
            <p:ph type="sldNum" sz="quarter" idx="10"/>
          </p:nvPr>
        </p:nvSpPr>
        <p:spPr/>
        <p:txBody>
          <a:bodyPr/>
          <a:lstStyle/>
          <a:p>
            <a:fld id="{A945CC79-1B80-4950-9E39-805FA2E9272F}" type="slidenum">
              <a:rPr lang="th-TH" smtClean="0"/>
              <a:t>5</a:t>
            </a:fld>
            <a:endParaRPr lang="th-TH"/>
          </a:p>
        </p:txBody>
      </p:sp>
    </p:spTree>
    <p:extLst>
      <p:ext uri="{BB962C8B-B14F-4D97-AF65-F5344CB8AC3E}">
        <p14:creationId xmlns:p14="http://schemas.microsoft.com/office/powerpoint/2010/main" val="934378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700">
                <a:solidFill>
                  <a:schemeClr val="tx1"/>
                </a:solidFill>
                <a:latin typeface="Arial" charset="0"/>
                <a:ea typeface="ＭＳ Ｐゴシック" charset="0"/>
                <a:cs typeface="ＭＳ Ｐゴシック" charset="0"/>
              </a:defRPr>
            </a:lvl1pPr>
            <a:lvl2pPr marL="729057" indent="-280406" eaLnBrk="0" hangingPunct="0">
              <a:defRPr sz="2700">
                <a:solidFill>
                  <a:schemeClr val="tx1"/>
                </a:solidFill>
                <a:latin typeface="Arial" charset="0"/>
                <a:ea typeface="ＭＳ Ｐゴシック" charset="0"/>
              </a:defRPr>
            </a:lvl2pPr>
            <a:lvl3pPr marL="1121626" indent="-224325" eaLnBrk="0" hangingPunct="0">
              <a:defRPr sz="2700">
                <a:solidFill>
                  <a:schemeClr val="tx1"/>
                </a:solidFill>
                <a:latin typeface="Arial" charset="0"/>
                <a:ea typeface="ＭＳ Ｐゴシック" charset="0"/>
              </a:defRPr>
            </a:lvl3pPr>
            <a:lvl4pPr marL="1570276" indent="-224325" eaLnBrk="0" hangingPunct="0">
              <a:defRPr sz="2700">
                <a:solidFill>
                  <a:schemeClr val="tx1"/>
                </a:solidFill>
                <a:latin typeface="Arial" charset="0"/>
                <a:ea typeface="ＭＳ Ｐゴシック" charset="0"/>
              </a:defRPr>
            </a:lvl4pPr>
            <a:lvl5pPr marL="2018927" indent="-224325" eaLnBrk="0" hangingPunct="0">
              <a:defRPr sz="2700">
                <a:solidFill>
                  <a:schemeClr val="tx1"/>
                </a:solidFill>
                <a:latin typeface="Arial" charset="0"/>
                <a:ea typeface="ＭＳ Ｐゴシック" charset="0"/>
              </a:defRPr>
            </a:lvl5pPr>
            <a:lvl6pPr marL="2467577" indent="-224325" eaLnBrk="0" fontAlgn="base" hangingPunct="0">
              <a:spcBef>
                <a:spcPct val="50000"/>
              </a:spcBef>
              <a:spcAft>
                <a:spcPct val="0"/>
              </a:spcAft>
              <a:defRPr sz="2700">
                <a:solidFill>
                  <a:schemeClr val="tx1"/>
                </a:solidFill>
                <a:latin typeface="Arial" charset="0"/>
                <a:ea typeface="ＭＳ Ｐゴシック" charset="0"/>
              </a:defRPr>
            </a:lvl6pPr>
            <a:lvl7pPr marL="2916227" indent="-224325" eaLnBrk="0" fontAlgn="base" hangingPunct="0">
              <a:spcBef>
                <a:spcPct val="50000"/>
              </a:spcBef>
              <a:spcAft>
                <a:spcPct val="0"/>
              </a:spcAft>
              <a:defRPr sz="2700">
                <a:solidFill>
                  <a:schemeClr val="tx1"/>
                </a:solidFill>
                <a:latin typeface="Arial" charset="0"/>
                <a:ea typeface="ＭＳ Ｐゴシック" charset="0"/>
              </a:defRPr>
            </a:lvl7pPr>
            <a:lvl8pPr marL="3364878" indent="-224325" eaLnBrk="0" fontAlgn="base" hangingPunct="0">
              <a:spcBef>
                <a:spcPct val="50000"/>
              </a:spcBef>
              <a:spcAft>
                <a:spcPct val="0"/>
              </a:spcAft>
              <a:defRPr sz="2700">
                <a:solidFill>
                  <a:schemeClr val="tx1"/>
                </a:solidFill>
                <a:latin typeface="Arial" charset="0"/>
                <a:ea typeface="ＭＳ Ｐゴシック" charset="0"/>
              </a:defRPr>
            </a:lvl8pPr>
            <a:lvl9pPr marL="3813528" indent="-224325" eaLnBrk="0" fontAlgn="base" hangingPunct="0">
              <a:spcBef>
                <a:spcPct val="50000"/>
              </a:spcBef>
              <a:spcAft>
                <a:spcPct val="0"/>
              </a:spcAft>
              <a:defRPr sz="2700">
                <a:solidFill>
                  <a:schemeClr val="tx1"/>
                </a:solidFill>
                <a:latin typeface="Arial" charset="0"/>
                <a:ea typeface="ＭＳ Ｐゴシック" charset="0"/>
              </a:defRPr>
            </a:lvl9pPr>
          </a:lstStyle>
          <a:p>
            <a:pPr eaLnBrk="1" hangingPunct="1"/>
            <a:fld id="{31EEED66-5A0C-7549-8E9D-19B05A46E369}" type="slidenum">
              <a:rPr lang="en-US" sz="1200">
                <a:latin typeface="Calibri" charset="0"/>
                <a:cs typeface="Cordia New" charset="0"/>
              </a:rPr>
              <a:pPr eaLnBrk="1" hangingPunct="1"/>
              <a:t>15</a:t>
            </a:fld>
            <a:endParaRPr lang="th-TH" sz="1200">
              <a:latin typeface="Calibri" charset="0"/>
              <a:cs typeface="Cordia New" charset="0"/>
            </a:endParaRPr>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For the UC scheme. It is an entitlement, tax-based system. </a:t>
            </a:r>
          </a:p>
          <a:p>
            <a:r>
              <a:rPr lang="en-US"/>
              <a:t>The scheme employs a public contracted model with both private and public hospitals. In 2007, the scheme receive government budgets of 1,899 Baht per capita, equivalent to 54USD. </a:t>
            </a:r>
          </a:p>
          <a:p>
            <a:r>
              <a:rPr lang="en-US"/>
              <a:t>All Thai citizens not covered by the SSS and CSMBS will be covered by this scheme, currently it covers around 47 million or 75% of the populations</a:t>
            </a:r>
          </a:p>
          <a:p>
            <a:r>
              <a:rPr lang="en-US"/>
              <a:t>The scheme provides a comprehensive health services package, including ambulatory care, medicines, dental care, hospital care, and prevention and promotion services. It should be noted that personal health promotion and prevention services are provided to all Thais not just only those covered by the UC scheme.</a:t>
            </a:r>
          </a:p>
          <a:p>
            <a:r>
              <a:rPr lang="en-US"/>
              <a:t>All public hospitals and accredited private hospitals are chosen as main contractors and all of them are required to set up one primary care unit for every 10,000 – 15,000 registered members. </a:t>
            </a:r>
          </a:p>
          <a:p>
            <a:r>
              <a:rPr lang="en-US"/>
              <a:t>Capitation payment is chosen to pay for ambulatory care and prevention and promotion services. A Diagnosis Related Group with global budget is employed to pay for inpatient care. In order to enable access to accident emergency services and high cost care, a reinsurance system is also established and paying hospitals by point system for outpatient services and DRG with global budget for inpatient services.  </a:t>
            </a:r>
            <a:endParaRPr lang="th-T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presents current institutional arrangements of the UCS. At the national level, there are the NHSO as purchaser and MOPH as major provider, the UCS is steered by the National Health Security Board chaired by the Minister of Health. </a:t>
            </a:r>
          </a:p>
          <a:p>
            <a:endParaRPr lang="en-US" baseline="0" dirty="0" smtClean="0"/>
          </a:p>
          <a:p>
            <a:r>
              <a:rPr lang="en-US" baseline="0" dirty="0" smtClean="0"/>
              <a:t>At the regional level, there are 13 regional office of NHSO. the Bangkok branch office was established at the time of the creation of the NHSO due to lack of an arm-length unit to deal with many providers in Bangkok, unlike other provinces that there is a provincial health office.  The second branch office was established in </a:t>
            </a:r>
            <a:r>
              <a:rPr lang="en-US" baseline="0" dirty="0" err="1" smtClean="0"/>
              <a:t>Khonkhaen</a:t>
            </a:r>
            <a:r>
              <a:rPr lang="en-US" baseline="0" dirty="0" smtClean="0"/>
              <a:t> in 2004 following the continuing conflicts between NHSO and </a:t>
            </a:r>
            <a:r>
              <a:rPr lang="en-US" baseline="0" dirty="0" err="1" smtClean="0"/>
              <a:t>MoPH</a:t>
            </a:r>
            <a:r>
              <a:rPr lang="en-US" baseline="0" dirty="0" smtClean="0"/>
              <a:t> and by the recognition that it need a regional office to coordinate contracting with local providers. At this level, there is a Regional Health Security Board chaired by a local elected board member, usually a retired health administrator.</a:t>
            </a:r>
          </a:p>
          <a:p>
            <a:endParaRPr lang="en-US" baseline="0" dirty="0" smtClean="0"/>
          </a:p>
          <a:p>
            <a:r>
              <a:rPr lang="en-US" baseline="0" dirty="0" smtClean="0"/>
              <a:t>At the provincial level, there is a Provincial Health Office who acts as provincial office of the NHSO. The PHO acts as secretary of the Provincial Health Security committee chaired by the PCMO. In fact, the PCMO is also officers in the line-command </a:t>
            </a:r>
            <a:r>
              <a:rPr lang="en-US" baseline="0" dirty="0" err="1" smtClean="0"/>
              <a:t>MoPH</a:t>
            </a:r>
            <a:r>
              <a:rPr lang="en-US" baseline="0" dirty="0" smtClean="0"/>
              <a:t> system so the PCMO is charged with duo functions, both purchaser and provider. </a:t>
            </a:r>
          </a:p>
          <a:p>
            <a:endParaRPr lang="en-US" baseline="0" dirty="0" smtClean="0"/>
          </a:p>
          <a:p>
            <a:r>
              <a:rPr lang="en-US" baseline="0" dirty="0" smtClean="0"/>
              <a:t>The central NHSO contracts directly with CUPs based in </a:t>
            </a:r>
            <a:r>
              <a:rPr lang="en-US" baseline="0" dirty="0" err="1" smtClean="0"/>
              <a:t>MoPH</a:t>
            </a:r>
            <a:r>
              <a:rPr lang="en-US" baseline="0" dirty="0" smtClean="0"/>
              <a:t> hospitals, private hospitals and non-</a:t>
            </a:r>
            <a:r>
              <a:rPr lang="en-US" baseline="0" dirty="0" err="1" smtClean="0"/>
              <a:t>MoPH</a:t>
            </a:r>
            <a:r>
              <a:rPr lang="en-US" baseline="0" dirty="0" smtClean="0"/>
              <a:t> public hospitals but allows the PHO to advise on the number of beneficiaries allocated to private and non-</a:t>
            </a:r>
            <a:r>
              <a:rPr lang="en-US" baseline="0" dirty="0" err="1" smtClean="0"/>
              <a:t>MoPH</a:t>
            </a:r>
            <a:r>
              <a:rPr lang="en-US" baseline="0" dirty="0" smtClean="0"/>
              <a:t> hospitals. Some public and private secondary or tertiary care hospitals are also contracted as referral centers of UCS. Moreover, NHSO also contracts some private clinics and medical centers of </a:t>
            </a:r>
            <a:r>
              <a:rPr lang="en-US" baseline="0" dirty="0" err="1" smtClean="0"/>
              <a:t>MoPH</a:t>
            </a:r>
            <a:r>
              <a:rPr lang="en-US" baseline="0" dirty="0" smtClean="0"/>
              <a:t> and municipalities as a contracting unit but only for outpatient services with a hospital back-up for referral cases.  </a:t>
            </a:r>
          </a:p>
          <a:p>
            <a:endParaRPr lang="en-US" baseline="0" dirty="0" smtClean="0"/>
          </a:p>
          <a:p>
            <a:r>
              <a:rPr lang="en-US" baseline="0" dirty="0" smtClean="0"/>
              <a:t>All public and </a:t>
            </a:r>
            <a:r>
              <a:rPr lang="en-US" baseline="0" dirty="0" err="1" smtClean="0"/>
              <a:t>MoPH</a:t>
            </a:r>
            <a:r>
              <a:rPr lang="en-US" baseline="0" dirty="0" smtClean="0"/>
              <a:t> facilities are required by government policy to be providers under the UCS. District and provincial hospitals are main contractors of the UCS and health centers located in the same district are assigned to be primary care networks. Management of service provision and the UCS budget within CUP is undertaken by CUP Board, which is usually chaired by the director of district or provincial hospital. Then </a:t>
            </a:r>
            <a:r>
              <a:rPr lang="en-US" sz="1800" kern="1200" baseline="0" dirty="0" smtClean="0">
                <a:solidFill>
                  <a:schemeClr val="tx1"/>
                </a:solidFill>
                <a:effectLst/>
                <a:latin typeface="+mn-lt"/>
                <a:ea typeface="+mn-ea"/>
                <a:cs typeface="+mn-cs"/>
              </a:rPr>
              <a:t>t</a:t>
            </a:r>
            <a:r>
              <a:rPr lang="en-US" sz="1800" kern="1200" dirty="0" smtClean="0">
                <a:solidFill>
                  <a:schemeClr val="tx1"/>
                </a:solidFill>
                <a:effectLst/>
                <a:latin typeface="+mn-lt"/>
                <a:ea typeface="+mn-ea"/>
                <a:cs typeface="+mn-cs"/>
              </a:rPr>
              <a:t>he degree of support given and the formula used for allocating budgets to PCUs varied substantially, both between CUPs and Provinces. This sometime resulted</a:t>
            </a:r>
            <a:r>
              <a:rPr lang="en-US" sz="1800" kern="1200" baseline="0" dirty="0" smtClean="0">
                <a:solidFill>
                  <a:schemeClr val="tx1"/>
                </a:solidFill>
                <a:effectLst/>
                <a:latin typeface="+mn-lt"/>
                <a:ea typeface="+mn-ea"/>
                <a:cs typeface="+mn-cs"/>
              </a:rPr>
              <a:t> in conflict between hospital and PCUs. </a:t>
            </a:r>
            <a:r>
              <a:rPr lang="en-US" sz="1800" kern="1200" dirty="0" smtClean="0">
                <a:solidFill>
                  <a:schemeClr val="tx1"/>
                </a:solidFill>
                <a:effectLst/>
                <a:latin typeface="+mn-lt"/>
                <a:ea typeface="+mn-ea"/>
                <a:cs typeface="+mn-cs"/>
              </a:rPr>
              <a:t>In some provinces this caused concern among </a:t>
            </a:r>
            <a:r>
              <a:rPr lang="en-US" sz="1800" kern="1200" dirty="0" err="1" smtClean="0">
                <a:solidFill>
                  <a:schemeClr val="tx1"/>
                </a:solidFill>
                <a:effectLst/>
                <a:latin typeface="+mn-lt"/>
                <a:ea typeface="+mn-ea"/>
                <a:cs typeface="+mn-cs"/>
              </a:rPr>
              <a:t>MoPH</a:t>
            </a:r>
            <a:r>
              <a:rPr lang="en-US" sz="1800" kern="1200" dirty="0" smtClean="0">
                <a:solidFill>
                  <a:schemeClr val="tx1"/>
                </a:solidFill>
                <a:effectLst/>
                <a:latin typeface="+mn-lt"/>
                <a:ea typeface="+mn-ea"/>
                <a:cs typeface="+mn-cs"/>
              </a:rPr>
              <a:t> and PHO administrators, and led to additional guidance for </a:t>
            </a:r>
            <a:r>
              <a:rPr lang="en-US" sz="1800" kern="1200" dirty="0" err="1" smtClean="0">
                <a:solidFill>
                  <a:schemeClr val="tx1"/>
                </a:solidFill>
                <a:effectLst/>
                <a:latin typeface="+mn-lt"/>
                <a:ea typeface="+mn-ea"/>
                <a:cs typeface="+mn-cs"/>
              </a:rPr>
              <a:t>MoPH</a:t>
            </a:r>
            <a:r>
              <a:rPr lang="en-US" sz="1800" kern="1200" dirty="0" smtClean="0">
                <a:solidFill>
                  <a:schemeClr val="tx1"/>
                </a:solidFill>
                <a:effectLst/>
                <a:latin typeface="+mn-lt"/>
                <a:ea typeface="+mn-ea"/>
                <a:cs typeface="+mn-cs"/>
              </a:rPr>
              <a:t> CUPs in allocating UCS budgets to health centers. However, a more recent study suggests that the degree of technical, material, and financial support to primary care has increased substantially as a result of the UCS reforms, even in CUPs where conflict was reported. </a:t>
            </a:r>
          </a:p>
          <a:p>
            <a:endParaRPr lang="en-US" sz="1800" kern="1200" dirty="0" smtClean="0">
              <a:solidFill>
                <a:schemeClr val="tx1"/>
              </a:solidFill>
              <a:effectLst/>
              <a:latin typeface="+mn-lt"/>
              <a:ea typeface="+mn-ea"/>
              <a:cs typeface="+mn-cs"/>
            </a:endParaRPr>
          </a:p>
          <a:p>
            <a:r>
              <a:rPr lang="en-US" sz="1800" kern="1200" dirty="0" smtClean="0">
                <a:solidFill>
                  <a:schemeClr val="tx1"/>
                </a:solidFill>
                <a:effectLst/>
                <a:latin typeface="+mn-lt"/>
                <a:ea typeface="+mn-ea"/>
                <a:cs typeface="+mn-cs"/>
              </a:rPr>
              <a:t>In 2010, the government a new policy to strengthen PMC by upgrade health centers to be “</a:t>
            </a:r>
            <a:r>
              <a:rPr lang="en-US" sz="1800" kern="1200" dirty="0" err="1" smtClean="0">
                <a:solidFill>
                  <a:schemeClr val="tx1"/>
                </a:solidFill>
                <a:effectLst/>
                <a:latin typeface="+mn-lt"/>
                <a:ea typeface="+mn-ea"/>
                <a:cs typeface="+mn-cs"/>
              </a:rPr>
              <a:t>Subdistrict</a:t>
            </a:r>
            <a:r>
              <a:rPr lang="en-US" sz="1800" kern="1200" baseline="0" dirty="0" smtClean="0">
                <a:solidFill>
                  <a:schemeClr val="tx1"/>
                </a:solidFill>
                <a:effectLst/>
                <a:latin typeface="+mn-lt"/>
                <a:ea typeface="+mn-ea"/>
                <a:cs typeface="+mn-cs"/>
              </a:rPr>
              <a:t> Health Promotion Hospitals” it aims to renovate and upgrade the capacity of health centers to deal with unmet needs and solve the problem of overcrowded outpatient departments in </a:t>
            </a:r>
            <a:r>
              <a:rPr lang="en-US" sz="1800" kern="1200" baseline="0" dirty="0" err="1" smtClean="0">
                <a:solidFill>
                  <a:schemeClr val="tx1"/>
                </a:solidFill>
                <a:effectLst/>
                <a:latin typeface="+mn-lt"/>
                <a:ea typeface="+mn-ea"/>
                <a:cs typeface="+mn-cs"/>
              </a:rPr>
              <a:t>MoPH</a:t>
            </a:r>
            <a:r>
              <a:rPr lang="en-US" sz="1800" kern="1200" baseline="0" dirty="0" smtClean="0">
                <a:solidFill>
                  <a:schemeClr val="tx1"/>
                </a:solidFill>
                <a:effectLst/>
                <a:latin typeface="+mn-lt"/>
                <a:ea typeface="+mn-ea"/>
                <a:cs typeface="+mn-cs"/>
              </a:rPr>
              <a:t> hospitals. The </a:t>
            </a:r>
            <a:r>
              <a:rPr lang="en-US" sz="1800" kern="1200" baseline="0" dirty="0" err="1" smtClean="0">
                <a:solidFill>
                  <a:schemeClr val="tx1"/>
                </a:solidFill>
                <a:effectLst/>
                <a:latin typeface="+mn-lt"/>
                <a:ea typeface="+mn-ea"/>
                <a:cs typeface="+mn-cs"/>
              </a:rPr>
              <a:t>MoPH</a:t>
            </a:r>
            <a:r>
              <a:rPr lang="en-US" sz="1800" kern="1200" baseline="0" dirty="0" smtClean="0">
                <a:solidFill>
                  <a:schemeClr val="tx1"/>
                </a:solidFill>
                <a:effectLst/>
                <a:latin typeface="+mn-lt"/>
                <a:ea typeface="+mn-ea"/>
                <a:cs typeface="+mn-cs"/>
              </a:rPr>
              <a:t> </a:t>
            </a:r>
            <a:r>
              <a:rPr lang="en-US" sz="1800" kern="1200" baseline="0" dirty="0" err="1" smtClean="0">
                <a:solidFill>
                  <a:schemeClr val="tx1"/>
                </a:solidFill>
                <a:effectLst/>
                <a:latin typeface="+mn-lt"/>
                <a:ea typeface="+mn-ea"/>
                <a:cs typeface="+mn-cs"/>
              </a:rPr>
              <a:t>chanelled</a:t>
            </a:r>
            <a:r>
              <a:rPr lang="en-US" sz="1800" kern="1200" baseline="0" dirty="0" smtClean="0">
                <a:solidFill>
                  <a:schemeClr val="tx1"/>
                </a:solidFill>
                <a:effectLst/>
                <a:latin typeface="+mn-lt"/>
                <a:ea typeface="+mn-ea"/>
                <a:cs typeface="+mn-cs"/>
              </a:rPr>
              <a:t> additional budgets through PHOs to upgrade health centers; however, shortage of human resources remains a major obstacle of implementing this policy.</a:t>
            </a:r>
          </a:p>
          <a:p>
            <a:endParaRPr lang="en-US" sz="1800" kern="1200" baseline="0" dirty="0" smtClean="0">
              <a:solidFill>
                <a:schemeClr val="tx1"/>
              </a:solidFill>
              <a:effectLst/>
              <a:latin typeface="+mn-lt"/>
              <a:ea typeface="+mn-ea"/>
              <a:cs typeface="+mn-cs"/>
            </a:endParaRPr>
          </a:p>
          <a:p>
            <a:r>
              <a:rPr lang="en-US" sz="1800" kern="1200" baseline="0" dirty="0" smtClean="0">
                <a:solidFill>
                  <a:schemeClr val="tx1"/>
                </a:solidFill>
                <a:effectLst/>
                <a:latin typeface="+mn-lt"/>
                <a:ea typeface="+mn-ea"/>
                <a:cs typeface="+mn-cs"/>
              </a:rPr>
              <a:t>“</a:t>
            </a:r>
            <a:r>
              <a:rPr lang="en-US" sz="1800" kern="1200" baseline="0" dirty="0" err="1" smtClean="0">
                <a:solidFill>
                  <a:schemeClr val="tx1"/>
                </a:solidFill>
                <a:effectLst/>
                <a:latin typeface="+mn-lt"/>
                <a:ea typeface="+mn-ea"/>
                <a:cs typeface="+mn-cs"/>
              </a:rPr>
              <a:t>Tambol</a:t>
            </a:r>
            <a:r>
              <a:rPr lang="en-US" sz="1800" kern="1200" baseline="0" dirty="0" smtClean="0">
                <a:solidFill>
                  <a:schemeClr val="tx1"/>
                </a:solidFill>
                <a:effectLst/>
                <a:latin typeface="+mn-lt"/>
                <a:ea typeface="+mn-ea"/>
                <a:cs typeface="+mn-cs"/>
              </a:rPr>
              <a:t> Health Fund” is another innovation lunched in 2006. this fund is made up of matching contributions from the NHSO and local governments, which aims to improve health promotion and prevention activities including community health, and to empower local government officers and community groups. </a:t>
            </a:r>
            <a:endParaRPr lang="th-TH" dirty="0"/>
          </a:p>
        </p:txBody>
      </p:sp>
    </p:spTree>
    <p:extLst>
      <p:ext uri="{BB962C8B-B14F-4D97-AF65-F5344CB8AC3E}">
        <p14:creationId xmlns:p14="http://schemas.microsoft.com/office/powerpoint/2010/main" val="646281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GB" sz="1000">
                <a:latin typeface="Calibri" pitchFamily="34" charset="0"/>
              </a:rPr>
              <a:t>First and foremost, the capacity of health service infrastructure, district health systems if the critical strategic hub in translating policy wishes into reality.  It is geographically accessible by rural poor, A functioning PHC is not possible if there is no health workforce there.  We introduced mandatory rural services since 1972.  </a:t>
            </a:r>
          </a:p>
          <a:p>
            <a:pPr>
              <a:lnSpc>
                <a:spcPct val="90000"/>
              </a:lnSpc>
            </a:pPr>
            <a:endParaRPr lang="en-GB" sz="1000">
              <a:latin typeface="Calibri" pitchFamily="34" charset="0"/>
            </a:endParaRPr>
          </a:p>
          <a:p>
            <a:pPr>
              <a:lnSpc>
                <a:spcPct val="90000"/>
              </a:lnSpc>
            </a:pPr>
            <a:r>
              <a:rPr lang="en-GB" sz="1000">
                <a:latin typeface="Calibri" pitchFamily="34" charset="0"/>
              </a:rPr>
              <a:t>Access to care is not possible without removal of financial barrier through financial risk protection policies.  </a:t>
            </a:r>
          </a:p>
          <a:p>
            <a:pPr>
              <a:lnSpc>
                <a:spcPct val="90000"/>
              </a:lnSpc>
            </a:pPr>
            <a:endParaRPr lang="en-GB" sz="1000">
              <a:latin typeface="Calibri" pitchFamily="34" charset="0"/>
            </a:endParaRPr>
          </a:p>
          <a:p>
            <a:pPr>
              <a:lnSpc>
                <a:spcPct val="90000"/>
              </a:lnSpc>
            </a:pPr>
            <a:r>
              <a:rPr lang="en-GB" sz="1000">
                <a:latin typeface="Calibri" pitchFamily="34" charset="0"/>
              </a:rPr>
              <a:t>It is the national health plans which ensure continuity of policies and programs.</a:t>
            </a:r>
          </a:p>
          <a:p>
            <a:pPr>
              <a:lnSpc>
                <a:spcPct val="90000"/>
              </a:lnSpc>
            </a:pPr>
            <a:r>
              <a:rPr lang="en-GB" sz="1000">
                <a:latin typeface="Calibri" pitchFamily="34" charset="0"/>
              </a:rPr>
              <a:t>It is the merit of different political leaders in continuing good programs, </a:t>
            </a:r>
          </a:p>
          <a:p>
            <a:pPr>
              <a:lnSpc>
                <a:spcPct val="90000"/>
              </a:lnSpc>
            </a:pPr>
            <a:r>
              <a:rPr lang="en-GB" sz="1000">
                <a:latin typeface="Calibri" pitchFamily="34" charset="0"/>
              </a:rPr>
              <a:t>It is the evidence which shows these programs deserve continuity.  </a:t>
            </a:r>
          </a:p>
          <a:p>
            <a:pPr>
              <a:lnSpc>
                <a:spcPct val="90000"/>
              </a:lnSpc>
            </a:pPr>
            <a:endParaRPr lang="en-GB" sz="1000">
              <a:latin typeface="Calibri" pitchFamily="34" charset="0"/>
            </a:endParaRPr>
          </a:p>
          <a:p>
            <a:pPr>
              <a:lnSpc>
                <a:spcPct val="90000"/>
              </a:lnSpc>
            </a:pPr>
            <a:endParaRPr lang="th-TH" sz="10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TextEdit="1"/>
          </p:cNvSpPr>
          <p:nvPr>
            <p:ph type="sldImg"/>
          </p:nvPr>
        </p:nvSpPr>
        <p:spPr bwMode="auto">
          <a:xfrm>
            <a:off x="1144588" y="687388"/>
            <a:ext cx="4568825" cy="34274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GB" sz="1000">
                <a:latin typeface="Calibri" pitchFamily="34" charset="0"/>
              </a:rPr>
              <a:t>First and foremost, the capacity of health service infrastructure, district health systems if the critical strategic hub in translating policy wishes into reality.  It is geographically accessible by rural poor, A functioning PHC is not possible if there is no health workforce there.  We introduced mandatory rural services since 1972.  </a:t>
            </a:r>
          </a:p>
          <a:p>
            <a:pPr>
              <a:lnSpc>
                <a:spcPct val="90000"/>
              </a:lnSpc>
            </a:pPr>
            <a:endParaRPr lang="en-GB" sz="1000">
              <a:latin typeface="Calibri" pitchFamily="34" charset="0"/>
            </a:endParaRPr>
          </a:p>
          <a:p>
            <a:pPr>
              <a:lnSpc>
                <a:spcPct val="90000"/>
              </a:lnSpc>
            </a:pPr>
            <a:r>
              <a:rPr lang="en-GB" sz="1000">
                <a:latin typeface="Calibri" pitchFamily="34" charset="0"/>
              </a:rPr>
              <a:t>Access to care is not possible without removal of financial barrier through financial risk protection policies.  </a:t>
            </a:r>
          </a:p>
          <a:p>
            <a:pPr>
              <a:lnSpc>
                <a:spcPct val="90000"/>
              </a:lnSpc>
            </a:pPr>
            <a:endParaRPr lang="en-GB" sz="1000">
              <a:latin typeface="Calibri" pitchFamily="34" charset="0"/>
            </a:endParaRPr>
          </a:p>
          <a:p>
            <a:pPr>
              <a:lnSpc>
                <a:spcPct val="90000"/>
              </a:lnSpc>
            </a:pPr>
            <a:r>
              <a:rPr lang="en-GB" sz="1000">
                <a:latin typeface="Calibri" pitchFamily="34" charset="0"/>
              </a:rPr>
              <a:t>It is the national health plans which ensure continuity of policies and programs.</a:t>
            </a:r>
          </a:p>
          <a:p>
            <a:pPr>
              <a:lnSpc>
                <a:spcPct val="90000"/>
              </a:lnSpc>
            </a:pPr>
            <a:r>
              <a:rPr lang="en-GB" sz="1000">
                <a:latin typeface="Calibri" pitchFamily="34" charset="0"/>
              </a:rPr>
              <a:t>It is the merit of different political leaders in continuing good programs, </a:t>
            </a:r>
          </a:p>
          <a:p>
            <a:pPr>
              <a:lnSpc>
                <a:spcPct val="90000"/>
              </a:lnSpc>
            </a:pPr>
            <a:r>
              <a:rPr lang="en-GB" sz="1000">
                <a:latin typeface="Calibri" pitchFamily="34" charset="0"/>
              </a:rPr>
              <a:t>It is the evidence which shows these programs deserve continuity.  </a:t>
            </a:r>
          </a:p>
          <a:p>
            <a:pPr>
              <a:lnSpc>
                <a:spcPct val="90000"/>
              </a:lnSpc>
            </a:pPr>
            <a:endParaRPr lang="en-GB" sz="1000">
              <a:latin typeface="Calibri" pitchFamily="34" charset="0"/>
            </a:endParaRPr>
          </a:p>
          <a:p>
            <a:pPr>
              <a:lnSpc>
                <a:spcPct val="90000"/>
              </a:lnSpc>
            </a:pPr>
            <a:endParaRPr lang="th-TH" sz="10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A5CC478B-9D35-4715-9668-1B36AF122A54}" type="datetimeFigureOut">
              <a:rPr lang="th-TH" smtClean="0"/>
              <a:t>1/24/12 </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418488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A5CC478B-9D35-4715-9668-1B36AF122A54}" type="datetimeFigureOut">
              <a:rPr lang="th-TH" smtClean="0"/>
              <a:t>1/24/12 </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148044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A5CC478B-9D35-4715-9668-1B36AF122A54}" type="datetimeFigureOut">
              <a:rPr lang="th-TH" smtClean="0"/>
              <a:t>1/24/12 </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816285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72400" cy="752475"/>
          </a:xfrm>
        </p:spPr>
        <p:txBody>
          <a:bodyPr/>
          <a:lstStyle/>
          <a:p>
            <a:r>
              <a:rPr lang="en-US" smtClean="0"/>
              <a:t>Click to edit Master title style</a:t>
            </a:r>
            <a:endParaRPr lang="th-TH"/>
          </a:p>
        </p:txBody>
      </p:sp>
      <p:sp>
        <p:nvSpPr>
          <p:cNvPr id="3" name="Table Placeholder 2"/>
          <p:cNvSpPr>
            <a:spLocks noGrp="1"/>
          </p:cNvSpPr>
          <p:nvPr>
            <p:ph type="tbl" idx="1"/>
          </p:nvPr>
        </p:nvSpPr>
        <p:spPr>
          <a:xfrm>
            <a:off x="1066800" y="1196975"/>
            <a:ext cx="7772400" cy="5111750"/>
          </a:xfrm>
        </p:spPr>
        <p:txBody>
          <a:bodyPr/>
          <a:lstStyle/>
          <a:p>
            <a:pPr lvl="0"/>
            <a:r>
              <a:rPr lang="en-US" noProof="0" smtClean="0"/>
              <a:t>Click icon to add table</a:t>
            </a:r>
            <a:endParaRPr lang="th-TH" noProof="0"/>
          </a:p>
        </p:txBody>
      </p:sp>
      <p:sp>
        <p:nvSpPr>
          <p:cNvPr id="4" name="Rectangle 6"/>
          <p:cNvSpPr>
            <a:spLocks noGrp="1" noChangeArrowheads="1"/>
          </p:cNvSpPr>
          <p:nvPr>
            <p:ph type="sldNum" sz="quarter" idx="10"/>
          </p:nvPr>
        </p:nvSpPr>
        <p:spPr>
          <a:ln/>
        </p:spPr>
        <p:txBody>
          <a:bodyPr/>
          <a:lstStyle>
            <a:lvl1pPr>
              <a:defRPr/>
            </a:lvl1pPr>
          </a:lstStyle>
          <a:p>
            <a:pPr>
              <a:defRPr/>
            </a:pPr>
            <a:fld id="{98B5BB2A-A262-F942-93C5-C0C466D83915}" type="slidenum">
              <a:rPr lang="th-TH"/>
              <a:pPr>
                <a:defRPr/>
              </a:pPr>
              <a:t>‹#›</a:t>
            </a:fld>
            <a:endParaRPr lang="th-TH"/>
          </a:p>
        </p:txBody>
      </p:sp>
    </p:spTree>
    <p:extLst>
      <p:ext uri="{BB962C8B-B14F-4D97-AF65-F5344CB8AC3E}">
        <p14:creationId xmlns:p14="http://schemas.microsoft.com/office/powerpoint/2010/main" val="330360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A5CC478B-9D35-4715-9668-1B36AF122A54}" type="datetimeFigureOut">
              <a:rPr lang="th-TH" smtClean="0"/>
              <a:t>1/24/12 </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4249492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CC478B-9D35-4715-9668-1B36AF122A54}" type="datetimeFigureOut">
              <a:rPr lang="th-TH" smtClean="0"/>
              <a:t>1/24/12 </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369761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A5CC478B-9D35-4715-9668-1B36AF122A54}" type="datetimeFigureOut">
              <a:rPr lang="th-TH" smtClean="0"/>
              <a:t>1/24/12 </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132925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A5CC478B-9D35-4715-9668-1B36AF122A54}" type="datetimeFigureOut">
              <a:rPr lang="th-TH" smtClean="0"/>
              <a:t>1/24/12 </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3222814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A5CC478B-9D35-4715-9668-1B36AF122A54}" type="datetimeFigureOut">
              <a:rPr lang="th-TH" smtClean="0"/>
              <a:t>1/24/12 </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1806648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C478B-9D35-4715-9668-1B36AF122A54}" type="datetimeFigureOut">
              <a:rPr lang="th-TH" smtClean="0"/>
              <a:t>1/24/12 </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3719181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C478B-9D35-4715-9668-1B36AF122A54}" type="datetimeFigureOut">
              <a:rPr lang="th-TH" smtClean="0"/>
              <a:t>1/24/12 </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16203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CC478B-9D35-4715-9668-1B36AF122A54}" type="datetimeFigureOut">
              <a:rPr lang="th-TH" smtClean="0"/>
              <a:t>1/24/12 </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361A9CE4-541C-4BAC-AA57-A80944344228}" type="slidenum">
              <a:rPr lang="th-TH" smtClean="0"/>
              <a:t>‹#›</a:t>
            </a:fld>
            <a:endParaRPr lang="th-TH"/>
          </a:p>
        </p:txBody>
      </p:sp>
    </p:spTree>
    <p:extLst>
      <p:ext uri="{BB962C8B-B14F-4D97-AF65-F5344CB8AC3E}">
        <p14:creationId xmlns:p14="http://schemas.microsoft.com/office/powerpoint/2010/main" val="38647134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C478B-9D35-4715-9668-1B36AF122A54}" type="datetimeFigureOut">
              <a:rPr lang="th-TH" smtClean="0"/>
              <a:t>1/24/12 </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A9CE4-541C-4BAC-AA57-A80944344228}" type="slidenum">
              <a:rPr lang="th-TH" smtClean="0"/>
              <a:t>‹#›</a:t>
            </a:fld>
            <a:endParaRPr lang="th-TH"/>
          </a:p>
        </p:txBody>
      </p:sp>
    </p:spTree>
    <p:extLst>
      <p:ext uri="{BB962C8B-B14F-4D97-AF65-F5344CB8AC3E}">
        <p14:creationId xmlns:p14="http://schemas.microsoft.com/office/powerpoint/2010/main" val="3678879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76672"/>
            <a:ext cx="8636496" cy="1368152"/>
          </a:xfrm>
        </p:spPr>
        <p:txBody>
          <a:bodyPr>
            <a:normAutofit/>
          </a:bodyPr>
          <a:lstStyle/>
          <a:p>
            <a:r>
              <a:rPr lang="en-US" sz="3600" b="1" dirty="0" smtClean="0">
                <a:ea typeface="Tahoma" pitchFamily="34" charset="0"/>
                <a:cs typeface="Tahoma" pitchFamily="34" charset="0"/>
              </a:rPr>
              <a:t>Thailand’s Universal Coverage Scheme:</a:t>
            </a:r>
            <a:br>
              <a:rPr lang="en-US" sz="3600" b="1" dirty="0" smtClean="0">
                <a:ea typeface="Tahoma" pitchFamily="34" charset="0"/>
                <a:cs typeface="Tahoma" pitchFamily="34" charset="0"/>
              </a:rPr>
            </a:br>
            <a:endParaRPr lang="th-TH" sz="4000" b="1" dirty="0">
              <a:ea typeface="Tahoma" pitchFamily="34" charset="0"/>
              <a:cs typeface="Tahoma" pitchFamily="34" charset="0"/>
            </a:endParaRPr>
          </a:p>
        </p:txBody>
      </p:sp>
      <p:sp>
        <p:nvSpPr>
          <p:cNvPr id="3" name="Subtitle 2"/>
          <p:cNvSpPr>
            <a:spLocks noGrp="1"/>
          </p:cNvSpPr>
          <p:nvPr>
            <p:ph type="subTitle" idx="1"/>
          </p:nvPr>
        </p:nvSpPr>
        <p:spPr>
          <a:xfrm>
            <a:off x="197986" y="1556792"/>
            <a:ext cx="8784976" cy="4536504"/>
          </a:xfrm>
        </p:spPr>
        <p:txBody>
          <a:bodyPr>
            <a:normAutofit/>
          </a:bodyPr>
          <a:lstStyle/>
          <a:p>
            <a:r>
              <a:rPr lang="en-US" sz="2400" b="1" dirty="0" smtClean="0">
                <a:solidFill>
                  <a:srgbClr val="0000FF"/>
                </a:solidFill>
                <a:ea typeface="Tahoma" pitchFamily="34" charset="0"/>
                <a:cs typeface="Tahoma" pitchFamily="34" charset="0"/>
              </a:rPr>
              <a:t>An independent assessment of the first 10 years (2001-2010)</a:t>
            </a:r>
            <a:endParaRPr lang="th-TH" sz="2400" b="1" dirty="0" smtClean="0">
              <a:solidFill>
                <a:srgbClr val="0000FF"/>
              </a:solidFill>
              <a:ea typeface="Tahoma" pitchFamily="34" charset="0"/>
              <a:cs typeface="Tahoma" pitchFamily="34" charset="0"/>
            </a:endParaRPr>
          </a:p>
          <a:p>
            <a:endParaRPr lang="en-US" sz="2400" b="1" dirty="0" smtClean="0">
              <a:solidFill>
                <a:srgbClr val="0000FF"/>
              </a:solidFill>
              <a:ea typeface="Tahoma" pitchFamily="34" charset="0"/>
              <a:cs typeface="Tahoma" pitchFamily="34" charset="0"/>
            </a:endParaRPr>
          </a:p>
          <a:p>
            <a:r>
              <a:rPr lang="en-US" sz="2400" b="1" dirty="0" smtClean="0">
                <a:solidFill>
                  <a:srgbClr val="0000FF"/>
                </a:solidFill>
                <a:ea typeface="Tahoma" pitchFamily="34" charset="0"/>
                <a:cs typeface="Tahoma" pitchFamily="34" charset="0"/>
              </a:rPr>
              <a:t>Presentation to Satellite Meeting of PMAC</a:t>
            </a:r>
          </a:p>
          <a:p>
            <a:r>
              <a:rPr lang="en-US" sz="2400" b="1" dirty="0" smtClean="0">
                <a:solidFill>
                  <a:srgbClr val="0000FF"/>
                </a:solidFill>
                <a:ea typeface="Tahoma" pitchFamily="34" charset="0"/>
                <a:cs typeface="Tahoma" pitchFamily="34" charset="0"/>
              </a:rPr>
              <a:t>24 January 2012</a:t>
            </a:r>
          </a:p>
          <a:p>
            <a:endParaRPr lang="en-US" sz="2400" b="1" dirty="0" smtClean="0">
              <a:solidFill>
                <a:srgbClr val="0000FF"/>
              </a:solidFill>
              <a:ea typeface="Tahoma" pitchFamily="34" charset="0"/>
              <a:cs typeface="Tahoma" pitchFamily="34" charset="0"/>
            </a:endParaRPr>
          </a:p>
          <a:p>
            <a:pPr algn="l"/>
            <a:r>
              <a:rPr lang="en-US" sz="2400" dirty="0" smtClean="0">
                <a:ea typeface="Tahoma" pitchFamily="34" charset="0"/>
                <a:cs typeface="Tahoma" pitchFamily="34" charset="0"/>
              </a:rPr>
              <a:t>		</a:t>
            </a:r>
            <a:r>
              <a:rPr lang="en-US" sz="2400" dirty="0" smtClean="0">
                <a:solidFill>
                  <a:srgbClr val="0000FF"/>
                </a:solidFill>
                <a:ea typeface="Tahoma" pitchFamily="34" charset="0"/>
                <a:cs typeface="Tahoma" pitchFamily="34" charset="0"/>
              </a:rPr>
              <a:t>Timothy </a:t>
            </a:r>
            <a:r>
              <a:rPr lang="en-US" sz="2400" dirty="0">
                <a:solidFill>
                  <a:srgbClr val="0000FF"/>
                </a:solidFill>
                <a:ea typeface="Tahoma" pitchFamily="34" charset="0"/>
                <a:cs typeface="Tahoma" pitchFamily="34" charset="0"/>
              </a:rPr>
              <a:t>G. </a:t>
            </a:r>
            <a:r>
              <a:rPr lang="en-US" sz="2400" dirty="0" smtClean="0">
                <a:solidFill>
                  <a:srgbClr val="0000FF"/>
                </a:solidFill>
                <a:ea typeface="Tahoma" pitchFamily="34" charset="0"/>
                <a:cs typeface="Tahoma" pitchFamily="34" charset="0"/>
              </a:rPr>
              <a:t>Evans		BRAC University</a:t>
            </a:r>
          </a:p>
          <a:p>
            <a:pPr algn="l"/>
            <a:r>
              <a:rPr lang="en-GB" sz="2400" dirty="0" smtClean="0">
                <a:solidFill>
                  <a:srgbClr val="0000FF"/>
                </a:solidFill>
                <a:ea typeface="Tahoma" pitchFamily="34" charset="0"/>
                <a:cs typeface="Tahoma" pitchFamily="34" charset="0"/>
              </a:rPr>
              <a:t>		Viroj Tangcharoensathien 	IHPP</a:t>
            </a:r>
          </a:p>
          <a:p>
            <a:pPr algn="l"/>
            <a:r>
              <a:rPr lang="en-GB" sz="2400" dirty="0" smtClean="0">
                <a:solidFill>
                  <a:srgbClr val="0000FF"/>
                </a:solidFill>
                <a:ea typeface="Tahoma" pitchFamily="34" charset="0"/>
                <a:cs typeface="Tahoma" pitchFamily="34" charset="0"/>
              </a:rPr>
              <a:t>		Pongpisut Jongudomsuk	HSRI</a:t>
            </a:r>
          </a:p>
          <a:p>
            <a:pPr algn="l"/>
            <a:r>
              <a:rPr lang="en-GB" sz="2400" dirty="0" smtClean="0">
                <a:solidFill>
                  <a:srgbClr val="0000FF"/>
                </a:solidFill>
                <a:ea typeface="Tahoma" pitchFamily="34" charset="0"/>
                <a:cs typeface="Tahoma" pitchFamily="34" charset="0"/>
              </a:rPr>
              <a:t>		Samrit Srithamrongsawat	HISRO</a:t>
            </a:r>
            <a:endParaRPr lang="en-US" sz="2400" dirty="0" smtClean="0">
              <a:solidFill>
                <a:srgbClr val="0000FF"/>
              </a:solidFill>
              <a:ea typeface="Tahoma" pitchFamily="34" charset="0"/>
              <a:cs typeface="Tahoma" pitchFamily="34" charset="0"/>
            </a:endParaRPr>
          </a:p>
        </p:txBody>
      </p:sp>
      <p:pic>
        <p:nvPicPr>
          <p:cNvPr id="4" name="รูปภาพ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985116"/>
            <a:ext cx="1665174" cy="798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 name="รูปภาพ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76" y="6103615"/>
            <a:ext cx="730424" cy="697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6180877"/>
            <a:ext cx="1440160" cy="602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descr="nhso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0232" y="6221480"/>
            <a:ext cx="134461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2411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Team: International Advisors</a:t>
            </a:r>
            <a:endParaRPr lang="en-US" dirty="0"/>
          </a:p>
        </p:txBody>
      </p:sp>
      <p:sp>
        <p:nvSpPr>
          <p:cNvPr id="3" name="Content Placeholder 2"/>
          <p:cNvSpPr>
            <a:spLocks noGrp="1"/>
          </p:cNvSpPr>
          <p:nvPr>
            <p:ph idx="1"/>
          </p:nvPr>
        </p:nvSpPr>
        <p:spPr/>
        <p:txBody>
          <a:bodyPr>
            <a:normAutofit/>
          </a:bodyPr>
          <a:lstStyle/>
          <a:p>
            <a:endParaRPr lang="en-US" sz="1800" dirty="0" smtClean="0">
              <a:ea typeface="Tahoma" pitchFamily="34" charset="0"/>
              <a:cs typeface="Tahoma" pitchFamily="34" charset="0"/>
            </a:endParaRPr>
          </a:p>
          <a:p>
            <a:pPr marL="0" indent="0">
              <a:buNone/>
            </a:pPr>
            <a:endParaRPr lang="en-US" sz="1800" dirty="0" smtClean="0">
              <a:ea typeface="Tahoma" pitchFamily="34" charset="0"/>
              <a:cs typeface="Tahoma" pitchFamily="34" charset="0"/>
            </a:endParaRPr>
          </a:p>
          <a:p>
            <a:r>
              <a:rPr lang="en-US" sz="1800" dirty="0" smtClean="0">
                <a:ea typeface="Tahoma" pitchFamily="34" charset="0"/>
                <a:cs typeface="Tahoma" pitchFamily="34" charset="0"/>
              </a:rPr>
              <a:t>Timothy </a:t>
            </a:r>
            <a:r>
              <a:rPr lang="en-US" sz="1800" dirty="0">
                <a:ea typeface="Tahoma" pitchFamily="34" charset="0"/>
                <a:cs typeface="Tahoma" pitchFamily="34" charset="0"/>
              </a:rPr>
              <a:t>G. Evans		</a:t>
            </a:r>
            <a:r>
              <a:rPr lang="en-US" sz="1800" dirty="0" smtClean="0">
                <a:ea typeface="Tahoma" pitchFamily="34" charset="0"/>
                <a:cs typeface="Tahoma" pitchFamily="34" charset="0"/>
              </a:rPr>
              <a:t>BRAC </a:t>
            </a:r>
            <a:r>
              <a:rPr lang="en-US" sz="1800" dirty="0">
                <a:ea typeface="Tahoma" pitchFamily="34" charset="0"/>
                <a:cs typeface="Tahoma" pitchFamily="34" charset="0"/>
              </a:rPr>
              <a:t>University</a:t>
            </a:r>
          </a:p>
          <a:p>
            <a:r>
              <a:rPr lang="en-US" sz="1800" dirty="0" err="1">
                <a:ea typeface="Tahoma" pitchFamily="34" charset="0"/>
                <a:cs typeface="Tahoma" pitchFamily="34" charset="0"/>
              </a:rPr>
              <a:t>Mushtaque</a:t>
            </a:r>
            <a:r>
              <a:rPr lang="en-US" sz="1800" dirty="0">
                <a:ea typeface="Tahoma" pitchFamily="34" charset="0"/>
                <a:cs typeface="Tahoma" pitchFamily="34" charset="0"/>
              </a:rPr>
              <a:t> R. </a:t>
            </a:r>
            <a:r>
              <a:rPr lang="en-US" sz="1800" dirty="0" err="1">
                <a:ea typeface="Tahoma" pitchFamily="34" charset="0"/>
                <a:cs typeface="Tahoma" pitchFamily="34" charset="0"/>
              </a:rPr>
              <a:t>Chowdhury</a:t>
            </a:r>
            <a:r>
              <a:rPr lang="en-US" sz="1800" dirty="0">
                <a:ea typeface="Tahoma" pitchFamily="34" charset="0"/>
                <a:cs typeface="Tahoma" pitchFamily="34" charset="0"/>
              </a:rPr>
              <a:t>	Rockefeller Foundation</a:t>
            </a:r>
          </a:p>
          <a:p>
            <a:r>
              <a:rPr lang="en-US" sz="1800" dirty="0">
                <a:ea typeface="Tahoma" pitchFamily="34" charset="0"/>
                <a:cs typeface="Tahoma" pitchFamily="34" charset="0"/>
              </a:rPr>
              <a:t>David Evans			World Health Organization</a:t>
            </a:r>
          </a:p>
          <a:p>
            <a:r>
              <a:rPr lang="en-US" sz="1800" dirty="0">
                <a:ea typeface="Tahoma" pitchFamily="34" charset="0"/>
                <a:cs typeface="Tahoma" pitchFamily="34" charset="0"/>
              </a:rPr>
              <a:t>Armin H. </a:t>
            </a:r>
            <a:r>
              <a:rPr lang="en-US" sz="1800" dirty="0" err="1">
                <a:ea typeface="Tahoma" pitchFamily="34" charset="0"/>
                <a:cs typeface="Tahoma" pitchFamily="34" charset="0"/>
              </a:rPr>
              <a:t>Fidler</a:t>
            </a:r>
            <a:r>
              <a:rPr lang="en-US" sz="1800" dirty="0">
                <a:ea typeface="Tahoma" pitchFamily="34" charset="0"/>
                <a:cs typeface="Tahoma" pitchFamily="34" charset="0"/>
              </a:rPr>
              <a:t>			World Bank</a:t>
            </a:r>
          </a:p>
          <a:p>
            <a:r>
              <a:rPr lang="en-US" sz="1800" dirty="0">
                <a:ea typeface="Tahoma" pitchFamily="34" charset="0"/>
                <a:cs typeface="Tahoma" pitchFamily="34" charset="0"/>
              </a:rPr>
              <a:t>Magnus </a:t>
            </a:r>
            <a:r>
              <a:rPr lang="en-US" sz="1800" dirty="0" err="1">
                <a:ea typeface="Tahoma" pitchFamily="34" charset="0"/>
                <a:cs typeface="Tahoma" pitchFamily="34" charset="0"/>
              </a:rPr>
              <a:t>Lindelow</a:t>
            </a:r>
            <a:r>
              <a:rPr lang="en-US" sz="1800" dirty="0">
                <a:ea typeface="Tahoma" pitchFamily="34" charset="0"/>
                <a:cs typeface="Tahoma" pitchFamily="34" charset="0"/>
              </a:rPr>
              <a:t>		World Bank</a:t>
            </a:r>
          </a:p>
          <a:p>
            <a:r>
              <a:rPr lang="en-US" sz="1800" dirty="0">
                <a:ea typeface="Tahoma" pitchFamily="34" charset="0"/>
                <a:cs typeface="Tahoma" pitchFamily="34" charset="0"/>
              </a:rPr>
              <a:t>Anne Mills		</a:t>
            </a:r>
            <a:r>
              <a:rPr lang="en-US" sz="1800" dirty="0" smtClean="0">
                <a:ea typeface="Tahoma" pitchFamily="34" charset="0"/>
                <a:cs typeface="Tahoma" pitchFamily="34" charset="0"/>
              </a:rPr>
              <a:t>                  London </a:t>
            </a:r>
            <a:r>
              <a:rPr lang="en-US" sz="1800" dirty="0">
                <a:ea typeface="Tahoma" pitchFamily="34" charset="0"/>
                <a:cs typeface="Tahoma" pitchFamily="34" charset="0"/>
              </a:rPr>
              <a:t>School of Hygiene &amp; Tropical Medicine</a:t>
            </a:r>
          </a:p>
          <a:p>
            <a:r>
              <a:rPr lang="en-US" sz="1800" dirty="0">
                <a:ea typeface="Tahoma" pitchFamily="34" charset="0"/>
                <a:cs typeface="Tahoma" pitchFamily="34" charset="0"/>
              </a:rPr>
              <a:t>Xenia </a:t>
            </a:r>
            <a:r>
              <a:rPr lang="en-US" sz="1800" dirty="0" err="1">
                <a:ea typeface="Tahoma" pitchFamily="34" charset="0"/>
                <a:cs typeface="Tahoma" pitchFamily="34" charset="0"/>
              </a:rPr>
              <a:t>Scheil-Adlung</a:t>
            </a:r>
            <a:r>
              <a:rPr lang="en-US" sz="1800" dirty="0">
                <a:ea typeface="Tahoma" pitchFamily="34" charset="0"/>
                <a:cs typeface="Tahoma" pitchFamily="34" charset="0"/>
              </a:rPr>
              <a:t>		International </a:t>
            </a:r>
            <a:r>
              <a:rPr lang="en-US" sz="1800" dirty="0" err="1">
                <a:ea typeface="Tahoma" pitchFamily="34" charset="0"/>
                <a:cs typeface="Tahoma" pitchFamily="34" charset="0"/>
              </a:rPr>
              <a:t>Labour</a:t>
            </a:r>
            <a:r>
              <a:rPr lang="en-US" sz="1800" dirty="0">
                <a:ea typeface="Tahoma" pitchFamily="34" charset="0"/>
                <a:cs typeface="Tahoma" pitchFamily="34" charset="0"/>
              </a:rPr>
              <a:t> Organization</a:t>
            </a:r>
            <a:endParaRPr lang="th-TH" sz="1800" dirty="0">
              <a:ea typeface="Tahoma" pitchFamily="34" charset="0"/>
              <a:cs typeface="Tahoma" pitchFamily="34" charset="0"/>
            </a:endParaRPr>
          </a:p>
          <a:p>
            <a:endParaRPr lang="en-US" dirty="0"/>
          </a:p>
        </p:txBody>
      </p:sp>
    </p:spTree>
    <p:extLst>
      <p:ext uri="{BB962C8B-B14F-4D97-AF65-F5344CB8AC3E}">
        <p14:creationId xmlns:p14="http://schemas.microsoft.com/office/powerpoint/2010/main" val="39215024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2187674"/>
          </a:xfrm>
        </p:spPr>
        <p:txBody>
          <a:bodyPr>
            <a:normAutofit/>
          </a:bodyPr>
          <a:lstStyle/>
          <a:p>
            <a:r>
              <a:rPr lang="en-US" sz="3600" b="1" dirty="0" smtClean="0">
                <a:solidFill>
                  <a:srgbClr val="0000FF"/>
                </a:solidFill>
              </a:rPr>
              <a:t>Findings 1: Enabling Factors for UCS</a:t>
            </a:r>
            <a:endParaRPr lang="th-TH" sz="3600" b="1" dirty="0">
              <a:solidFill>
                <a:srgbClr val="0000FF"/>
              </a:solidFill>
            </a:endParaRPr>
          </a:p>
        </p:txBody>
      </p:sp>
    </p:spTree>
    <p:extLst>
      <p:ext uri="{BB962C8B-B14F-4D97-AF65-F5344CB8AC3E}">
        <p14:creationId xmlns:p14="http://schemas.microsoft.com/office/powerpoint/2010/main" val="1177303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00FF"/>
                </a:solidFill>
              </a:rPr>
              <a:t>Enabling factors for UHC</a:t>
            </a:r>
            <a:endParaRPr lang="th-TH" sz="3600" b="1" dirty="0">
              <a:solidFill>
                <a:srgbClr val="0000FF"/>
              </a:solidFill>
            </a:endParaRPr>
          </a:p>
        </p:txBody>
      </p:sp>
      <p:sp>
        <p:nvSpPr>
          <p:cNvPr id="3" name="Content Placeholder 2"/>
          <p:cNvSpPr>
            <a:spLocks noGrp="1"/>
          </p:cNvSpPr>
          <p:nvPr>
            <p:ph idx="1"/>
          </p:nvPr>
        </p:nvSpPr>
        <p:spPr>
          <a:xfrm>
            <a:off x="457200" y="1600200"/>
            <a:ext cx="8363272" cy="4781128"/>
          </a:xfrm>
        </p:spPr>
        <p:txBody>
          <a:bodyPr>
            <a:noAutofit/>
          </a:bodyPr>
          <a:lstStyle/>
          <a:p>
            <a:pPr>
              <a:spcBef>
                <a:spcPts val="0"/>
              </a:spcBef>
            </a:pPr>
            <a:r>
              <a:rPr lang="en-US" sz="2400" dirty="0" smtClean="0"/>
              <a:t>Increasing evidence and intolerance of inequities  </a:t>
            </a:r>
          </a:p>
          <a:p>
            <a:pPr lvl="1">
              <a:spcBef>
                <a:spcPts val="0"/>
              </a:spcBef>
            </a:pPr>
            <a:r>
              <a:rPr lang="en-US" sz="2400" dirty="0" smtClean="0"/>
              <a:t>18 </a:t>
            </a:r>
            <a:r>
              <a:rPr lang="en-US" sz="2400" dirty="0"/>
              <a:t>million </a:t>
            </a:r>
            <a:r>
              <a:rPr lang="en-US" sz="2400" dirty="0" smtClean="0"/>
              <a:t>remained uninsured</a:t>
            </a:r>
            <a:endParaRPr lang="en-US" sz="2400" dirty="0"/>
          </a:p>
          <a:p>
            <a:pPr lvl="1">
              <a:spcBef>
                <a:spcPts val="0"/>
              </a:spcBef>
            </a:pPr>
            <a:r>
              <a:rPr lang="en-US" sz="2400" dirty="0"/>
              <a:t>Inequitable distribution of health </a:t>
            </a:r>
            <a:r>
              <a:rPr lang="en-US" sz="2400" dirty="0" smtClean="0"/>
              <a:t>resources</a:t>
            </a:r>
          </a:p>
          <a:p>
            <a:pPr lvl="2">
              <a:spcBef>
                <a:spcPts val="0"/>
              </a:spcBef>
            </a:pPr>
            <a:r>
              <a:rPr lang="en-US" sz="1800" dirty="0" smtClean="0"/>
              <a:t>Skews towards hospital care, urban areas</a:t>
            </a:r>
            <a:endParaRPr lang="en-US" sz="1800" dirty="0"/>
          </a:p>
          <a:p>
            <a:pPr>
              <a:spcBef>
                <a:spcPts val="0"/>
              </a:spcBef>
            </a:pPr>
            <a:r>
              <a:rPr lang="en-US" sz="2400" dirty="0" smtClean="0"/>
              <a:t>Building on a strong foundation</a:t>
            </a:r>
          </a:p>
          <a:p>
            <a:pPr lvl="1">
              <a:spcBef>
                <a:spcPts val="0"/>
              </a:spcBef>
            </a:pPr>
            <a:r>
              <a:rPr lang="en-US" sz="2400" i="1" dirty="0"/>
              <a:t>right to access health care to all </a:t>
            </a:r>
            <a:r>
              <a:rPr lang="en-US" sz="2400" i="1" dirty="0" smtClean="0"/>
              <a:t>Thais</a:t>
            </a:r>
          </a:p>
          <a:p>
            <a:pPr lvl="2">
              <a:spcBef>
                <a:spcPts val="0"/>
              </a:spcBef>
            </a:pPr>
            <a:r>
              <a:rPr lang="en-US" sz="1800" dirty="0" smtClean="0"/>
              <a:t>1997 Constitution</a:t>
            </a:r>
          </a:p>
          <a:p>
            <a:pPr lvl="1">
              <a:spcBef>
                <a:spcPts val="0"/>
              </a:spcBef>
            </a:pPr>
            <a:r>
              <a:rPr lang="en-US" sz="2400" i="1" dirty="0" smtClean="0"/>
              <a:t>Extensive coverage </a:t>
            </a:r>
            <a:r>
              <a:rPr lang="en-US" sz="2400" i="1" dirty="0"/>
              <a:t>of health care </a:t>
            </a:r>
            <a:r>
              <a:rPr lang="en-US" sz="2400" i="1" dirty="0" smtClean="0"/>
              <a:t>facilities</a:t>
            </a:r>
          </a:p>
          <a:p>
            <a:pPr lvl="2">
              <a:spcBef>
                <a:spcPts val="0"/>
              </a:spcBef>
            </a:pPr>
            <a:r>
              <a:rPr lang="en-US" sz="1800" dirty="0" smtClean="0"/>
              <a:t> MOPH district health systems </a:t>
            </a:r>
          </a:p>
          <a:p>
            <a:pPr lvl="1">
              <a:spcBef>
                <a:spcPts val="0"/>
              </a:spcBef>
            </a:pPr>
            <a:r>
              <a:rPr lang="en-US" sz="2400" i="1" dirty="0" smtClean="0"/>
              <a:t>Institutional capacity to mange reforms</a:t>
            </a:r>
          </a:p>
          <a:p>
            <a:pPr lvl="2">
              <a:spcBef>
                <a:spcPts val="0"/>
              </a:spcBef>
            </a:pPr>
            <a:r>
              <a:rPr lang="en-US" sz="1800" dirty="0" smtClean="0"/>
              <a:t> Public </a:t>
            </a:r>
            <a:r>
              <a:rPr lang="en-US" sz="1800" dirty="0"/>
              <a:t>administration and </a:t>
            </a:r>
            <a:r>
              <a:rPr lang="en-US" sz="1800" dirty="0" smtClean="0"/>
              <a:t>MOPH</a:t>
            </a:r>
            <a:endParaRPr lang="en-US" sz="1800" dirty="0"/>
          </a:p>
          <a:p>
            <a:pPr lvl="1">
              <a:spcBef>
                <a:spcPts val="0"/>
              </a:spcBef>
            </a:pPr>
            <a:r>
              <a:rPr lang="en-US" sz="2400" i="1" dirty="0" smtClean="0"/>
              <a:t>Evidence and intelligence</a:t>
            </a:r>
          </a:p>
          <a:p>
            <a:pPr lvl="2">
              <a:spcBef>
                <a:spcPts val="0"/>
              </a:spcBef>
            </a:pPr>
            <a:r>
              <a:rPr lang="en-US" sz="1800" i="1" dirty="0" smtClean="0"/>
              <a:t>Strong health system research capacity</a:t>
            </a:r>
          </a:p>
          <a:p>
            <a:pPr lvl="2">
              <a:spcBef>
                <a:spcPts val="0"/>
              </a:spcBef>
            </a:pPr>
            <a:r>
              <a:rPr lang="en-US" sz="1800" dirty="0" smtClean="0"/>
              <a:t>A computerized civil registration system</a:t>
            </a:r>
          </a:p>
          <a:p>
            <a:pPr lvl="1">
              <a:spcBef>
                <a:spcPts val="0"/>
              </a:spcBef>
            </a:pPr>
            <a:endParaRPr lang="th-TH" sz="2400" dirty="0"/>
          </a:p>
        </p:txBody>
      </p:sp>
    </p:spTree>
    <p:extLst>
      <p:ext uri="{BB962C8B-B14F-4D97-AF65-F5344CB8AC3E}">
        <p14:creationId xmlns:p14="http://schemas.microsoft.com/office/powerpoint/2010/main" val="14252776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noAutofit/>
          </a:bodyPr>
          <a:lstStyle/>
          <a:p>
            <a:r>
              <a:rPr lang="en-US" sz="3600" b="1" dirty="0" smtClean="0">
                <a:solidFill>
                  <a:srgbClr val="0000FF"/>
                </a:solidFill>
              </a:rPr>
              <a:t/>
            </a:r>
            <a:br>
              <a:rPr lang="en-US" sz="3600" b="1" dirty="0" smtClean="0">
                <a:solidFill>
                  <a:srgbClr val="0000FF"/>
                </a:solidFill>
              </a:rPr>
            </a:br>
            <a:r>
              <a:rPr lang="en-US" sz="3600" b="1" dirty="0" smtClean="0">
                <a:solidFill>
                  <a:srgbClr val="0000FF"/>
                </a:solidFill>
              </a:rPr>
              <a:t>Enabling Factors for UHC: </a:t>
            </a:r>
            <a:br>
              <a:rPr lang="en-US" sz="3600" b="1" dirty="0" smtClean="0">
                <a:solidFill>
                  <a:srgbClr val="0000FF"/>
                </a:solidFill>
              </a:rPr>
            </a:br>
            <a:r>
              <a:rPr lang="en-US" sz="3600" b="1" dirty="0" smtClean="0">
                <a:solidFill>
                  <a:srgbClr val="0000FF"/>
                </a:solidFill>
              </a:rPr>
              <a:t>The triangle that moves the mountain</a:t>
            </a:r>
            <a:br>
              <a:rPr lang="en-US" sz="3600" b="1" dirty="0" smtClean="0">
                <a:solidFill>
                  <a:srgbClr val="0000FF"/>
                </a:solidFill>
              </a:rPr>
            </a:br>
            <a:endParaRPr lang="en-US" sz="3600" b="1" dirty="0" smtClean="0">
              <a:solidFill>
                <a:srgbClr val="0000FF"/>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rgbClr val="CC0000"/>
                </a:solidFill>
              </a:rPr>
              <a:t>Political commitment:</a:t>
            </a:r>
          </a:p>
          <a:p>
            <a:pPr lvl="1"/>
            <a:r>
              <a:rPr lang="en-US" altLang="en-US" dirty="0"/>
              <a:t>“</a:t>
            </a:r>
            <a:r>
              <a:rPr lang="en-US" altLang="ja-JP" dirty="0"/>
              <a:t>Access to healthcare services for all</a:t>
            </a:r>
            <a:r>
              <a:rPr lang="en-US" altLang="en-US" dirty="0"/>
              <a:t>”</a:t>
            </a:r>
            <a:endParaRPr lang="en-US" altLang="ja-JP" dirty="0"/>
          </a:p>
          <a:p>
            <a:pPr lvl="2"/>
            <a:r>
              <a:rPr lang="en-US" dirty="0"/>
              <a:t>8th </a:t>
            </a:r>
            <a:r>
              <a:rPr lang="en-US" dirty="0" err="1"/>
              <a:t>Ntl</a:t>
            </a:r>
            <a:r>
              <a:rPr lang="en-US" dirty="0"/>
              <a:t> Socio-Eco Development Plan (1997-2001)</a:t>
            </a:r>
          </a:p>
          <a:p>
            <a:pPr lvl="1"/>
            <a:r>
              <a:rPr lang="en-US" altLang="en-US" dirty="0"/>
              <a:t>“</a:t>
            </a:r>
            <a:r>
              <a:rPr lang="en-US" dirty="0"/>
              <a:t>30 baht treat all diseases</a:t>
            </a:r>
            <a:r>
              <a:rPr lang="en-US" altLang="en-US" dirty="0"/>
              <a:t>”</a:t>
            </a:r>
            <a:r>
              <a:rPr lang="en-US" dirty="0"/>
              <a:t> </a:t>
            </a:r>
          </a:p>
          <a:p>
            <a:pPr lvl="2"/>
            <a:r>
              <a:rPr lang="en-US" dirty="0"/>
              <a:t> Election 2001 - TRT party campaign slogan;</a:t>
            </a:r>
          </a:p>
          <a:p>
            <a:pPr lvl="2"/>
            <a:r>
              <a:rPr lang="en-US" dirty="0"/>
              <a:t> Universal Coverage became one of 9 priorities of new </a:t>
            </a:r>
            <a:r>
              <a:rPr lang="en-US" dirty="0" smtClean="0"/>
              <a:t>government</a:t>
            </a:r>
            <a:endParaRPr lang="en-US" b="1" dirty="0" smtClean="0">
              <a:solidFill>
                <a:srgbClr val="CC0000"/>
              </a:solidFill>
            </a:endParaRPr>
          </a:p>
          <a:p>
            <a:r>
              <a:rPr lang="en-US" b="1" dirty="0" smtClean="0">
                <a:solidFill>
                  <a:srgbClr val="CC0000"/>
                </a:solidFill>
              </a:rPr>
              <a:t>Civil society mobilization: </a:t>
            </a:r>
          </a:p>
          <a:p>
            <a:pPr lvl="1"/>
            <a:r>
              <a:rPr lang="en-US" dirty="0" smtClean="0"/>
              <a:t>NGO network submits draft bill on UC to parliament with &gt;50,000 signatures</a:t>
            </a:r>
          </a:p>
          <a:p>
            <a:r>
              <a:rPr lang="en-US" b="1" dirty="0" smtClean="0">
                <a:solidFill>
                  <a:srgbClr val="CC0000"/>
                </a:solidFill>
              </a:rPr>
              <a:t>Technical know-how: </a:t>
            </a:r>
          </a:p>
          <a:p>
            <a:pPr lvl="1"/>
            <a:r>
              <a:rPr lang="en-US" dirty="0" err="1" smtClean="0"/>
              <a:t>MoPH</a:t>
            </a:r>
            <a:r>
              <a:rPr lang="en-US" dirty="0" smtClean="0"/>
              <a:t> leaders forms working committee to study </a:t>
            </a:r>
            <a:r>
              <a:rPr lang="en-US" dirty="0" err="1" smtClean="0"/>
              <a:t>feasibilty</a:t>
            </a:r>
            <a:r>
              <a:rPr lang="en-US" dirty="0" smtClean="0"/>
              <a:t> of UC  </a:t>
            </a:r>
          </a:p>
          <a:p>
            <a:pPr>
              <a:buFontTx/>
              <a:buNone/>
            </a:pPr>
            <a:endParaRPr lang="en-US" dirty="0" smtClean="0"/>
          </a:p>
        </p:txBody>
      </p:sp>
      <p:sp>
        <p:nvSpPr>
          <p:cNvPr id="307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ea typeface="MS PGothic" pitchFamily="34" charset="-128"/>
              </a:defRPr>
            </a:lvl1pPr>
            <a:lvl2pPr marL="742950" indent="-285750" eaLnBrk="0" hangingPunct="0">
              <a:defRPr sz="2800">
                <a:solidFill>
                  <a:schemeClr val="tx1"/>
                </a:solidFill>
                <a:latin typeface="Arial" pitchFamily="34" charset="0"/>
                <a:ea typeface="MS PGothic" pitchFamily="34" charset="-128"/>
              </a:defRPr>
            </a:lvl2pPr>
            <a:lvl3pPr marL="1143000" indent="-228600" eaLnBrk="0" hangingPunct="0">
              <a:defRPr sz="2800">
                <a:solidFill>
                  <a:schemeClr val="tx1"/>
                </a:solidFill>
                <a:latin typeface="Arial" pitchFamily="34" charset="0"/>
                <a:ea typeface="MS PGothic" pitchFamily="34" charset="-128"/>
              </a:defRPr>
            </a:lvl3pPr>
            <a:lvl4pPr marL="1600200" indent="-228600" eaLnBrk="0" hangingPunct="0">
              <a:defRPr sz="2800">
                <a:solidFill>
                  <a:schemeClr val="tx1"/>
                </a:solidFill>
                <a:latin typeface="Arial" pitchFamily="34" charset="0"/>
                <a:ea typeface="MS PGothic" pitchFamily="34" charset="-128"/>
              </a:defRPr>
            </a:lvl4pPr>
            <a:lvl5pPr marL="2057400" indent="-228600" eaLnBrk="0" hangingPunct="0">
              <a:defRPr sz="2800">
                <a:solidFill>
                  <a:schemeClr val="tx1"/>
                </a:solidFill>
                <a:latin typeface="Arial" pitchFamily="34" charset="0"/>
                <a:ea typeface="MS PGothic" pitchFamily="34" charset="-128"/>
              </a:defRPr>
            </a:lvl5pPr>
            <a:lvl6pPr marL="2514600" indent="-228600" eaLnBrk="0" fontAlgn="base" hangingPunct="0">
              <a:spcBef>
                <a:spcPct val="50000"/>
              </a:spcBef>
              <a:spcAft>
                <a:spcPct val="0"/>
              </a:spcAft>
              <a:defRPr sz="2800">
                <a:solidFill>
                  <a:schemeClr val="tx1"/>
                </a:solidFill>
                <a:latin typeface="Arial" pitchFamily="34" charset="0"/>
                <a:ea typeface="MS PGothic" pitchFamily="34" charset="-128"/>
              </a:defRPr>
            </a:lvl6pPr>
            <a:lvl7pPr marL="2971800" indent="-228600" eaLnBrk="0" fontAlgn="base" hangingPunct="0">
              <a:spcBef>
                <a:spcPct val="50000"/>
              </a:spcBef>
              <a:spcAft>
                <a:spcPct val="0"/>
              </a:spcAft>
              <a:defRPr sz="2800">
                <a:solidFill>
                  <a:schemeClr val="tx1"/>
                </a:solidFill>
                <a:latin typeface="Arial" pitchFamily="34" charset="0"/>
                <a:ea typeface="MS PGothic" pitchFamily="34" charset="-128"/>
              </a:defRPr>
            </a:lvl7pPr>
            <a:lvl8pPr marL="3429000" indent="-228600" eaLnBrk="0" fontAlgn="base" hangingPunct="0">
              <a:spcBef>
                <a:spcPct val="50000"/>
              </a:spcBef>
              <a:spcAft>
                <a:spcPct val="0"/>
              </a:spcAft>
              <a:defRPr sz="2800">
                <a:solidFill>
                  <a:schemeClr val="tx1"/>
                </a:solidFill>
                <a:latin typeface="Arial" pitchFamily="34" charset="0"/>
                <a:ea typeface="MS PGothic" pitchFamily="34" charset="-128"/>
              </a:defRPr>
            </a:lvl8pPr>
            <a:lvl9pPr marL="3886200" indent="-228600" eaLnBrk="0" fontAlgn="base" hangingPunct="0">
              <a:spcBef>
                <a:spcPct val="50000"/>
              </a:spcBef>
              <a:spcAft>
                <a:spcPct val="0"/>
              </a:spcAft>
              <a:defRPr sz="2800">
                <a:solidFill>
                  <a:schemeClr val="tx1"/>
                </a:solidFill>
                <a:latin typeface="Arial" pitchFamily="34" charset="0"/>
                <a:ea typeface="MS PGothic" pitchFamily="34" charset="-128"/>
              </a:defRPr>
            </a:lvl9pPr>
          </a:lstStyle>
          <a:p>
            <a:pPr eaLnBrk="1" hangingPunct="1"/>
            <a:fld id="{7F0A2CF8-9AB7-4FEC-BA7F-410AA2AF55D2}" type="slidenum">
              <a:rPr lang="th-TH" sz="1200">
                <a:latin typeface="Tahoma" pitchFamily="34" charset="0"/>
              </a:rPr>
              <a:pPr eaLnBrk="1" hangingPunct="1"/>
              <a:t>13</a:t>
            </a:fld>
            <a:endParaRPr lang="th-TH" sz="1200">
              <a:latin typeface="Tahoma" pitchFamily="34" charset="0"/>
            </a:endParaRPr>
          </a:p>
        </p:txBody>
      </p:sp>
    </p:spTree>
    <p:extLst>
      <p:ext uri="{BB962C8B-B14F-4D97-AF65-F5344CB8AC3E}">
        <p14:creationId xmlns:p14="http://schemas.microsoft.com/office/powerpoint/2010/main" val="17367571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UCS: clear expectations</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US" dirty="0" smtClean="0"/>
              <a:t>Extend coverage to all</a:t>
            </a:r>
          </a:p>
          <a:p>
            <a:r>
              <a:rPr lang="en-US" dirty="0" smtClean="0"/>
              <a:t>Universal benefits packages with emphasis on primary care</a:t>
            </a:r>
          </a:p>
          <a:p>
            <a:r>
              <a:rPr lang="en-US" dirty="0" smtClean="0"/>
              <a:t>Decrease out-of-pocket payments</a:t>
            </a:r>
          </a:p>
          <a:p>
            <a:r>
              <a:rPr lang="en-US" dirty="0" smtClean="0"/>
              <a:t>Harmonize UCS with other government financed insurance systems </a:t>
            </a:r>
            <a:endParaRPr lang="en-US" dirty="0"/>
          </a:p>
        </p:txBody>
      </p:sp>
    </p:spTree>
    <p:extLst>
      <p:ext uri="{BB962C8B-B14F-4D97-AF65-F5344CB8AC3E}">
        <p14:creationId xmlns:p14="http://schemas.microsoft.com/office/powerpoint/2010/main" val="34325124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0"/>
          </p:nvPr>
        </p:nvSpPr>
        <p:spPr>
          <a:xfrm>
            <a:off x="6553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50000"/>
              </a:spcBef>
              <a:spcAft>
                <a:spcPct val="0"/>
              </a:spcAft>
              <a:defRPr sz="2800">
                <a:solidFill>
                  <a:schemeClr val="tx1"/>
                </a:solidFill>
                <a:latin typeface="Arial" charset="0"/>
                <a:ea typeface="ＭＳ Ｐゴシック" charset="0"/>
              </a:defRPr>
            </a:lvl6pPr>
            <a:lvl7pPr marL="2971800" indent="-228600" eaLnBrk="0" fontAlgn="base" hangingPunct="0">
              <a:spcBef>
                <a:spcPct val="50000"/>
              </a:spcBef>
              <a:spcAft>
                <a:spcPct val="0"/>
              </a:spcAft>
              <a:defRPr sz="2800">
                <a:solidFill>
                  <a:schemeClr val="tx1"/>
                </a:solidFill>
                <a:latin typeface="Arial" charset="0"/>
                <a:ea typeface="ＭＳ Ｐゴシック" charset="0"/>
              </a:defRPr>
            </a:lvl7pPr>
            <a:lvl8pPr marL="3429000" indent="-228600" eaLnBrk="0" fontAlgn="base" hangingPunct="0">
              <a:spcBef>
                <a:spcPct val="50000"/>
              </a:spcBef>
              <a:spcAft>
                <a:spcPct val="0"/>
              </a:spcAft>
              <a:defRPr sz="2800">
                <a:solidFill>
                  <a:schemeClr val="tx1"/>
                </a:solidFill>
                <a:latin typeface="Arial" charset="0"/>
                <a:ea typeface="ＭＳ Ｐゴシック" charset="0"/>
              </a:defRPr>
            </a:lvl8pPr>
            <a:lvl9pPr marL="3886200" indent="-228600" eaLnBrk="0" fontAlgn="base" hangingPunct="0">
              <a:spcBef>
                <a:spcPct val="50000"/>
              </a:spcBef>
              <a:spcAft>
                <a:spcPct val="0"/>
              </a:spcAft>
              <a:defRPr sz="2800">
                <a:solidFill>
                  <a:schemeClr val="tx1"/>
                </a:solidFill>
                <a:latin typeface="Arial" charset="0"/>
                <a:ea typeface="ＭＳ Ｐゴシック" charset="0"/>
              </a:defRPr>
            </a:lvl9pPr>
          </a:lstStyle>
          <a:p>
            <a:pPr eaLnBrk="1" hangingPunct="1"/>
            <a:fld id="{54E5F2CD-6BF5-AA4C-BAE0-D5A3E6A579A1}" type="slidenum">
              <a:rPr lang="en-US" sz="1200">
                <a:latin typeface="Tahoma" charset="0"/>
              </a:rPr>
              <a:pPr eaLnBrk="1" hangingPunct="1"/>
              <a:t>15</a:t>
            </a:fld>
            <a:endParaRPr lang="th-TH" sz="1200">
              <a:latin typeface="Tahoma" charset="0"/>
            </a:endParaRPr>
          </a:p>
        </p:txBody>
      </p:sp>
      <p:sp>
        <p:nvSpPr>
          <p:cNvPr id="33794" name="Rectangle 2"/>
          <p:cNvSpPr>
            <a:spLocks noGrp="1" noChangeArrowheads="1"/>
          </p:cNvSpPr>
          <p:nvPr>
            <p:ph type="title"/>
          </p:nvPr>
        </p:nvSpPr>
        <p:spPr/>
        <p:txBody>
          <a:bodyPr/>
          <a:lstStyle/>
          <a:p>
            <a:r>
              <a:rPr lang="en-CA" sz="4000" dirty="0" smtClean="0">
                <a:solidFill>
                  <a:srgbClr val="0000FF"/>
                </a:solidFill>
                <a:cs typeface="Arial" charset="0"/>
              </a:rPr>
              <a:t>A deliberate design</a:t>
            </a:r>
            <a:endParaRPr lang="th-TH" sz="4000" dirty="0">
              <a:solidFill>
                <a:srgbClr val="0000FF"/>
              </a:solidFill>
              <a:cs typeface="Arial" charset="0"/>
            </a:endParaRPr>
          </a:p>
        </p:txBody>
      </p:sp>
      <p:graphicFrame>
        <p:nvGraphicFramePr>
          <p:cNvPr id="30750" name="Group 30"/>
          <p:cNvGraphicFramePr>
            <a:graphicFrameLocks noGrp="1"/>
          </p:cNvGraphicFramePr>
          <p:nvPr>
            <p:ph type="tbl" idx="1"/>
          </p:nvPr>
        </p:nvGraphicFramePr>
        <p:xfrm>
          <a:off x="250825" y="1628775"/>
          <a:ext cx="8642350" cy="4991099"/>
        </p:xfrm>
        <a:graphic>
          <a:graphicData uri="http://schemas.openxmlformats.org/drawingml/2006/table">
            <a:tbl>
              <a:tblPr/>
              <a:tblGrid>
                <a:gridCol w="2233613"/>
                <a:gridCol w="6408737"/>
              </a:tblGrid>
              <a:tr h="433415">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Nature</a:t>
                      </a:r>
                      <a:endParaRPr kumimoji="0" lang="th-TH" sz="2000" b="0" i="0" u="none" strike="noStrike" cap="none" normalizeH="0" baseline="0">
                        <a:ln>
                          <a:noFill/>
                        </a:ln>
                        <a:solidFill>
                          <a:schemeClr val="bg1"/>
                        </a:solidFill>
                        <a:effectLst/>
                        <a:latin typeface="Times New Roman" charset="0"/>
                        <a:ea typeface="ＭＳ Ｐゴシック" charset="0"/>
                        <a:cs typeface="Arial"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Entitlement, tax-based system</a:t>
                      </a:r>
                      <a:endParaRPr kumimoji="0" lang="th-TH" sz="2000" b="0" i="0" u="none" strike="noStrike" cap="none" normalizeH="0" baseline="0">
                        <a:ln>
                          <a:noFill/>
                        </a:ln>
                        <a:solidFill>
                          <a:schemeClr val="bg1"/>
                        </a:solidFill>
                        <a:effectLst/>
                        <a:latin typeface="Times New Roman" charset="0"/>
                        <a:ea typeface="ＭＳ Ｐゴシック" charset="0"/>
                        <a:cs typeface="Arial"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63300"/>
                    </a:solidFill>
                  </a:tcPr>
                </a:tc>
              </a:tr>
              <a:tr h="431827">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Financing model</a:t>
                      </a:r>
                      <a:endParaRPr kumimoji="0" lang="th-TH" sz="2000" b="0" i="0" u="none" strike="noStrike" cap="none" normalizeH="0" baseline="0">
                        <a:ln>
                          <a:noFill/>
                        </a:ln>
                        <a:solidFill>
                          <a:schemeClr val="bg1"/>
                        </a:solidFill>
                        <a:effectLst/>
                        <a:latin typeface="Times New Roman" charset="0"/>
                        <a:ea typeface="ＭＳ Ｐゴシック" charset="0"/>
                        <a:cs typeface="Arial"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Public contracted model, capitation 1,899 THB in 2007</a:t>
                      </a:r>
                      <a:endParaRPr kumimoji="0" lang="th-TH" sz="2000" b="0" i="0" u="none" strike="noStrike" cap="none" normalizeH="0" baseline="0">
                        <a:ln>
                          <a:noFill/>
                        </a:ln>
                        <a:solidFill>
                          <a:schemeClr val="bg1"/>
                        </a:solidFill>
                        <a:effectLst/>
                        <a:latin typeface="Times New Roman" charset="0"/>
                        <a:ea typeface="ＭＳ Ｐゴシック" charset="0"/>
                        <a:cs typeface="Arial"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63300"/>
                    </a:solidFill>
                  </a:tcPr>
                </a:tc>
              </a:tr>
              <a:tr h="433415">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Beneficiaries</a:t>
                      </a:r>
                      <a:endParaRPr kumimoji="0" lang="th-TH" sz="2000" b="0" i="0" u="none" strike="noStrike" cap="none" normalizeH="0" baseline="0">
                        <a:ln>
                          <a:noFill/>
                        </a:ln>
                        <a:solidFill>
                          <a:schemeClr val="bg1"/>
                        </a:solidFill>
                        <a:effectLst/>
                        <a:latin typeface="Times New Roman" charset="0"/>
                        <a:ea typeface="ＭＳ Ｐゴシック" charset="0"/>
                        <a:cs typeface="Arial"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Thai citizens uncovered by SSS and CSMBS</a:t>
                      </a:r>
                      <a:r>
                        <a:rPr kumimoji="0" lang="th-TH" sz="2000" b="0" i="0" u="none" strike="noStrike" cap="none" normalizeH="0" baseline="0">
                          <a:ln>
                            <a:noFill/>
                          </a:ln>
                          <a:solidFill>
                            <a:schemeClr val="bg1"/>
                          </a:solidFill>
                          <a:effectLst/>
                          <a:latin typeface="Times New Roman" charset="0"/>
                          <a:ea typeface="ＭＳ Ｐゴシック" charset="0"/>
                          <a:cs typeface="Angsana New" charset="0"/>
                        </a:rPr>
                        <a:t> </a:t>
                      </a:r>
                      <a:r>
                        <a:rPr kumimoji="0" lang="en-US" sz="2000" b="0" i="0" u="none" strike="noStrike" cap="none" normalizeH="0" baseline="0">
                          <a:ln>
                            <a:noFill/>
                          </a:ln>
                          <a:solidFill>
                            <a:schemeClr val="bg1"/>
                          </a:solidFill>
                          <a:effectLst/>
                          <a:latin typeface="Times New Roman" charset="0"/>
                          <a:ea typeface="ＭＳ Ｐゴシック" charset="0"/>
                          <a:cs typeface="Angsana New" charset="0"/>
                        </a:rPr>
                        <a:t>(47 million)</a:t>
                      </a:r>
                      <a:endParaRPr kumimoji="0" lang="th-TH" sz="2000" b="0" i="0" u="none" strike="noStrike" cap="none" normalizeH="0" baseline="0">
                        <a:ln>
                          <a:noFill/>
                        </a:ln>
                        <a:solidFill>
                          <a:schemeClr val="bg1"/>
                        </a:solidFill>
                        <a:effectLst/>
                        <a:latin typeface="Times New Roman" charset="0"/>
                        <a:ea typeface="ＭＳ Ｐゴシック" charset="0"/>
                        <a:cs typeface="Angsana New"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63300"/>
                    </a:solidFill>
                  </a:tcPr>
                </a:tc>
              </a:tr>
              <a:tr h="1098620">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Benefit package</a:t>
                      </a:r>
                      <a:endParaRPr kumimoji="0" lang="th-TH" sz="2000" b="0" i="0" u="none" strike="noStrike" cap="none" normalizeH="0" baseline="0">
                        <a:ln>
                          <a:noFill/>
                        </a:ln>
                        <a:solidFill>
                          <a:schemeClr val="bg1"/>
                        </a:solidFill>
                        <a:effectLst/>
                        <a:latin typeface="Times New Roman" charset="0"/>
                        <a:ea typeface="ＭＳ Ｐゴシック" charset="0"/>
                        <a:cs typeface="Arial"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Comprehensive package including prevention and promotion services (PP) and accredited alternative medicines with an exclusion list of some services</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63300"/>
                    </a:solidFill>
                  </a:tcPr>
                </a:tc>
              </a:tr>
              <a:tr h="1100208">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Service providers</a:t>
                      </a:r>
                      <a:endParaRPr kumimoji="0" lang="th-TH" sz="2000" b="0" i="0" u="none" strike="noStrike" cap="none" normalizeH="0" baseline="0">
                        <a:ln>
                          <a:noFill/>
                        </a:ln>
                        <a:solidFill>
                          <a:schemeClr val="bg1"/>
                        </a:solidFill>
                        <a:effectLst/>
                        <a:latin typeface="Times New Roman" charset="0"/>
                        <a:ea typeface="ＭＳ Ｐゴシック" charset="0"/>
                        <a:cs typeface="Arial"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Contracted public and private hospitals and requiring all hospital to establish one primary care unit (PCU) for every 10,000-15,000 registered population</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63300"/>
                    </a:solidFill>
                  </a:tcPr>
                </a:tc>
              </a:tr>
              <a:tr h="1493614">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Payment method</a:t>
                      </a:r>
                      <a:endParaRPr kumimoji="0" lang="th-TH" sz="2000" b="0" i="0" u="none" strike="noStrike" cap="none" normalizeH="0" baseline="0">
                        <a:ln>
                          <a:noFill/>
                        </a:ln>
                        <a:solidFill>
                          <a:schemeClr val="bg1"/>
                        </a:solidFill>
                        <a:effectLst/>
                        <a:latin typeface="Times New Roman" charset="0"/>
                        <a:ea typeface="ＭＳ Ｐゴシック" charset="0"/>
                        <a:cs typeface="Arial"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OP,PP - Capitation</a:t>
                      </a:r>
                    </a:p>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IP - DRG weighted global budget </a:t>
                      </a:r>
                    </a:p>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A/E and HC OP </a:t>
                      </a:r>
                      <a:r>
                        <a:rPr kumimoji="0" lang="en-US" sz="2000" b="0" i="0" u="none" strike="noStrike" cap="none" normalizeH="0" baseline="0">
                          <a:ln>
                            <a:noFill/>
                          </a:ln>
                          <a:solidFill>
                            <a:schemeClr val="bg1"/>
                          </a:solidFill>
                          <a:effectLst/>
                          <a:latin typeface="Arial"/>
                          <a:ea typeface="ＭＳ Ｐゴシック" charset="0"/>
                          <a:cs typeface="Arial" charset="0"/>
                        </a:rPr>
                        <a:t>–</a:t>
                      </a:r>
                      <a:r>
                        <a:rPr kumimoji="0" lang="en-US" sz="2000" b="0" i="0" u="none" strike="noStrike" cap="none" normalizeH="0" baseline="0">
                          <a:ln>
                            <a:noFill/>
                          </a:ln>
                          <a:solidFill>
                            <a:schemeClr val="bg1"/>
                          </a:solidFill>
                          <a:effectLst/>
                          <a:latin typeface="Times New Roman" charset="0"/>
                          <a:ea typeface="ＭＳ Ｐゴシック" charset="0"/>
                          <a:cs typeface="Arial" charset="0"/>
                        </a:rPr>
                        <a:t> point system, </a:t>
                      </a:r>
                    </a:p>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en-US" sz="2000" b="0" i="0" u="none" strike="noStrike" cap="none" normalizeH="0" baseline="0">
                          <a:ln>
                            <a:noFill/>
                          </a:ln>
                          <a:solidFill>
                            <a:schemeClr val="bg1"/>
                          </a:solidFill>
                          <a:effectLst/>
                          <a:latin typeface="Times New Roman" charset="0"/>
                          <a:ea typeface="ＭＳ Ｐゴシック" charset="0"/>
                          <a:cs typeface="Arial" charset="0"/>
                        </a:rPr>
                        <a:t>AE/HC IP </a:t>
                      </a:r>
                      <a:r>
                        <a:rPr kumimoji="0" lang="en-US" sz="2000" b="0" i="0" u="none" strike="noStrike" cap="none" normalizeH="0" baseline="0">
                          <a:ln>
                            <a:noFill/>
                          </a:ln>
                          <a:solidFill>
                            <a:schemeClr val="bg1"/>
                          </a:solidFill>
                          <a:effectLst/>
                          <a:latin typeface="Arial"/>
                          <a:ea typeface="ＭＳ Ｐゴシック" charset="0"/>
                          <a:cs typeface="Arial" charset="0"/>
                        </a:rPr>
                        <a:t>–</a:t>
                      </a:r>
                      <a:r>
                        <a:rPr kumimoji="0" lang="en-US" sz="2000" b="0" i="0" u="none" strike="noStrike" cap="none" normalizeH="0" baseline="0">
                          <a:ln>
                            <a:noFill/>
                          </a:ln>
                          <a:solidFill>
                            <a:schemeClr val="bg1"/>
                          </a:solidFill>
                          <a:effectLst/>
                          <a:latin typeface="Times New Roman" charset="0"/>
                          <a:ea typeface="ＭＳ Ｐゴシック" charset="0"/>
                          <a:cs typeface="Arial" charset="0"/>
                        </a:rPr>
                        <a:t>DRG weighted global budget</a:t>
                      </a:r>
                      <a:endParaRPr kumimoji="0" lang="th-TH" sz="2000" b="0" i="0" u="none" strike="noStrike" cap="none" normalizeH="0" baseline="0">
                        <a:ln>
                          <a:noFill/>
                        </a:ln>
                        <a:solidFill>
                          <a:schemeClr val="bg1"/>
                        </a:solidFill>
                        <a:effectLst/>
                        <a:latin typeface="Times New Roman" charset="0"/>
                        <a:ea typeface="ＭＳ Ｐゴシック" charset="0"/>
                        <a:cs typeface="Arial" charset="0"/>
                      </a:endParaRP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663300"/>
                    </a:solidFill>
                  </a:tcPr>
                </a:tc>
              </a:tr>
            </a:tbl>
          </a:graphicData>
        </a:graphic>
      </p:graphicFrame>
    </p:spTree>
    <p:extLst>
      <p:ext uri="{BB962C8B-B14F-4D97-AF65-F5344CB8AC3E}">
        <p14:creationId xmlns:p14="http://schemas.microsoft.com/office/powerpoint/2010/main" val="221173458"/>
      </p:ext>
    </p:extLst>
  </p:cSld>
  <p:clrMapOvr>
    <a:masterClrMapping/>
  </p:clrMapOvr>
  <p:transition xmlns:p14="http://schemas.microsoft.com/office/powerpoint/2010/main">
    <p:randomBa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20"/>
          <p:cNvSpPr>
            <a:spLocks noGrp="1"/>
          </p:cNvSpPr>
          <p:nvPr>
            <p:ph type="title"/>
          </p:nvPr>
        </p:nvSpPr>
        <p:spPr>
          <a:xfrm>
            <a:off x="246983" y="44624"/>
            <a:ext cx="8612280" cy="699418"/>
          </a:xfrm>
        </p:spPr>
        <p:txBody>
          <a:bodyPr>
            <a:normAutofit/>
          </a:bodyPr>
          <a:lstStyle/>
          <a:p>
            <a:r>
              <a:rPr lang="en-US" sz="3600" b="1" dirty="0" smtClean="0">
                <a:solidFill>
                  <a:srgbClr val="0000FF"/>
                </a:solidFill>
                <a:ea typeface="Tahoma" pitchFamily="34" charset="0"/>
                <a:cs typeface="Tahoma" pitchFamily="34" charset="0"/>
              </a:rPr>
              <a:t>New institutional arrangements of the UCS</a:t>
            </a:r>
            <a:endParaRPr lang="th-TH" sz="3600" b="1" dirty="0">
              <a:solidFill>
                <a:srgbClr val="0000FF"/>
              </a:solidFill>
              <a:ea typeface="Tahoma" pitchFamily="34" charset="0"/>
              <a:cs typeface="Tahoma" pitchFamily="34" charset="0"/>
            </a:endParaRPr>
          </a:p>
        </p:txBody>
      </p:sp>
      <p:grpSp>
        <p:nvGrpSpPr>
          <p:cNvPr id="2" name="Group 1"/>
          <p:cNvGrpSpPr/>
          <p:nvPr/>
        </p:nvGrpSpPr>
        <p:grpSpPr>
          <a:xfrm>
            <a:off x="239290" y="932992"/>
            <a:ext cx="8480987" cy="5664360"/>
            <a:chOff x="-36512" y="763319"/>
            <a:chExt cx="9001000" cy="6050057"/>
          </a:xfrm>
        </p:grpSpPr>
        <p:cxnSp>
          <p:nvCxnSpPr>
            <p:cNvPr id="29" name="Straight Arrow Connector 28"/>
            <p:cNvCxnSpPr/>
            <p:nvPr/>
          </p:nvCxnSpPr>
          <p:spPr>
            <a:xfrm>
              <a:off x="2195736" y="1937526"/>
              <a:ext cx="479097" cy="1476528"/>
            </a:xfrm>
            <a:prstGeom prst="straightConnector1">
              <a:avLst/>
            </a:prstGeom>
            <a:ln w="15875">
              <a:solidFill>
                <a:srgbClr val="CC33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5773802" y="3573016"/>
              <a:ext cx="2492698" cy="0"/>
            </a:xfrm>
            <a:prstGeom prst="line">
              <a:avLst/>
            </a:prstGeom>
            <a:ln w="25400">
              <a:solidFill>
                <a:srgbClr val="CC000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220887" y="829481"/>
              <a:ext cx="1638376" cy="361607"/>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Financial flow</a:t>
              </a:r>
              <a:endParaRPr lang="th-TH" sz="1600" dirty="0">
                <a:latin typeface="Tahoma" pitchFamily="34" charset="0"/>
                <a:ea typeface="Tahoma" pitchFamily="34" charset="0"/>
                <a:cs typeface="Tahoma" pitchFamily="34" charset="0"/>
              </a:endParaRPr>
            </a:p>
          </p:txBody>
        </p:sp>
        <p:sp>
          <p:nvSpPr>
            <p:cNvPr id="57" name="TextBox 56"/>
            <p:cNvSpPr txBox="1"/>
            <p:nvPr/>
          </p:nvSpPr>
          <p:spPr>
            <a:xfrm>
              <a:off x="7220887" y="1160289"/>
              <a:ext cx="1638376" cy="361607"/>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Command line</a:t>
              </a:r>
              <a:endParaRPr lang="th-TH" sz="1600" dirty="0">
                <a:latin typeface="Tahoma" pitchFamily="34" charset="0"/>
                <a:ea typeface="Tahoma" pitchFamily="34" charset="0"/>
                <a:cs typeface="Tahoma" pitchFamily="34" charset="0"/>
              </a:endParaRPr>
            </a:p>
          </p:txBody>
        </p:sp>
        <p:sp>
          <p:nvSpPr>
            <p:cNvPr id="3" name="TextBox 2"/>
            <p:cNvSpPr txBox="1"/>
            <p:nvPr/>
          </p:nvSpPr>
          <p:spPr>
            <a:xfrm>
              <a:off x="4012890" y="763319"/>
              <a:ext cx="2231649" cy="400110"/>
            </a:xfrm>
            <a:prstGeom prst="rect">
              <a:avLst/>
            </a:prstGeom>
            <a:noFill/>
            <a:ln>
              <a:solidFill>
                <a:schemeClr val="accent1"/>
              </a:solidFill>
            </a:ln>
          </p:spPr>
          <p:txBody>
            <a:bodyPr wrap="square" lIns="36000" rIns="36000" rtlCol="0">
              <a:spAutoFit/>
            </a:bodyPr>
            <a:lstStyle/>
            <a:p>
              <a:pPr algn="ctr"/>
              <a:r>
                <a:rPr lang="en-US" sz="2000" dirty="0" smtClean="0">
                  <a:latin typeface="Tahoma" pitchFamily="34" charset="0"/>
                  <a:ea typeface="Tahoma" pitchFamily="34" charset="0"/>
                  <a:cs typeface="Tahoma" pitchFamily="34" charset="0"/>
                </a:rPr>
                <a:t>Minister of Health</a:t>
              </a:r>
              <a:endParaRPr lang="th-TH" sz="2000" dirty="0">
                <a:latin typeface="Tahoma" pitchFamily="34" charset="0"/>
                <a:ea typeface="Tahoma" pitchFamily="34" charset="0"/>
                <a:cs typeface="Tahoma" pitchFamily="34" charset="0"/>
              </a:endParaRPr>
            </a:p>
          </p:txBody>
        </p:sp>
        <p:sp>
          <p:nvSpPr>
            <p:cNvPr id="4" name="TextBox 3"/>
            <p:cNvSpPr txBox="1"/>
            <p:nvPr/>
          </p:nvSpPr>
          <p:spPr>
            <a:xfrm>
              <a:off x="5163585" y="1557259"/>
              <a:ext cx="1080955" cy="367625"/>
            </a:xfrm>
            <a:prstGeom prst="rect">
              <a:avLst/>
            </a:prstGeom>
            <a:solidFill>
              <a:srgbClr val="00B050"/>
            </a:solidFill>
            <a:ln>
              <a:solidFill>
                <a:schemeClr val="accent1"/>
              </a:solidFill>
            </a:ln>
          </p:spPr>
          <p:txBody>
            <a:bodyPr wrap="square" lIns="36000" rIns="36000" rtlCol="0">
              <a:spAutoFit/>
            </a:bodyPr>
            <a:lstStyle/>
            <a:p>
              <a:pPr algn="ctr"/>
              <a:r>
                <a:rPr lang="en-US" sz="1800" dirty="0" smtClean="0">
                  <a:solidFill>
                    <a:schemeClr val="bg1"/>
                  </a:solidFill>
                  <a:latin typeface="Tahoma" pitchFamily="34" charset="0"/>
                  <a:ea typeface="Tahoma" pitchFamily="34" charset="0"/>
                  <a:cs typeface="Tahoma" pitchFamily="34" charset="0"/>
                </a:rPr>
                <a:t>MOPH</a:t>
              </a:r>
              <a:endParaRPr lang="th-TH" sz="1800" dirty="0">
                <a:solidFill>
                  <a:schemeClr val="bg1"/>
                </a:solidFill>
                <a:latin typeface="Tahoma" pitchFamily="34" charset="0"/>
                <a:ea typeface="Tahoma" pitchFamily="34" charset="0"/>
                <a:cs typeface="Tahoma" pitchFamily="34" charset="0"/>
              </a:endParaRPr>
            </a:p>
          </p:txBody>
        </p:sp>
        <p:sp>
          <p:nvSpPr>
            <p:cNvPr id="5" name="TextBox 4"/>
            <p:cNvSpPr txBox="1"/>
            <p:nvPr/>
          </p:nvSpPr>
          <p:spPr>
            <a:xfrm>
              <a:off x="1014112" y="1557259"/>
              <a:ext cx="1394781" cy="367625"/>
            </a:xfrm>
            <a:prstGeom prst="rect">
              <a:avLst/>
            </a:prstGeom>
            <a:solidFill>
              <a:schemeClr val="accent1"/>
            </a:solidFill>
            <a:ln>
              <a:solidFill>
                <a:schemeClr val="accent1"/>
              </a:solidFill>
            </a:ln>
          </p:spPr>
          <p:txBody>
            <a:bodyPr wrap="square" lIns="36000" rIns="36000" rtlCol="0">
              <a:spAutoFit/>
            </a:bodyPr>
            <a:lstStyle/>
            <a:p>
              <a:pPr algn="ctr"/>
              <a:r>
                <a:rPr lang="en-US" sz="1800" dirty="0" smtClean="0">
                  <a:solidFill>
                    <a:schemeClr val="bg1"/>
                  </a:solidFill>
                  <a:latin typeface="Tahoma" pitchFamily="34" charset="0"/>
                  <a:ea typeface="Tahoma" pitchFamily="34" charset="0"/>
                  <a:cs typeface="Tahoma" pitchFamily="34" charset="0"/>
                </a:rPr>
                <a:t>NHSO</a:t>
              </a:r>
              <a:endParaRPr lang="th-TH" sz="1800" dirty="0">
                <a:solidFill>
                  <a:schemeClr val="bg1"/>
                </a:solidFill>
                <a:latin typeface="Tahoma" pitchFamily="34" charset="0"/>
                <a:ea typeface="Tahoma" pitchFamily="34" charset="0"/>
                <a:cs typeface="Tahoma" pitchFamily="34" charset="0"/>
              </a:endParaRPr>
            </a:p>
          </p:txBody>
        </p:sp>
        <p:sp>
          <p:nvSpPr>
            <p:cNvPr id="6" name="TextBox 5"/>
            <p:cNvSpPr txBox="1"/>
            <p:nvPr/>
          </p:nvSpPr>
          <p:spPr>
            <a:xfrm>
              <a:off x="107504" y="763319"/>
              <a:ext cx="3207996" cy="361607"/>
            </a:xfrm>
            <a:prstGeom prst="rect">
              <a:avLst/>
            </a:prstGeom>
            <a:solidFill>
              <a:schemeClr val="accent1"/>
            </a:solidFill>
            <a:ln>
              <a:solidFill>
                <a:schemeClr val="accent1"/>
              </a:solidFill>
            </a:ln>
          </p:spPr>
          <p:txBody>
            <a:bodyPr wrap="square" lIns="36000" rIns="36000" rtlCol="0">
              <a:spAutoFit/>
            </a:bodyPr>
            <a:lstStyle/>
            <a:p>
              <a:pPr algn="ctr"/>
              <a:r>
                <a:rPr lang="en-US" sz="1600" dirty="0" smtClean="0">
                  <a:solidFill>
                    <a:schemeClr val="bg1"/>
                  </a:solidFill>
                  <a:latin typeface="Tahoma" pitchFamily="34" charset="0"/>
                  <a:ea typeface="Tahoma" pitchFamily="34" charset="0"/>
                  <a:cs typeface="Tahoma" pitchFamily="34" charset="0"/>
                </a:rPr>
                <a:t>National Health Security Board</a:t>
              </a:r>
              <a:endParaRPr lang="th-TH" sz="1600" dirty="0">
                <a:solidFill>
                  <a:schemeClr val="bg1"/>
                </a:solidFill>
                <a:latin typeface="Tahoma" pitchFamily="34" charset="0"/>
                <a:ea typeface="Tahoma" pitchFamily="34" charset="0"/>
                <a:cs typeface="Tahoma" pitchFamily="34" charset="0"/>
              </a:endParaRPr>
            </a:p>
          </p:txBody>
        </p:sp>
        <p:cxnSp>
          <p:nvCxnSpPr>
            <p:cNvPr id="8" name="Straight Connector 7"/>
            <p:cNvCxnSpPr>
              <a:stCxn id="6" idx="3"/>
              <a:endCxn id="3" idx="1"/>
            </p:cNvCxnSpPr>
            <p:nvPr/>
          </p:nvCxnSpPr>
          <p:spPr>
            <a:xfrm>
              <a:off x="3315500" y="944122"/>
              <a:ext cx="697390" cy="1925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4" idx="0"/>
            </p:cNvCxnSpPr>
            <p:nvPr/>
          </p:nvCxnSpPr>
          <p:spPr>
            <a:xfrm>
              <a:off x="5704063" y="1197106"/>
              <a:ext cx="0" cy="360153"/>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p:cNvCxnSpPr>
            <p:nvPr/>
          </p:nvCxnSpPr>
          <p:spPr>
            <a:xfrm flipH="1">
              <a:off x="1711502" y="1124926"/>
              <a:ext cx="1" cy="432333"/>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69337" y="2454177"/>
              <a:ext cx="1848772" cy="367625"/>
            </a:xfrm>
            <a:prstGeom prst="rect">
              <a:avLst/>
            </a:prstGeom>
            <a:solidFill>
              <a:schemeClr val="accent1"/>
            </a:solidFill>
            <a:ln>
              <a:solidFill>
                <a:schemeClr val="accent1"/>
              </a:solidFill>
            </a:ln>
          </p:spPr>
          <p:txBody>
            <a:bodyPr wrap="square" lIns="36000" rIns="36000" rtlCol="0">
              <a:spAutoFit/>
            </a:bodyPr>
            <a:lstStyle/>
            <a:p>
              <a:pPr algn="ctr"/>
              <a:r>
                <a:rPr lang="en-US" sz="1600" dirty="0" smtClean="0">
                  <a:solidFill>
                    <a:schemeClr val="bg1"/>
                  </a:solidFill>
                  <a:latin typeface="Tahoma" pitchFamily="34" charset="0"/>
                  <a:ea typeface="Tahoma" pitchFamily="34" charset="0"/>
                  <a:cs typeface="Tahoma" pitchFamily="34" charset="0"/>
                </a:rPr>
                <a:t>Regional NHSO</a:t>
              </a:r>
              <a:endParaRPr lang="th-TH" sz="1600" dirty="0">
                <a:solidFill>
                  <a:schemeClr val="bg1"/>
                </a:solidFill>
                <a:latin typeface="Tahoma" pitchFamily="34" charset="0"/>
                <a:ea typeface="Tahoma" pitchFamily="34" charset="0"/>
                <a:cs typeface="Tahoma" pitchFamily="34" charset="0"/>
              </a:endParaRPr>
            </a:p>
          </p:txBody>
        </p:sp>
        <p:cxnSp>
          <p:nvCxnSpPr>
            <p:cNvPr id="17" name="Straight Arrow Connector 16"/>
            <p:cNvCxnSpPr>
              <a:stCxn id="5" idx="2"/>
            </p:cNvCxnSpPr>
            <p:nvPr/>
          </p:nvCxnSpPr>
          <p:spPr>
            <a:xfrm>
              <a:off x="1711502" y="1924884"/>
              <a:ext cx="0" cy="529293"/>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128716" y="2483522"/>
              <a:ext cx="2911359" cy="367625"/>
            </a:xfrm>
            <a:prstGeom prst="rect">
              <a:avLst/>
            </a:prstGeom>
            <a:solidFill>
              <a:srgbClr val="00B050"/>
            </a:solidFill>
            <a:ln>
              <a:solidFill>
                <a:schemeClr val="accent1"/>
              </a:solidFill>
            </a:ln>
          </p:spPr>
          <p:txBody>
            <a:bodyPr wrap="square" lIns="36000" rIns="36000" rtlCol="0">
              <a:spAutoFit/>
            </a:bodyPr>
            <a:lstStyle/>
            <a:p>
              <a:pPr algn="ctr"/>
              <a:r>
                <a:rPr lang="en-US" sz="1600" dirty="0" smtClean="0">
                  <a:solidFill>
                    <a:schemeClr val="bg1"/>
                  </a:solidFill>
                  <a:latin typeface="Tahoma" pitchFamily="34" charset="0"/>
                  <a:ea typeface="Tahoma" pitchFamily="34" charset="0"/>
                  <a:cs typeface="Tahoma" pitchFamily="34" charset="0"/>
                </a:rPr>
                <a:t>Health Regional inspector </a:t>
              </a:r>
              <a:endParaRPr lang="th-TH" sz="1600" dirty="0">
                <a:solidFill>
                  <a:schemeClr val="bg1"/>
                </a:solidFill>
                <a:latin typeface="Tahoma" pitchFamily="34" charset="0"/>
                <a:ea typeface="Tahoma" pitchFamily="34" charset="0"/>
                <a:cs typeface="Tahoma" pitchFamily="34" charset="0"/>
              </a:endParaRPr>
            </a:p>
          </p:txBody>
        </p:sp>
        <p:cxnSp>
          <p:nvCxnSpPr>
            <p:cNvPr id="20" name="Straight Arrow Connector 19"/>
            <p:cNvCxnSpPr>
              <a:stCxn id="4" idx="2"/>
            </p:cNvCxnSpPr>
            <p:nvPr/>
          </p:nvCxnSpPr>
          <p:spPr>
            <a:xfrm>
              <a:off x="5704063" y="1924884"/>
              <a:ext cx="0" cy="62480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53979" y="2454177"/>
              <a:ext cx="1795781" cy="367625"/>
            </a:xfrm>
            <a:prstGeom prst="rect">
              <a:avLst/>
            </a:prstGeom>
            <a:solidFill>
              <a:schemeClr val="accent1"/>
            </a:solidFill>
            <a:ln>
              <a:solidFill>
                <a:schemeClr val="accent1"/>
              </a:solidFill>
            </a:ln>
          </p:spPr>
          <p:txBody>
            <a:bodyPr wrap="square" lIns="36000" rIns="36000" rtlCol="0">
              <a:spAutoFit/>
            </a:bodyPr>
            <a:lstStyle/>
            <a:p>
              <a:pPr algn="ctr"/>
              <a:r>
                <a:rPr lang="en-US" sz="1600" dirty="0" smtClean="0">
                  <a:solidFill>
                    <a:schemeClr val="bg1"/>
                  </a:solidFill>
                  <a:latin typeface="Tahoma" pitchFamily="34" charset="0"/>
                  <a:ea typeface="Tahoma" pitchFamily="34" charset="0"/>
                  <a:cs typeface="Tahoma" pitchFamily="34" charset="0"/>
                </a:rPr>
                <a:t>Regional NHSB</a:t>
              </a:r>
              <a:endParaRPr lang="th-TH" sz="1600" dirty="0">
                <a:solidFill>
                  <a:schemeClr val="bg1"/>
                </a:solidFill>
                <a:latin typeface="Tahoma" pitchFamily="34" charset="0"/>
                <a:ea typeface="Tahoma" pitchFamily="34" charset="0"/>
                <a:cs typeface="Tahoma" pitchFamily="34" charset="0"/>
              </a:endParaRPr>
            </a:p>
          </p:txBody>
        </p:sp>
        <p:cxnSp>
          <p:nvCxnSpPr>
            <p:cNvPr id="25" name="Straight Connector 24"/>
            <p:cNvCxnSpPr>
              <a:stCxn id="15" idx="3"/>
              <a:endCxn id="22" idx="1"/>
            </p:cNvCxnSpPr>
            <p:nvPr/>
          </p:nvCxnSpPr>
          <p:spPr>
            <a:xfrm>
              <a:off x="2618110" y="2637990"/>
              <a:ext cx="4358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2" idx="3"/>
              <a:endCxn id="18" idx="1"/>
            </p:cNvCxnSpPr>
            <p:nvPr/>
          </p:nvCxnSpPr>
          <p:spPr>
            <a:xfrm>
              <a:off x="4849759" y="2637990"/>
              <a:ext cx="278956" cy="2934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618110" y="3446602"/>
              <a:ext cx="3068518" cy="400110"/>
            </a:xfrm>
            <a:prstGeom prst="rect">
              <a:avLst/>
            </a:prstGeom>
            <a:solidFill>
              <a:srgbClr val="00B050"/>
            </a:solidFill>
            <a:ln>
              <a:solidFill>
                <a:schemeClr val="accent1"/>
              </a:solidFill>
            </a:ln>
          </p:spPr>
          <p:txBody>
            <a:bodyPr wrap="square" lIns="36000" rIns="36000" rtlCol="0">
              <a:spAutoFit/>
            </a:bodyPr>
            <a:lstStyle/>
            <a:p>
              <a:pPr algn="ctr"/>
              <a:r>
                <a:rPr lang="en-US" sz="1800" dirty="0" smtClean="0">
                  <a:solidFill>
                    <a:schemeClr val="bg1"/>
                  </a:solidFill>
                  <a:latin typeface="Tahoma" pitchFamily="34" charset="0"/>
                  <a:ea typeface="Tahoma" pitchFamily="34" charset="0"/>
                  <a:cs typeface="Tahoma" pitchFamily="34" charset="0"/>
                </a:rPr>
                <a:t>Provincial Health Office</a:t>
              </a:r>
              <a:endParaRPr lang="th-TH" sz="1800" dirty="0">
                <a:solidFill>
                  <a:schemeClr val="bg1"/>
                </a:solidFill>
                <a:latin typeface="Tahoma" pitchFamily="34" charset="0"/>
                <a:ea typeface="Tahoma" pitchFamily="34" charset="0"/>
                <a:cs typeface="Tahoma" pitchFamily="34" charset="0"/>
              </a:endParaRPr>
            </a:p>
          </p:txBody>
        </p:sp>
        <p:cxnSp>
          <p:nvCxnSpPr>
            <p:cNvPr id="30" name="Straight Arrow Connector 29"/>
            <p:cNvCxnSpPr/>
            <p:nvPr/>
          </p:nvCxnSpPr>
          <p:spPr>
            <a:xfrm>
              <a:off x="5477411" y="2821802"/>
              <a:ext cx="0" cy="62480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3" name="Flowchart: Multidocument 32"/>
            <p:cNvSpPr/>
            <p:nvPr/>
          </p:nvSpPr>
          <p:spPr>
            <a:xfrm>
              <a:off x="2966805" y="4703674"/>
              <a:ext cx="1603998" cy="727778"/>
            </a:xfrm>
            <a:prstGeom prst="flowChartMultidocumen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800" dirty="0" smtClean="0">
                  <a:solidFill>
                    <a:schemeClr val="bg1"/>
                  </a:solidFill>
                  <a:latin typeface="Tahoma" pitchFamily="34" charset="0"/>
                  <a:ea typeface="Tahoma" pitchFamily="34" charset="0"/>
                  <a:cs typeface="Tahoma" pitchFamily="34" charset="0"/>
                </a:rPr>
                <a:t>MOPH CUPs</a:t>
              </a:r>
              <a:endParaRPr lang="th-TH" sz="1800" dirty="0">
                <a:solidFill>
                  <a:schemeClr val="bg1"/>
                </a:solidFill>
                <a:latin typeface="Tahoma" pitchFamily="34" charset="0"/>
                <a:ea typeface="Tahoma" pitchFamily="34" charset="0"/>
                <a:cs typeface="Tahoma" pitchFamily="34" charset="0"/>
              </a:endParaRPr>
            </a:p>
          </p:txBody>
        </p:sp>
        <p:cxnSp>
          <p:nvCxnSpPr>
            <p:cNvPr id="35" name="Straight Arrow Connector 34"/>
            <p:cNvCxnSpPr>
              <a:stCxn id="28" idx="2"/>
            </p:cNvCxnSpPr>
            <p:nvPr/>
          </p:nvCxnSpPr>
          <p:spPr>
            <a:xfrm>
              <a:off x="4152369" y="3846712"/>
              <a:ext cx="0" cy="886307"/>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408893" y="2821802"/>
              <a:ext cx="906607" cy="649588"/>
            </a:xfrm>
            <a:prstGeom prst="line">
              <a:avLst/>
            </a:prstGeom>
            <a:ln w="25400">
              <a:prstDash val="lgDashDot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95677" y="1130944"/>
              <a:ext cx="0" cy="3837377"/>
            </a:xfrm>
            <a:prstGeom prst="line">
              <a:avLst/>
            </a:prstGeom>
            <a:ln w="28575">
              <a:solidFill>
                <a:srgbClr val="CC0000"/>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95677" y="4968321"/>
              <a:ext cx="2440867" cy="0"/>
            </a:xfrm>
            <a:prstGeom prst="line">
              <a:avLst/>
            </a:prstGeom>
            <a:ln w="28575">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780020" y="4174381"/>
              <a:ext cx="2371128" cy="367625"/>
            </a:xfrm>
            <a:prstGeom prst="rect">
              <a:avLst/>
            </a:prstGeom>
            <a:solidFill>
              <a:srgbClr val="92D050"/>
            </a:solidFill>
            <a:ln>
              <a:solidFill>
                <a:schemeClr val="accent1"/>
              </a:solidFill>
            </a:ln>
          </p:spPr>
          <p:txBody>
            <a:bodyPr wrap="square" lIns="36000" rIns="36000" rtlCol="0">
              <a:spAutoFit/>
            </a:bodyPr>
            <a:lstStyle/>
            <a:p>
              <a:pPr algn="ctr"/>
              <a:r>
                <a:rPr lang="en-US" sz="1600" dirty="0" smtClean="0">
                  <a:solidFill>
                    <a:schemeClr val="bg1"/>
                  </a:solidFill>
                  <a:latin typeface="Tahoma" pitchFamily="34" charset="0"/>
                  <a:ea typeface="Tahoma" pitchFamily="34" charset="0"/>
                  <a:cs typeface="Tahoma" pitchFamily="34" charset="0"/>
                </a:rPr>
                <a:t>District Health Office</a:t>
              </a:r>
              <a:endParaRPr lang="th-TH" sz="1600" dirty="0">
                <a:solidFill>
                  <a:schemeClr val="bg1"/>
                </a:solidFill>
                <a:latin typeface="Tahoma" pitchFamily="34" charset="0"/>
                <a:ea typeface="Tahoma" pitchFamily="34" charset="0"/>
                <a:cs typeface="Tahoma" pitchFamily="34" charset="0"/>
              </a:endParaRPr>
            </a:p>
          </p:txBody>
        </p:sp>
        <p:sp>
          <p:nvSpPr>
            <p:cNvPr id="48" name="TextBox 47"/>
            <p:cNvSpPr txBox="1"/>
            <p:nvPr/>
          </p:nvSpPr>
          <p:spPr>
            <a:xfrm>
              <a:off x="6012160" y="3665718"/>
              <a:ext cx="1778346" cy="361607"/>
            </a:xfrm>
            <a:prstGeom prst="rect">
              <a:avLst/>
            </a:prstGeom>
            <a:solidFill>
              <a:schemeClr val="bg1"/>
            </a:solidFill>
            <a:ln>
              <a:solidFill>
                <a:schemeClr val="accent1"/>
              </a:solidFill>
            </a:ln>
          </p:spPr>
          <p:txBody>
            <a:bodyPr wrap="square" lIns="36000" rIns="36000" rtlCol="0">
              <a:spAutoFit/>
            </a:bodyPr>
            <a:lstStyle/>
            <a:p>
              <a:pPr algn="ctr"/>
              <a:r>
                <a:rPr lang="en-US" sz="1600" dirty="0" smtClean="0">
                  <a:latin typeface="Tahoma" pitchFamily="34" charset="0"/>
                  <a:ea typeface="Tahoma" pitchFamily="34" charset="0"/>
                  <a:cs typeface="Tahoma" pitchFamily="34" charset="0"/>
                </a:rPr>
                <a:t>District governor</a:t>
              </a:r>
              <a:endParaRPr lang="th-TH" sz="1600" dirty="0">
                <a:latin typeface="Tahoma" pitchFamily="34" charset="0"/>
                <a:ea typeface="Tahoma" pitchFamily="34" charset="0"/>
                <a:cs typeface="Tahoma" pitchFamily="34" charset="0"/>
              </a:endParaRPr>
            </a:p>
          </p:txBody>
        </p:sp>
        <p:cxnSp>
          <p:nvCxnSpPr>
            <p:cNvPr id="49" name="Straight Arrow Connector 48"/>
            <p:cNvCxnSpPr/>
            <p:nvPr/>
          </p:nvCxnSpPr>
          <p:spPr>
            <a:xfrm>
              <a:off x="5407672" y="3814228"/>
              <a:ext cx="0" cy="360153"/>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6523497" y="4008977"/>
              <a:ext cx="0" cy="165403"/>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384019" y="4542006"/>
              <a:ext cx="0" cy="757123"/>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56" name="Flowchart: Multidocument 55"/>
            <p:cNvSpPr/>
            <p:nvPr/>
          </p:nvSpPr>
          <p:spPr>
            <a:xfrm>
              <a:off x="5024107" y="5344501"/>
              <a:ext cx="1499390" cy="727778"/>
            </a:xfrm>
            <a:prstGeom prst="flowChartMultidocumen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600" dirty="0" smtClean="0">
                  <a:solidFill>
                    <a:schemeClr val="bg1"/>
                  </a:solidFill>
                  <a:latin typeface="Tahoma" pitchFamily="34" charset="0"/>
                  <a:ea typeface="Tahoma" pitchFamily="34" charset="0"/>
                  <a:cs typeface="Tahoma" pitchFamily="34" charset="0"/>
                </a:rPr>
                <a:t>MOPH PCUs</a:t>
              </a:r>
              <a:endParaRPr lang="th-TH" sz="1600" dirty="0">
                <a:solidFill>
                  <a:schemeClr val="bg1"/>
                </a:solidFill>
                <a:latin typeface="Tahoma" pitchFamily="34" charset="0"/>
                <a:ea typeface="Tahoma" pitchFamily="34" charset="0"/>
                <a:cs typeface="Tahoma" pitchFamily="34" charset="0"/>
              </a:endParaRPr>
            </a:p>
          </p:txBody>
        </p:sp>
        <p:cxnSp>
          <p:nvCxnSpPr>
            <p:cNvPr id="58" name="Straight Connector 57"/>
            <p:cNvCxnSpPr/>
            <p:nvPr/>
          </p:nvCxnSpPr>
          <p:spPr>
            <a:xfrm>
              <a:off x="3803674" y="5403891"/>
              <a:ext cx="0" cy="192966"/>
            </a:xfrm>
            <a:prstGeom prst="line">
              <a:avLst/>
            </a:prstGeom>
            <a:ln w="28575">
              <a:solidFill>
                <a:srgbClr val="CC0000"/>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803674" y="5629937"/>
              <a:ext cx="1220433" cy="0"/>
            </a:xfrm>
            <a:prstGeom prst="line">
              <a:avLst/>
            </a:prstGeom>
            <a:ln w="28575">
              <a:solidFill>
                <a:srgbClr val="CC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849759" y="4703674"/>
              <a:ext cx="1185564" cy="394481"/>
            </a:xfrm>
            <a:prstGeom prst="rect">
              <a:avLst/>
            </a:prstGeom>
            <a:noFill/>
            <a:ln>
              <a:solidFill>
                <a:schemeClr val="accent1"/>
              </a:solidFill>
            </a:ln>
          </p:spPr>
          <p:txBody>
            <a:bodyPr wrap="square" lIns="36000" rIns="36000" rtlCol="0">
              <a:spAutoFit/>
            </a:bodyPr>
            <a:lstStyle/>
            <a:p>
              <a:pPr algn="ctr"/>
              <a:r>
                <a:rPr lang="en-US" sz="1800" dirty="0" smtClean="0"/>
                <a:t>CUP board</a:t>
              </a:r>
              <a:endParaRPr lang="th-TH" sz="1800" dirty="0"/>
            </a:p>
          </p:txBody>
        </p:sp>
        <p:cxnSp>
          <p:nvCxnSpPr>
            <p:cNvPr id="68" name="Straight Connector 67"/>
            <p:cNvCxnSpPr>
              <a:endCxn id="62" idx="1"/>
            </p:cNvCxnSpPr>
            <p:nvPr/>
          </p:nvCxnSpPr>
          <p:spPr>
            <a:xfrm>
              <a:off x="4570802" y="4887487"/>
              <a:ext cx="278956" cy="1342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0" name="Straight Connector 69"/>
            <p:cNvCxnSpPr>
              <a:endCxn id="62" idx="0"/>
            </p:cNvCxnSpPr>
            <p:nvPr/>
          </p:nvCxnSpPr>
          <p:spPr>
            <a:xfrm>
              <a:off x="5442541" y="4512661"/>
              <a:ext cx="0" cy="19101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106283" y="1130944"/>
              <a:ext cx="0" cy="132323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3825" y="4305290"/>
              <a:ext cx="2161911" cy="707886"/>
            </a:xfrm>
            <a:prstGeom prst="rect">
              <a:avLst/>
            </a:prstGeom>
            <a:noFill/>
          </p:spPr>
          <p:txBody>
            <a:bodyPr wrap="square" rtlCol="0">
              <a:spAutoFit/>
            </a:bodyPr>
            <a:lstStyle/>
            <a:p>
              <a:r>
                <a:rPr lang="en-US" sz="1800" dirty="0" smtClean="0"/>
                <a:t>UCS </a:t>
              </a:r>
            </a:p>
            <a:p>
              <a:r>
                <a:rPr lang="en-US" sz="1800" dirty="0" smtClean="0"/>
                <a:t>budgets</a:t>
              </a:r>
              <a:endParaRPr lang="th-TH" sz="1800" dirty="0"/>
            </a:p>
          </p:txBody>
        </p:sp>
        <p:cxnSp>
          <p:nvCxnSpPr>
            <p:cNvPr id="75" name="Straight Connector 74"/>
            <p:cNvCxnSpPr>
              <a:stCxn id="4" idx="3"/>
            </p:cNvCxnSpPr>
            <p:nvPr/>
          </p:nvCxnSpPr>
          <p:spPr>
            <a:xfrm>
              <a:off x="6244541" y="1741072"/>
              <a:ext cx="2022432" cy="0"/>
            </a:xfrm>
            <a:prstGeom prst="line">
              <a:avLst/>
            </a:prstGeom>
            <a:ln w="25400">
              <a:solidFill>
                <a:srgbClr val="CC0000"/>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8266973" y="1674910"/>
              <a:ext cx="0" cy="3825463"/>
            </a:xfrm>
            <a:prstGeom prst="line">
              <a:avLst/>
            </a:prstGeom>
            <a:ln w="25400">
              <a:solidFill>
                <a:srgbClr val="CC0000"/>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732714" y="5500373"/>
              <a:ext cx="1534259" cy="0"/>
            </a:xfrm>
            <a:prstGeom prst="line">
              <a:avLst/>
            </a:prstGeom>
            <a:ln w="25400">
              <a:solidFill>
                <a:srgbClr val="CC000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4570803" y="5133725"/>
              <a:ext cx="3696170" cy="40784"/>
            </a:xfrm>
            <a:prstGeom prst="line">
              <a:avLst/>
            </a:prstGeom>
            <a:ln w="25400">
              <a:solidFill>
                <a:srgbClr val="CC0000"/>
              </a:solidFill>
              <a:prstDash val="sysDash"/>
              <a:headEnd type="arrow"/>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2408893" y="3181956"/>
              <a:ext cx="3556692" cy="793940"/>
            </a:xfrm>
            <a:prstGeom prst="ellipse">
              <a:avLst/>
            </a:prstGeom>
            <a:noFill/>
            <a:ln>
              <a:solidFill>
                <a:srgbClr val="CC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1" name="Oval 90"/>
            <p:cNvSpPr/>
            <p:nvPr/>
          </p:nvSpPr>
          <p:spPr>
            <a:xfrm>
              <a:off x="2836044" y="4008977"/>
              <a:ext cx="4873016" cy="2047276"/>
            </a:xfrm>
            <a:prstGeom prst="ellipse">
              <a:avLst/>
            </a:prstGeom>
            <a:noFill/>
            <a:ln>
              <a:solidFill>
                <a:srgbClr val="CC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45" name="Flowchart: Multidocument 44"/>
            <p:cNvSpPr/>
            <p:nvPr/>
          </p:nvSpPr>
          <p:spPr>
            <a:xfrm>
              <a:off x="874634" y="4005241"/>
              <a:ext cx="1534259" cy="727778"/>
            </a:xfrm>
            <a:prstGeom prst="flowChartMultidocumen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600" dirty="0" smtClean="0">
                  <a:solidFill>
                    <a:schemeClr val="bg1"/>
                  </a:solidFill>
                  <a:latin typeface="Tahoma" pitchFamily="34" charset="0"/>
                  <a:ea typeface="Tahoma" pitchFamily="34" charset="0"/>
                  <a:cs typeface="Tahoma" pitchFamily="34" charset="0"/>
                </a:rPr>
                <a:t>Other public CUPs</a:t>
              </a:r>
              <a:endParaRPr lang="th-TH" sz="1600" dirty="0">
                <a:solidFill>
                  <a:schemeClr val="bg1"/>
                </a:solidFill>
                <a:latin typeface="Tahoma" pitchFamily="34" charset="0"/>
                <a:ea typeface="Tahoma" pitchFamily="34" charset="0"/>
                <a:cs typeface="Tahoma" pitchFamily="34" charset="0"/>
              </a:endParaRPr>
            </a:p>
          </p:txBody>
        </p:sp>
        <p:cxnSp>
          <p:nvCxnSpPr>
            <p:cNvPr id="23" name="Straight Connector 22"/>
            <p:cNvCxnSpPr>
              <a:endCxn id="45" idx="1"/>
            </p:cNvCxnSpPr>
            <p:nvPr/>
          </p:nvCxnSpPr>
          <p:spPr>
            <a:xfrm>
              <a:off x="595677" y="4369130"/>
              <a:ext cx="278956" cy="0"/>
            </a:xfrm>
            <a:prstGeom prst="line">
              <a:avLst/>
            </a:prstGeom>
            <a:ln w="28575">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1" name="Flowchart: Multidocument 60"/>
            <p:cNvSpPr/>
            <p:nvPr/>
          </p:nvSpPr>
          <p:spPr>
            <a:xfrm>
              <a:off x="1293068" y="5328474"/>
              <a:ext cx="1534259" cy="727778"/>
            </a:xfrm>
            <a:prstGeom prst="flowChartMultidocumen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600" dirty="0" smtClean="0">
                  <a:solidFill>
                    <a:schemeClr val="bg1"/>
                  </a:solidFill>
                  <a:latin typeface="Tahoma" pitchFamily="34" charset="0"/>
                  <a:ea typeface="Tahoma" pitchFamily="34" charset="0"/>
                  <a:cs typeface="Tahoma" pitchFamily="34" charset="0"/>
                </a:rPr>
                <a:t>Private CUPs</a:t>
              </a:r>
              <a:endParaRPr lang="th-TH" sz="1600" dirty="0">
                <a:solidFill>
                  <a:schemeClr val="bg1"/>
                </a:solidFill>
                <a:latin typeface="Tahoma" pitchFamily="34" charset="0"/>
                <a:ea typeface="Tahoma" pitchFamily="34" charset="0"/>
                <a:cs typeface="Tahoma" pitchFamily="34" charset="0"/>
              </a:endParaRPr>
            </a:p>
          </p:txBody>
        </p:sp>
        <p:cxnSp>
          <p:nvCxnSpPr>
            <p:cNvPr id="40" name="Straight Connector 39"/>
            <p:cNvCxnSpPr/>
            <p:nvPr/>
          </p:nvCxnSpPr>
          <p:spPr>
            <a:xfrm>
              <a:off x="386460" y="1069584"/>
              <a:ext cx="0" cy="4622779"/>
            </a:xfrm>
            <a:prstGeom prst="line">
              <a:avLst/>
            </a:prstGeom>
            <a:ln w="2857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61" idx="1"/>
            </p:cNvCxnSpPr>
            <p:nvPr/>
          </p:nvCxnSpPr>
          <p:spPr>
            <a:xfrm flipV="1">
              <a:off x="386460" y="5692363"/>
              <a:ext cx="906608" cy="33081"/>
            </a:xfrm>
            <a:prstGeom prst="line">
              <a:avLst/>
            </a:prstGeom>
            <a:ln w="28575">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732714" y="998621"/>
              <a:ext cx="418434" cy="0"/>
            </a:xfrm>
            <a:prstGeom prst="line">
              <a:avLst/>
            </a:prstGeom>
            <a:ln w="28575">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94678" y="5837437"/>
              <a:ext cx="1080955" cy="367625"/>
            </a:xfrm>
            <a:prstGeom prst="rect">
              <a:avLst/>
            </a:prstGeom>
            <a:noFill/>
          </p:spPr>
          <p:txBody>
            <a:bodyPr wrap="square" rtlCol="0">
              <a:spAutoFit/>
            </a:bodyPr>
            <a:lstStyle/>
            <a:p>
              <a:r>
                <a:rPr lang="en-US" sz="2000" dirty="0" smtClean="0"/>
                <a:t>Full cost</a:t>
              </a:r>
              <a:endParaRPr lang="th-TH" sz="2000" dirty="0"/>
            </a:p>
          </p:txBody>
        </p:sp>
        <p:cxnSp>
          <p:nvCxnSpPr>
            <p:cNvPr id="13" name="Straight Arrow Connector 12"/>
            <p:cNvCxnSpPr/>
            <p:nvPr/>
          </p:nvCxnSpPr>
          <p:spPr>
            <a:xfrm>
              <a:off x="6732714" y="1311021"/>
              <a:ext cx="418434"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3"/>
              <a:endCxn id="4" idx="1"/>
            </p:cNvCxnSpPr>
            <p:nvPr/>
          </p:nvCxnSpPr>
          <p:spPr>
            <a:xfrm>
              <a:off x="2408893" y="1741072"/>
              <a:ext cx="2754693" cy="0"/>
            </a:xfrm>
            <a:prstGeom prst="line">
              <a:avLst/>
            </a:prstGeom>
            <a:ln w="25400">
              <a:prstDash val="lgDashDotDot"/>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315500" y="1377182"/>
              <a:ext cx="1534259" cy="361607"/>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Coordination </a:t>
              </a:r>
              <a:endParaRPr lang="th-TH" sz="1600" dirty="0">
                <a:latin typeface="Tahoma" pitchFamily="34" charset="0"/>
                <a:ea typeface="Tahoma" pitchFamily="34" charset="0"/>
                <a:cs typeface="Tahoma" pitchFamily="34" charset="0"/>
              </a:endParaRPr>
            </a:p>
          </p:txBody>
        </p:sp>
        <p:sp>
          <p:nvSpPr>
            <p:cNvPr id="59" name="TextBox 58"/>
            <p:cNvSpPr txBox="1"/>
            <p:nvPr/>
          </p:nvSpPr>
          <p:spPr>
            <a:xfrm>
              <a:off x="-36512" y="2801622"/>
              <a:ext cx="1464520" cy="361607"/>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Contracting </a:t>
              </a:r>
              <a:endParaRPr lang="th-TH" sz="1600" dirty="0">
                <a:latin typeface="Tahoma" pitchFamily="34" charset="0"/>
                <a:ea typeface="Tahoma" pitchFamily="34" charset="0"/>
                <a:cs typeface="Tahoma" pitchFamily="34" charset="0"/>
              </a:endParaRPr>
            </a:p>
          </p:txBody>
        </p:sp>
        <p:sp>
          <p:nvSpPr>
            <p:cNvPr id="63" name="TextBox 62"/>
            <p:cNvSpPr txBox="1"/>
            <p:nvPr/>
          </p:nvSpPr>
          <p:spPr>
            <a:xfrm>
              <a:off x="7918894" y="3009726"/>
              <a:ext cx="1045594" cy="887581"/>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Non-UC budgets </a:t>
              </a:r>
              <a:r>
                <a:rPr lang="en-US" sz="1600" dirty="0" smtClean="0">
                  <a:solidFill>
                    <a:srgbClr val="CC0000"/>
                  </a:solidFill>
                  <a:latin typeface="Tahoma" pitchFamily="34" charset="0"/>
                  <a:ea typeface="Tahoma" pitchFamily="34" charset="0"/>
                  <a:cs typeface="Tahoma" pitchFamily="34" charset="0"/>
                </a:rPr>
                <a:t>Salaries </a:t>
              </a:r>
              <a:endParaRPr lang="th-TH" sz="1600" dirty="0">
                <a:solidFill>
                  <a:srgbClr val="CC0000"/>
                </a:solidFill>
                <a:latin typeface="Tahoma" pitchFamily="34" charset="0"/>
                <a:ea typeface="Tahoma" pitchFamily="34" charset="0"/>
                <a:cs typeface="Tahoma" pitchFamily="34" charset="0"/>
              </a:endParaRPr>
            </a:p>
          </p:txBody>
        </p:sp>
        <p:sp>
          <p:nvSpPr>
            <p:cNvPr id="64" name="Flowchart: Multidocument 63"/>
            <p:cNvSpPr/>
            <p:nvPr/>
          </p:nvSpPr>
          <p:spPr>
            <a:xfrm>
              <a:off x="3071414" y="6056253"/>
              <a:ext cx="1708607" cy="727778"/>
            </a:xfrm>
            <a:prstGeom prst="flowChartMultidocument">
              <a:avLst/>
            </a:prstGeom>
            <a:solidFill>
              <a:srgbClr val="00CC99"/>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600" dirty="0" smtClean="0">
                  <a:solidFill>
                    <a:schemeClr val="bg1"/>
                  </a:solidFill>
                  <a:latin typeface="Tahoma" pitchFamily="34" charset="0"/>
                  <a:ea typeface="Tahoma" pitchFamily="34" charset="0"/>
                  <a:cs typeface="Tahoma" pitchFamily="34" charset="0"/>
                </a:rPr>
                <a:t>Sub-district  Health Funds</a:t>
              </a:r>
              <a:endParaRPr lang="th-TH" sz="1600" dirty="0">
                <a:solidFill>
                  <a:schemeClr val="bg1"/>
                </a:solidFill>
                <a:latin typeface="Tahoma" pitchFamily="34" charset="0"/>
                <a:ea typeface="Tahoma" pitchFamily="34" charset="0"/>
                <a:cs typeface="Tahoma" pitchFamily="34" charset="0"/>
              </a:endParaRPr>
            </a:p>
          </p:txBody>
        </p:sp>
        <p:sp>
          <p:nvSpPr>
            <p:cNvPr id="65" name="Flowchart: Multidocument 64"/>
            <p:cNvSpPr/>
            <p:nvPr/>
          </p:nvSpPr>
          <p:spPr>
            <a:xfrm>
              <a:off x="7011670" y="5857768"/>
              <a:ext cx="1708607" cy="955608"/>
            </a:xfrm>
            <a:prstGeom prst="flowChartMultidocument">
              <a:avLst/>
            </a:prstGeom>
            <a:solidFill>
              <a:srgbClr val="0066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600" dirty="0" smtClean="0">
                  <a:solidFill>
                    <a:schemeClr val="bg1"/>
                  </a:solidFill>
                  <a:latin typeface="Tahoma" pitchFamily="34" charset="0"/>
                  <a:ea typeface="Tahoma" pitchFamily="34" charset="0"/>
                  <a:cs typeface="Tahoma" pitchFamily="34" charset="0"/>
                </a:rPr>
                <a:t>Local administrative offices</a:t>
              </a:r>
              <a:endParaRPr lang="th-TH" sz="1600" dirty="0">
                <a:solidFill>
                  <a:schemeClr val="bg1"/>
                </a:solidFill>
                <a:latin typeface="Tahoma" pitchFamily="34" charset="0"/>
                <a:ea typeface="Tahoma" pitchFamily="34" charset="0"/>
                <a:cs typeface="Tahoma" pitchFamily="34" charset="0"/>
              </a:endParaRPr>
            </a:p>
          </p:txBody>
        </p:sp>
        <p:cxnSp>
          <p:nvCxnSpPr>
            <p:cNvPr id="66" name="Straight Connector 65"/>
            <p:cNvCxnSpPr/>
            <p:nvPr/>
          </p:nvCxnSpPr>
          <p:spPr>
            <a:xfrm>
              <a:off x="194678" y="1094127"/>
              <a:ext cx="0" cy="5326015"/>
            </a:xfrm>
            <a:prstGeom prst="line">
              <a:avLst/>
            </a:prstGeom>
            <a:ln w="2222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46982" y="6387061"/>
              <a:ext cx="2719823" cy="33081"/>
            </a:xfrm>
            <a:prstGeom prst="line">
              <a:avLst/>
            </a:prstGeom>
            <a:ln w="22225">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endCxn id="65" idx="1"/>
            </p:cNvCxnSpPr>
            <p:nvPr/>
          </p:nvCxnSpPr>
          <p:spPr>
            <a:xfrm>
              <a:off x="4780020" y="6320899"/>
              <a:ext cx="2231650" cy="14672"/>
            </a:xfrm>
            <a:prstGeom prst="line">
              <a:avLst/>
            </a:prstGeom>
            <a:ln w="25400">
              <a:solidFill>
                <a:srgbClr val="CC0000"/>
              </a:solidFill>
              <a:prstDash val="sysDash"/>
              <a:head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4533685" y="6031698"/>
              <a:ext cx="455553" cy="173933"/>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76" name="Flowchart: Multidocument 75"/>
            <p:cNvSpPr/>
            <p:nvPr/>
          </p:nvSpPr>
          <p:spPr>
            <a:xfrm>
              <a:off x="869024" y="3068960"/>
              <a:ext cx="1254704" cy="842626"/>
            </a:xfrm>
            <a:prstGeom prst="flowChartMultidocumen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600" dirty="0" smtClean="0">
                  <a:solidFill>
                    <a:schemeClr val="bg1"/>
                  </a:solidFill>
                  <a:latin typeface="Tahoma" pitchFamily="34" charset="0"/>
                  <a:ea typeface="Tahoma" pitchFamily="34" charset="0"/>
                  <a:cs typeface="Tahoma" pitchFamily="34" charset="0"/>
                </a:rPr>
                <a:t>Referral hospitals</a:t>
              </a:r>
              <a:endParaRPr lang="th-TH" sz="1600" dirty="0">
                <a:solidFill>
                  <a:schemeClr val="bg1"/>
                </a:solidFill>
                <a:latin typeface="Tahoma" pitchFamily="34" charset="0"/>
                <a:ea typeface="Tahoma" pitchFamily="34" charset="0"/>
                <a:cs typeface="Tahoma" pitchFamily="34" charset="0"/>
              </a:endParaRPr>
            </a:p>
          </p:txBody>
        </p:sp>
        <p:cxnSp>
          <p:nvCxnSpPr>
            <p:cNvPr id="78" name="Straight Connector 77"/>
            <p:cNvCxnSpPr/>
            <p:nvPr/>
          </p:nvCxnSpPr>
          <p:spPr>
            <a:xfrm>
              <a:off x="611560" y="3501008"/>
              <a:ext cx="278956" cy="0"/>
            </a:xfrm>
            <a:prstGeom prst="line">
              <a:avLst/>
            </a:prstGeom>
            <a:ln w="28575">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7151148" y="4365104"/>
              <a:ext cx="1115352" cy="4026"/>
            </a:xfrm>
            <a:prstGeom prst="line">
              <a:avLst/>
            </a:prstGeom>
            <a:ln w="25400">
              <a:solidFill>
                <a:srgbClr val="CC000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07704" y="1924884"/>
              <a:ext cx="0" cy="529293"/>
            </a:xfrm>
            <a:prstGeom prst="straightConnector1">
              <a:avLst/>
            </a:prstGeom>
            <a:ln w="15875">
              <a:solidFill>
                <a:srgbClr val="CC33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691680" y="2010326"/>
              <a:ext cx="1534259" cy="338554"/>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Adm. budgets </a:t>
              </a:r>
              <a:endParaRPr lang="th-TH" sz="1600" dirty="0">
                <a:latin typeface="Tahoma" pitchFamily="34" charset="0"/>
                <a:ea typeface="Tahoma" pitchFamily="34" charset="0"/>
                <a:cs typeface="Tahoma" pitchFamily="34" charset="0"/>
              </a:endParaRPr>
            </a:p>
          </p:txBody>
        </p:sp>
      </p:grpSp>
    </p:spTree>
    <p:extLst>
      <p:ext uri="{BB962C8B-B14F-4D97-AF65-F5344CB8AC3E}">
        <p14:creationId xmlns:p14="http://schemas.microsoft.com/office/powerpoint/2010/main" val="17186849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72817"/>
            <a:ext cx="9036496" cy="1944216"/>
          </a:xfrm>
        </p:spPr>
        <p:txBody>
          <a:bodyPr>
            <a:noAutofit/>
          </a:bodyPr>
          <a:lstStyle/>
          <a:p>
            <a:r>
              <a:rPr lang="en-US" sz="3600" b="1" dirty="0" smtClean="0">
                <a:solidFill>
                  <a:srgbClr val="0000FF"/>
                </a:solidFill>
              </a:rPr>
              <a:t>Finding 2: implementing the UCS: institutional conflicts and resistance to change</a:t>
            </a:r>
            <a:endParaRPr lang="th-TH" sz="3600" b="1" dirty="0">
              <a:solidFill>
                <a:srgbClr val="0000FF"/>
              </a:solidFill>
            </a:endParaRPr>
          </a:p>
        </p:txBody>
      </p:sp>
      <p:sp>
        <p:nvSpPr>
          <p:cNvPr id="3" name="Subtitle 2"/>
          <p:cNvSpPr>
            <a:spLocks noGrp="1"/>
          </p:cNvSpPr>
          <p:nvPr>
            <p:ph type="subTitle" idx="1"/>
          </p:nvPr>
        </p:nvSpPr>
        <p:spPr>
          <a:xfrm>
            <a:off x="467544" y="3886200"/>
            <a:ext cx="8280920" cy="1487016"/>
          </a:xfrm>
        </p:spPr>
        <p:txBody>
          <a:bodyPr>
            <a:normAutofit fontScale="85000" lnSpcReduction="10000"/>
          </a:bodyPr>
          <a:lstStyle/>
          <a:p>
            <a:pPr marL="457200" indent="-457200" algn="l">
              <a:buFont typeface="Arial" pitchFamily="34" charset="0"/>
              <a:buChar char="•"/>
            </a:pPr>
            <a:r>
              <a:rPr lang="en-US" dirty="0" smtClean="0">
                <a:solidFill>
                  <a:srgbClr val="CC0000"/>
                </a:solidFill>
              </a:rPr>
              <a:t>Purchaser-provider split</a:t>
            </a:r>
          </a:p>
          <a:p>
            <a:pPr marL="457200" indent="-457200" algn="l">
              <a:buFont typeface="Arial" pitchFamily="34" charset="0"/>
              <a:buChar char="•"/>
            </a:pPr>
            <a:r>
              <a:rPr lang="en-US" dirty="0" smtClean="0">
                <a:solidFill>
                  <a:srgbClr val="CC0000"/>
                </a:solidFill>
              </a:rPr>
              <a:t>Strategic purchasing and equitable resource allocation</a:t>
            </a:r>
          </a:p>
          <a:p>
            <a:pPr marL="457200" indent="-457200" algn="l">
              <a:buFont typeface="Arial" pitchFamily="34" charset="0"/>
              <a:buChar char="•"/>
            </a:pPr>
            <a:r>
              <a:rPr lang="en-US" dirty="0" smtClean="0">
                <a:solidFill>
                  <a:srgbClr val="CC0000"/>
                </a:solidFill>
              </a:rPr>
              <a:t>Harmonization of current public insurance schemes</a:t>
            </a:r>
            <a:endParaRPr lang="th-TH" dirty="0">
              <a:solidFill>
                <a:srgbClr val="CC0000"/>
              </a:solidFill>
            </a:endParaRPr>
          </a:p>
        </p:txBody>
      </p:sp>
    </p:spTree>
    <p:extLst>
      <p:ext uri="{BB962C8B-B14F-4D97-AF65-F5344CB8AC3E}">
        <p14:creationId xmlns:p14="http://schemas.microsoft.com/office/powerpoint/2010/main" val="36694614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7677" y="188640"/>
            <a:ext cx="7570787" cy="778098"/>
          </a:xfrm>
        </p:spPr>
        <p:txBody>
          <a:bodyPr>
            <a:normAutofit/>
          </a:bodyPr>
          <a:lstStyle/>
          <a:p>
            <a:r>
              <a:rPr lang="en-US" sz="3600" b="1" dirty="0">
                <a:solidFill>
                  <a:srgbClr val="0000FF"/>
                </a:solidFill>
              </a:rPr>
              <a:t>2</a:t>
            </a:r>
            <a:r>
              <a:rPr lang="en-US" sz="3600" b="1" dirty="0" smtClean="0">
                <a:solidFill>
                  <a:srgbClr val="0000FF"/>
                </a:solidFill>
              </a:rPr>
              <a:t>.1 Purchaser-provider split</a:t>
            </a:r>
            <a:endParaRPr lang="th-TH" sz="3600" b="1" dirty="0">
              <a:solidFill>
                <a:srgbClr val="0000FF"/>
              </a:solidFill>
            </a:endParaRPr>
          </a:p>
        </p:txBody>
      </p:sp>
      <p:sp>
        <p:nvSpPr>
          <p:cNvPr id="4" name="Content Placeholder 2"/>
          <p:cNvSpPr>
            <a:spLocks noGrp="1"/>
          </p:cNvSpPr>
          <p:nvPr>
            <p:ph idx="1"/>
          </p:nvPr>
        </p:nvSpPr>
        <p:spPr>
          <a:xfrm>
            <a:off x="251521" y="1124744"/>
            <a:ext cx="8784976" cy="5184576"/>
          </a:xfrm>
        </p:spPr>
        <p:txBody>
          <a:bodyPr>
            <a:normAutofit fontScale="92500" lnSpcReduction="10000"/>
          </a:bodyPr>
          <a:lstStyle/>
          <a:p>
            <a:r>
              <a:rPr lang="en-US" sz="2400" dirty="0" smtClean="0">
                <a:ea typeface="Tahoma" pitchFamily="34" charset="0"/>
                <a:cs typeface="Tahoma" pitchFamily="34" charset="0"/>
              </a:rPr>
              <a:t>National Heath Security Offices (NHSO)</a:t>
            </a:r>
          </a:p>
          <a:p>
            <a:pPr lvl="1"/>
            <a:r>
              <a:rPr lang="en-US" sz="2000" dirty="0" smtClean="0">
                <a:ea typeface="Tahoma" pitchFamily="34" charset="0"/>
                <a:cs typeface="Tahoma" pitchFamily="34" charset="0"/>
              </a:rPr>
              <a:t>  the </a:t>
            </a:r>
            <a:r>
              <a:rPr lang="en-US" sz="2000" i="1" dirty="0" smtClean="0">
                <a:ea typeface="Tahoma" pitchFamily="34" charset="0"/>
                <a:cs typeface="Tahoma" pitchFamily="34" charset="0"/>
              </a:rPr>
              <a:t>purchaser</a:t>
            </a:r>
            <a:r>
              <a:rPr lang="en-US" sz="2000" dirty="0" smtClean="0">
                <a:ea typeface="Tahoma" pitchFamily="34" charset="0"/>
                <a:cs typeface="Tahoma" pitchFamily="34" charset="0"/>
              </a:rPr>
              <a:t> of services on behalf of members</a:t>
            </a:r>
            <a:endParaRPr lang="en-US" sz="2000" dirty="0">
              <a:ea typeface="Tahoma" pitchFamily="34" charset="0"/>
              <a:cs typeface="Tahoma" pitchFamily="34" charset="0"/>
            </a:endParaRPr>
          </a:p>
          <a:p>
            <a:pPr lvl="1"/>
            <a:r>
              <a:rPr lang="en-US" sz="2000" dirty="0" smtClean="0">
                <a:ea typeface="Tahoma" pitchFamily="34" charset="0"/>
                <a:cs typeface="Tahoma" pitchFamily="34" charset="0"/>
              </a:rPr>
              <a:t>  ensures member’s right to standard package of services.</a:t>
            </a:r>
          </a:p>
          <a:p>
            <a:r>
              <a:rPr lang="en-US" sz="2400" dirty="0" smtClean="0">
                <a:ea typeface="Tahoma" pitchFamily="34" charset="0"/>
                <a:cs typeface="Tahoma" pitchFamily="34" charset="0"/>
              </a:rPr>
              <a:t>Ministry of Public Health (MOPH)</a:t>
            </a:r>
          </a:p>
          <a:p>
            <a:pPr lvl="1"/>
            <a:r>
              <a:rPr lang="en-US" sz="1600" dirty="0" smtClean="0">
                <a:ea typeface="Tahoma" pitchFamily="34" charset="0"/>
                <a:cs typeface="Tahoma" pitchFamily="34" charset="0"/>
              </a:rPr>
              <a:t>the </a:t>
            </a:r>
            <a:r>
              <a:rPr lang="en-US" sz="1600" i="1" dirty="0" smtClean="0">
                <a:ea typeface="Tahoma" pitchFamily="34" charset="0"/>
                <a:cs typeface="Tahoma" pitchFamily="34" charset="0"/>
              </a:rPr>
              <a:t>provider</a:t>
            </a:r>
            <a:r>
              <a:rPr lang="en-US" sz="1600" dirty="0" smtClean="0">
                <a:ea typeface="Tahoma" pitchFamily="34" charset="0"/>
                <a:cs typeface="Tahoma" pitchFamily="34" charset="0"/>
              </a:rPr>
              <a:t> of services on behalf of members (not exclusive)</a:t>
            </a:r>
          </a:p>
          <a:p>
            <a:pPr lvl="1"/>
            <a:r>
              <a:rPr lang="en-US" sz="1600" dirty="0" smtClean="0">
                <a:ea typeface="Tahoma" pitchFamily="34" charset="0"/>
                <a:cs typeface="Tahoma" pitchFamily="34" charset="0"/>
              </a:rPr>
              <a:t>Previously also the purchaser of services</a:t>
            </a:r>
            <a:endParaRPr lang="en-US" sz="1600" dirty="0">
              <a:ea typeface="Tahoma" pitchFamily="34" charset="0"/>
              <a:cs typeface="Tahoma" pitchFamily="34" charset="0"/>
            </a:endParaRPr>
          </a:p>
          <a:p>
            <a:r>
              <a:rPr lang="en-US" sz="2400" dirty="0" smtClean="0">
                <a:ea typeface="Tahoma" pitchFamily="34" charset="0"/>
                <a:cs typeface="Tahoma" pitchFamily="34" charset="0"/>
              </a:rPr>
              <a:t>New purchaser-provider split </a:t>
            </a:r>
          </a:p>
          <a:p>
            <a:pPr lvl="1"/>
            <a:r>
              <a:rPr lang="en-US" sz="2000" dirty="0" smtClean="0">
                <a:ea typeface="Tahoma" pitchFamily="34" charset="0"/>
                <a:cs typeface="Tahoma" pitchFamily="34" charset="0"/>
              </a:rPr>
              <a:t>More responsive, transparent and accountable to the UCS beneficiaries.</a:t>
            </a:r>
          </a:p>
          <a:p>
            <a:pPr lvl="2"/>
            <a:r>
              <a:rPr lang="en-US" sz="1600" dirty="0">
                <a:ea typeface="Tahoma" pitchFamily="34" charset="0"/>
                <a:cs typeface="Tahoma" pitchFamily="34" charset="0"/>
              </a:rPr>
              <a:t>increase in access to </a:t>
            </a:r>
            <a:r>
              <a:rPr lang="en-US" sz="1600" dirty="0" smtClean="0">
                <a:ea typeface="Tahoma" pitchFamily="34" charset="0"/>
                <a:cs typeface="Tahoma" pitchFamily="34" charset="0"/>
              </a:rPr>
              <a:t>information, process to make complaints, and no-fault compensation</a:t>
            </a:r>
          </a:p>
          <a:p>
            <a:pPr lvl="2"/>
            <a:r>
              <a:rPr lang="en-US" sz="1600" dirty="0">
                <a:ea typeface="Tahoma" pitchFamily="34" charset="0"/>
                <a:cs typeface="Tahoma" pitchFamily="34" charset="0"/>
              </a:rPr>
              <a:t>increase in patients’ </a:t>
            </a:r>
            <a:r>
              <a:rPr lang="en-US" sz="1600" dirty="0" smtClean="0">
                <a:ea typeface="Tahoma" pitchFamily="34" charset="0"/>
                <a:cs typeface="Tahoma" pitchFamily="34" charset="0"/>
              </a:rPr>
              <a:t>satisfaction.</a:t>
            </a:r>
          </a:p>
          <a:p>
            <a:pPr lvl="1"/>
            <a:r>
              <a:rPr lang="en-US" sz="2000" dirty="0" smtClean="0">
                <a:ea typeface="Tahoma" pitchFamily="34" charset="0"/>
                <a:cs typeface="Tahoma" pitchFamily="34" charset="0"/>
              </a:rPr>
              <a:t>Greater engagement of diverse stakeholders at all levels </a:t>
            </a:r>
          </a:p>
          <a:p>
            <a:pPr lvl="2"/>
            <a:r>
              <a:rPr lang="en-US" sz="1600" dirty="0" smtClean="0">
                <a:ea typeface="Tahoma" pitchFamily="34" charset="0"/>
                <a:cs typeface="Tahoma" pitchFamily="34" charset="0"/>
              </a:rPr>
              <a:t>Stakeholders: </a:t>
            </a:r>
            <a:r>
              <a:rPr lang="en-US" sz="1600" dirty="0">
                <a:ea typeface="Tahoma" pitchFamily="34" charset="0"/>
                <a:cs typeface="Tahoma" pitchFamily="34" charset="0"/>
              </a:rPr>
              <a:t>professionals, private providers,  civil societies, and local administrative </a:t>
            </a:r>
            <a:r>
              <a:rPr lang="en-US" sz="1600" dirty="0" smtClean="0">
                <a:ea typeface="Tahoma" pitchFamily="34" charset="0"/>
                <a:cs typeface="Tahoma" pitchFamily="34" charset="0"/>
              </a:rPr>
              <a:t>organizations</a:t>
            </a:r>
          </a:p>
          <a:p>
            <a:pPr lvl="2"/>
            <a:r>
              <a:rPr lang="en-US" sz="1600" dirty="0" smtClean="0">
                <a:ea typeface="Tahoma" pitchFamily="34" charset="0"/>
                <a:cs typeface="Tahoma" pitchFamily="34" charset="0"/>
              </a:rPr>
              <a:t>Levels:  </a:t>
            </a:r>
            <a:r>
              <a:rPr lang="en-US" sz="1600" dirty="0">
                <a:ea typeface="Tahoma" pitchFamily="34" charset="0"/>
                <a:cs typeface="Tahoma" pitchFamily="34" charset="0"/>
              </a:rPr>
              <a:t>national, regional, provincial level, and sub-</a:t>
            </a:r>
            <a:r>
              <a:rPr lang="en-US" sz="1600" dirty="0" smtClean="0">
                <a:ea typeface="Tahoma" pitchFamily="34" charset="0"/>
                <a:cs typeface="Tahoma" pitchFamily="34" charset="0"/>
              </a:rPr>
              <a:t>district.</a:t>
            </a:r>
          </a:p>
          <a:p>
            <a:pPr lvl="1"/>
            <a:r>
              <a:rPr lang="en-US" sz="2000" dirty="0" smtClean="0">
                <a:ea typeface="Tahoma" pitchFamily="34" charset="0"/>
                <a:cs typeface="Tahoma" pitchFamily="34" charset="0"/>
              </a:rPr>
              <a:t>Prevention of conflict of interest with separation of purchasing </a:t>
            </a:r>
            <a:r>
              <a:rPr lang="en-US" sz="2000" dirty="0">
                <a:ea typeface="Tahoma" pitchFamily="34" charset="0"/>
                <a:cs typeface="Tahoma" pitchFamily="34" charset="0"/>
              </a:rPr>
              <a:t>and </a:t>
            </a:r>
            <a:r>
              <a:rPr lang="en-US" sz="2000" dirty="0" smtClean="0">
                <a:ea typeface="Tahoma" pitchFamily="34" charset="0"/>
                <a:cs typeface="Tahoma" pitchFamily="34" charset="0"/>
              </a:rPr>
              <a:t>provision</a:t>
            </a:r>
          </a:p>
          <a:p>
            <a:pPr lvl="1"/>
            <a:r>
              <a:rPr lang="en-US" sz="2000" dirty="0" smtClean="0">
                <a:ea typeface="Tahoma" pitchFamily="34" charset="0"/>
                <a:cs typeface="Tahoma" pitchFamily="34" charset="0"/>
              </a:rPr>
              <a:t>BUT, with less consumer choice due to “single” provider monopoly of MOPH</a:t>
            </a:r>
          </a:p>
        </p:txBody>
      </p:sp>
    </p:spTree>
    <p:extLst>
      <p:ext uri="{BB962C8B-B14F-4D97-AF65-F5344CB8AC3E}">
        <p14:creationId xmlns:p14="http://schemas.microsoft.com/office/powerpoint/2010/main" val="69310647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143999" cy="778098"/>
          </a:xfrm>
        </p:spPr>
        <p:txBody>
          <a:bodyPr>
            <a:normAutofit/>
          </a:bodyPr>
          <a:lstStyle/>
          <a:p>
            <a:r>
              <a:rPr lang="en-US" sz="3600" b="1" dirty="0">
                <a:solidFill>
                  <a:srgbClr val="0000FF"/>
                </a:solidFill>
              </a:rPr>
              <a:t>2</a:t>
            </a:r>
            <a:r>
              <a:rPr lang="en-US" sz="3600" b="1" dirty="0" smtClean="0">
                <a:solidFill>
                  <a:srgbClr val="0000FF"/>
                </a:solidFill>
              </a:rPr>
              <a:t>.1 Purchaser-provider split</a:t>
            </a:r>
            <a:endParaRPr lang="th-TH" sz="3600" b="1" dirty="0">
              <a:solidFill>
                <a:srgbClr val="0000FF"/>
              </a:solidFill>
            </a:endParaRPr>
          </a:p>
        </p:txBody>
      </p:sp>
      <p:sp>
        <p:nvSpPr>
          <p:cNvPr id="4" name="Content Placeholder 2"/>
          <p:cNvSpPr>
            <a:spLocks noGrp="1"/>
          </p:cNvSpPr>
          <p:nvPr>
            <p:ph idx="1"/>
          </p:nvPr>
        </p:nvSpPr>
        <p:spPr>
          <a:xfrm>
            <a:off x="251521" y="1124744"/>
            <a:ext cx="8784976" cy="4968552"/>
          </a:xfrm>
        </p:spPr>
        <p:txBody>
          <a:bodyPr>
            <a:normAutofit fontScale="92500" lnSpcReduction="10000"/>
          </a:bodyPr>
          <a:lstStyle/>
          <a:p>
            <a:r>
              <a:rPr lang="en-US" sz="2400" dirty="0" smtClean="0">
                <a:ea typeface="Tahoma" pitchFamily="34" charset="0"/>
                <a:cs typeface="Tahoma" pitchFamily="34" charset="0"/>
              </a:rPr>
              <a:t>Tensions between the </a:t>
            </a:r>
            <a:r>
              <a:rPr lang="en-US" sz="2400" dirty="0">
                <a:ea typeface="Tahoma" pitchFamily="34" charset="0"/>
                <a:cs typeface="Tahoma" pitchFamily="34" charset="0"/>
              </a:rPr>
              <a:t>purchaser </a:t>
            </a:r>
            <a:r>
              <a:rPr lang="en-US" sz="2400" dirty="0" smtClean="0">
                <a:ea typeface="Tahoma" pitchFamily="34" charset="0"/>
                <a:cs typeface="Tahoma" pitchFamily="34" charset="0"/>
              </a:rPr>
              <a:t>(NHSO) and provider (MOPH) </a:t>
            </a:r>
          </a:p>
          <a:p>
            <a:pPr lvl="1"/>
            <a:r>
              <a:rPr lang="en-US" sz="2000" dirty="0" smtClean="0">
                <a:ea typeface="Tahoma" pitchFamily="34" charset="0"/>
                <a:cs typeface="Tahoma" pitchFamily="34" charset="0"/>
              </a:rPr>
              <a:t>In eyes of purchaser – provider seen to be inefficient and over-funded i.e., </a:t>
            </a:r>
            <a:r>
              <a:rPr lang="en-US" sz="2000" i="1" dirty="0" smtClean="0">
                <a:ea typeface="Tahoma" pitchFamily="34" charset="0"/>
                <a:cs typeface="Tahoma" pitchFamily="34" charset="0"/>
              </a:rPr>
              <a:t>“Squeezing the fat”  “Get rid of the fat”</a:t>
            </a:r>
          </a:p>
          <a:p>
            <a:pPr lvl="1"/>
            <a:r>
              <a:rPr lang="en-US" sz="2000" i="1" dirty="0" smtClean="0">
                <a:ea typeface="Tahoma" pitchFamily="34" charset="0"/>
                <a:cs typeface="Tahoma" pitchFamily="34" charset="0"/>
              </a:rPr>
              <a:t>In eyes of provider – purchaser seen to be insensitive and ignorant of patient care needs</a:t>
            </a:r>
          </a:p>
          <a:p>
            <a:pPr lvl="1"/>
            <a:r>
              <a:rPr lang="en-US" sz="2000" i="1" dirty="0" smtClean="0">
                <a:ea typeface="Tahoma" pitchFamily="34" charset="0"/>
                <a:cs typeface="Tahoma" pitchFamily="34" charset="0"/>
              </a:rPr>
              <a:t>In reality – the separation not clear-cut – many Ill-defined areas in defining relationship between purchaser and providers</a:t>
            </a:r>
            <a:endParaRPr lang="th-TH" sz="2000" i="1" dirty="0" smtClean="0">
              <a:ea typeface="Tahoma" pitchFamily="34" charset="0"/>
              <a:cs typeface="Tahoma" pitchFamily="34" charset="0"/>
            </a:endParaRPr>
          </a:p>
          <a:p>
            <a:r>
              <a:rPr lang="en-US" sz="2400" dirty="0" smtClean="0">
                <a:ea typeface="Tahoma" pitchFamily="34" charset="0"/>
                <a:cs typeface="Tahoma" pitchFamily="34" charset="0"/>
              </a:rPr>
              <a:t>NHSO</a:t>
            </a:r>
            <a:r>
              <a:rPr lang="en-US" sz="2400" dirty="0">
                <a:ea typeface="Tahoma" pitchFamily="34" charset="0"/>
                <a:cs typeface="Tahoma" pitchFamily="34" charset="0"/>
              </a:rPr>
              <a:t> </a:t>
            </a:r>
            <a:r>
              <a:rPr lang="en-US" sz="2400" dirty="0" smtClean="0">
                <a:ea typeface="Tahoma" pitchFamily="34" charset="0"/>
                <a:cs typeface="Tahoma" pitchFamily="34" charset="0"/>
              </a:rPr>
              <a:t>introduced the term “system manager” instead of “purchaser” since:</a:t>
            </a:r>
          </a:p>
          <a:p>
            <a:pPr lvl="1"/>
            <a:r>
              <a:rPr lang="en-US" sz="2000" dirty="0" smtClean="0">
                <a:ea typeface="Tahoma" pitchFamily="34" charset="0"/>
                <a:cs typeface="Tahoma" pitchFamily="34" charset="0"/>
              </a:rPr>
              <a:t>The term “ purchaser-provider” </a:t>
            </a:r>
            <a:r>
              <a:rPr lang="en-US" sz="2000" dirty="0" smtClean="0"/>
              <a:t> </a:t>
            </a:r>
            <a:r>
              <a:rPr lang="en-US" sz="2000" dirty="0"/>
              <a:t>unpalatable to medical professionals </a:t>
            </a:r>
            <a:endParaRPr lang="en-US" sz="2000" dirty="0" smtClean="0"/>
          </a:p>
          <a:p>
            <a:pPr lvl="1"/>
            <a:r>
              <a:rPr lang="en-US" sz="2000" dirty="0" smtClean="0"/>
              <a:t>Simple concept </a:t>
            </a:r>
            <a:r>
              <a:rPr lang="en-US" sz="2000" dirty="0"/>
              <a:t>of purchasing </a:t>
            </a:r>
            <a:r>
              <a:rPr lang="en-US" sz="2000" dirty="0" smtClean="0"/>
              <a:t>overlooks systems complexity of inequitable distribution of health </a:t>
            </a:r>
            <a:r>
              <a:rPr lang="en-US" sz="2000" dirty="0"/>
              <a:t>resources </a:t>
            </a:r>
            <a:r>
              <a:rPr lang="en-US" sz="2000" dirty="0" smtClean="0"/>
              <a:t>and lack of essential </a:t>
            </a:r>
            <a:r>
              <a:rPr lang="en-US" sz="2000" dirty="0"/>
              <a:t>services </a:t>
            </a:r>
            <a:r>
              <a:rPr lang="en-US" sz="2000" dirty="0" smtClean="0"/>
              <a:t>in </a:t>
            </a:r>
            <a:r>
              <a:rPr lang="en-US" sz="2000" dirty="0"/>
              <a:t>some areas</a:t>
            </a:r>
            <a:r>
              <a:rPr lang="en-US" sz="2000" dirty="0" smtClean="0">
                <a:ea typeface="Tahoma" pitchFamily="34" charset="0"/>
                <a:cs typeface="Tahoma" pitchFamily="34" charset="0"/>
              </a:rPr>
              <a:t>  </a:t>
            </a:r>
          </a:p>
          <a:p>
            <a:r>
              <a:rPr lang="en-US" sz="2400" dirty="0" smtClean="0"/>
              <a:t>Efforts to “mend” the split:</a:t>
            </a:r>
          </a:p>
          <a:p>
            <a:pPr lvl="1"/>
            <a:r>
              <a:rPr lang="en-US" sz="2000" dirty="0" smtClean="0"/>
              <a:t>NHSO gives doctors </a:t>
            </a:r>
            <a:r>
              <a:rPr lang="en-US" sz="2000" dirty="0"/>
              <a:t>a central role in the selection and development of </a:t>
            </a:r>
            <a:r>
              <a:rPr lang="en-US" sz="2000" dirty="0" smtClean="0"/>
              <a:t>targeted services</a:t>
            </a:r>
          </a:p>
          <a:p>
            <a:pPr lvl="1"/>
            <a:r>
              <a:rPr lang="en-US" sz="2000" dirty="0" smtClean="0"/>
              <a:t>A new “strategic partnership” through “local commissioning”  being piloted</a:t>
            </a:r>
            <a:endParaRPr lang="en-US" sz="2000" dirty="0" smtClean="0">
              <a:ea typeface="Tahoma" pitchFamily="34" charset="0"/>
              <a:cs typeface="Tahoma" pitchFamily="34" charset="0"/>
            </a:endParaRPr>
          </a:p>
          <a:p>
            <a:endParaRPr lang="en-US" sz="2400" dirty="0" smtClean="0">
              <a:ea typeface="Tahoma" pitchFamily="34" charset="0"/>
              <a:cs typeface="Tahoma" pitchFamily="34" charset="0"/>
            </a:endParaRPr>
          </a:p>
        </p:txBody>
      </p:sp>
    </p:spTree>
    <p:extLst>
      <p:ext uri="{BB962C8B-B14F-4D97-AF65-F5344CB8AC3E}">
        <p14:creationId xmlns:p14="http://schemas.microsoft.com/office/powerpoint/2010/main" val="7836318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presentation</a:t>
            </a:r>
            <a:endParaRPr lang="th-TH" dirty="0"/>
          </a:p>
        </p:txBody>
      </p:sp>
      <p:sp>
        <p:nvSpPr>
          <p:cNvPr id="3" name="Content Placeholder 2"/>
          <p:cNvSpPr>
            <a:spLocks noGrp="1"/>
          </p:cNvSpPr>
          <p:nvPr>
            <p:ph idx="1"/>
          </p:nvPr>
        </p:nvSpPr>
        <p:spPr/>
        <p:txBody>
          <a:bodyPr>
            <a:normAutofit fontScale="77500" lnSpcReduction="20000"/>
          </a:bodyPr>
          <a:lstStyle/>
          <a:p>
            <a:r>
              <a:rPr lang="en-US" dirty="0" smtClean="0"/>
              <a:t>Background: </a:t>
            </a:r>
          </a:p>
          <a:p>
            <a:pPr lvl="1"/>
            <a:r>
              <a:rPr lang="en-US" dirty="0" smtClean="0"/>
              <a:t>Thailand and the long path to universal coverage</a:t>
            </a:r>
          </a:p>
          <a:p>
            <a:r>
              <a:rPr lang="en-US" dirty="0" smtClean="0"/>
              <a:t>Ten year assessment </a:t>
            </a:r>
          </a:p>
          <a:p>
            <a:pPr lvl="1"/>
            <a:r>
              <a:rPr lang="en-US" dirty="0" smtClean="0"/>
              <a:t>Aims and framework for assessment</a:t>
            </a:r>
          </a:p>
          <a:p>
            <a:r>
              <a:rPr lang="en-US" dirty="0" smtClean="0"/>
              <a:t>Findings: </a:t>
            </a:r>
          </a:p>
          <a:p>
            <a:pPr lvl="1"/>
            <a:r>
              <a:rPr lang="en-US" dirty="0" smtClean="0"/>
              <a:t> 1: enabling factors leading to UCS</a:t>
            </a:r>
          </a:p>
          <a:p>
            <a:pPr lvl="1"/>
            <a:r>
              <a:rPr lang="en-US" dirty="0" smtClean="0"/>
              <a:t> 2</a:t>
            </a:r>
            <a:r>
              <a:rPr lang="en-US" dirty="0"/>
              <a:t>: implementing the </a:t>
            </a:r>
            <a:r>
              <a:rPr lang="en-US" dirty="0" smtClean="0"/>
              <a:t>UCS</a:t>
            </a:r>
          </a:p>
          <a:p>
            <a:pPr lvl="1"/>
            <a:r>
              <a:rPr lang="en-US" dirty="0" smtClean="0"/>
              <a:t> 3</a:t>
            </a:r>
            <a:r>
              <a:rPr lang="en-US" dirty="0"/>
              <a:t>: UCS </a:t>
            </a:r>
            <a:r>
              <a:rPr lang="en-US" dirty="0" smtClean="0"/>
              <a:t>governance</a:t>
            </a:r>
          </a:p>
          <a:p>
            <a:pPr lvl="1"/>
            <a:r>
              <a:rPr lang="en-US" dirty="0" smtClean="0"/>
              <a:t> 4</a:t>
            </a:r>
            <a:r>
              <a:rPr lang="en-US" dirty="0"/>
              <a:t>:</a:t>
            </a:r>
            <a:r>
              <a:rPr lang="en-US" dirty="0" smtClean="0"/>
              <a:t>UCS </a:t>
            </a:r>
            <a:r>
              <a:rPr lang="en-US" dirty="0"/>
              <a:t>achievements </a:t>
            </a:r>
            <a:endParaRPr lang="en-US" dirty="0" smtClean="0"/>
          </a:p>
          <a:p>
            <a:pPr lvl="1"/>
            <a:r>
              <a:rPr lang="en-US" dirty="0" smtClean="0"/>
              <a:t> 5</a:t>
            </a:r>
            <a:r>
              <a:rPr lang="en-US" dirty="0"/>
              <a:t>: spill over effects</a:t>
            </a:r>
            <a:endParaRPr lang="en-US" dirty="0" smtClean="0"/>
          </a:p>
          <a:p>
            <a:r>
              <a:rPr lang="en-US" dirty="0" smtClean="0"/>
              <a:t>Challenges ahead in the next 10 years</a:t>
            </a:r>
          </a:p>
          <a:p>
            <a:r>
              <a:rPr lang="en-US" dirty="0" smtClean="0"/>
              <a:t>Conclusion </a:t>
            </a:r>
          </a:p>
          <a:p>
            <a:endParaRPr lang="th-TH" dirty="0"/>
          </a:p>
        </p:txBody>
      </p:sp>
    </p:spTree>
    <p:extLst>
      <p:ext uri="{BB962C8B-B14F-4D97-AF65-F5344CB8AC3E}">
        <p14:creationId xmlns:p14="http://schemas.microsoft.com/office/powerpoint/2010/main" val="4219588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en-US" sz="3200" b="1" dirty="0">
                <a:solidFill>
                  <a:srgbClr val="0000FF"/>
                </a:solidFill>
                <a:ea typeface="Tahoma" pitchFamily="34" charset="0"/>
                <a:cs typeface="Tahoma" pitchFamily="34" charset="0"/>
              </a:rPr>
              <a:t>2</a:t>
            </a:r>
            <a:r>
              <a:rPr lang="en-US" sz="3200" b="1" dirty="0" smtClean="0">
                <a:solidFill>
                  <a:srgbClr val="0000FF"/>
                </a:solidFill>
                <a:ea typeface="Tahoma" pitchFamily="34" charset="0"/>
                <a:cs typeface="Tahoma" pitchFamily="34" charset="0"/>
              </a:rPr>
              <a:t>.2 Strategic purchasing: </a:t>
            </a:r>
            <a:br>
              <a:rPr lang="en-US" sz="3200" b="1" dirty="0" smtClean="0">
                <a:solidFill>
                  <a:srgbClr val="0000FF"/>
                </a:solidFill>
                <a:ea typeface="Tahoma" pitchFamily="34" charset="0"/>
                <a:cs typeface="Tahoma" pitchFamily="34" charset="0"/>
              </a:rPr>
            </a:br>
            <a:r>
              <a:rPr lang="en-US" sz="3200" b="1" dirty="0" smtClean="0">
                <a:solidFill>
                  <a:srgbClr val="0000FF"/>
                </a:solidFill>
                <a:ea typeface="Tahoma" pitchFamily="34" charset="0"/>
                <a:cs typeface="Tahoma" pitchFamily="34" charset="0"/>
              </a:rPr>
              <a:t>the move to demand side financing </a:t>
            </a:r>
            <a:endParaRPr lang="th-TH" sz="3200" b="1" dirty="0">
              <a:solidFill>
                <a:srgbClr val="0000FF"/>
              </a:solidFill>
              <a:ea typeface="Tahoma" pitchFamily="34" charset="0"/>
              <a:cs typeface="Tahoma" pitchFamily="34" charset="0"/>
            </a:endParaRPr>
          </a:p>
        </p:txBody>
      </p:sp>
      <p:sp>
        <p:nvSpPr>
          <p:cNvPr id="3" name="Content Placeholder 2"/>
          <p:cNvSpPr>
            <a:spLocks noGrp="1"/>
          </p:cNvSpPr>
          <p:nvPr>
            <p:ph idx="1"/>
          </p:nvPr>
        </p:nvSpPr>
        <p:spPr>
          <a:xfrm>
            <a:off x="251520" y="1412776"/>
            <a:ext cx="8640961" cy="4968552"/>
          </a:xfrm>
        </p:spPr>
        <p:txBody>
          <a:bodyPr>
            <a:normAutofit/>
          </a:bodyPr>
          <a:lstStyle/>
          <a:p>
            <a:r>
              <a:rPr lang="en-US" sz="2400" dirty="0" smtClean="0">
                <a:ea typeface="Tahoma" pitchFamily="34" charset="0"/>
                <a:cs typeface="Tahoma" pitchFamily="34" charset="0"/>
              </a:rPr>
              <a:t>UCS reform shifted from “supply” to “demand” side financing:</a:t>
            </a:r>
          </a:p>
          <a:p>
            <a:pPr lvl="1"/>
            <a:r>
              <a:rPr lang="en-US" sz="2000" dirty="0" smtClean="0">
                <a:ea typeface="Tahoma" pitchFamily="34" charset="0"/>
                <a:cs typeface="Tahoma" pitchFamily="34" charset="0"/>
              </a:rPr>
              <a:t>A capitation allocation system whereby monies follow patients</a:t>
            </a:r>
          </a:p>
          <a:p>
            <a:r>
              <a:rPr lang="en-US" sz="2400" dirty="0" smtClean="0">
                <a:ea typeface="Tahoma" pitchFamily="34" charset="0"/>
                <a:cs typeface="Tahoma" pitchFamily="34" charset="0"/>
              </a:rPr>
              <a:t>However, implementation hampered due to “difficult-to-change” institutional factors of </a:t>
            </a:r>
            <a:r>
              <a:rPr lang="en-US" sz="2400" dirty="0" err="1" smtClean="0">
                <a:ea typeface="Tahoma" pitchFamily="34" charset="0"/>
                <a:cs typeface="Tahoma" pitchFamily="34" charset="0"/>
              </a:rPr>
              <a:t>MoPH</a:t>
            </a:r>
            <a:r>
              <a:rPr lang="en-US" sz="2400" dirty="0" smtClean="0">
                <a:ea typeface="Tahoma" pitchFamily="34" charset="0"/>
                <a:cs typeface="Tahoma" pitchFamily="34" charset="0"/>
              </a:rPr>
              <a:t> hospitals including:</a:t>
            </a:r>
          </a:p>
          <a:p>
            <a:pPr lvl="1"/>
            <a:r>
              <a:rPr lang="en-US" sz="2000" dirty="0" smtClean="0">
                <a:ea typeface="Tahoma" pitchFamily="34" charset="0"/>
                <a:cs typeface="Tahoma" pitchFamily="34" charset="0"/>
              </a:rPr>
              <a:t>employment and salary conditions of staff protected by civil service laws</a:t>
            </a:r>
          </a:p>
          <a:p>
            <a:pPr lvl="1"/>
            <a:r>
              <a:rPr lang="en-US" sz="2000" dirty="0" smtClean="0">
                <a:ea typeface="Tahoma" pitchFamily="34" charset="0"/>
                <a:cs typeface="Tahoma" pitchFamily="34" charset="0"/>
              </a:rPr>
              <a:t>the need to ensure financial viability of </a:t>
            </a:r>
            <a:r>
              <a:rPr lang="en-US" sz="2000" dirty="0" err="1" smtClean="0">
                <a:ea typeface="Tahoma" pitchFamily="34" charset="0"/>
                <a:cs typeface="Tahoma" pitchFamily="34" charset="0"/>
              </a:rPr>
              <a:t>MoPH</a:t>
            </a:r>
            <a:r>
              <a:rPr lang="en-US" sz="2000" dirty="0" smtClean="0">
                <a:ea typeface="Tahoma" pitchFamily="34" charset="0"/>
                <a:cs typeface="Tahoma" pitchFamily="34" charset="0"/>
              </a:rPr>
              <a:t> hospitals</a:t>
            </a:r>
          </a:p>
          <a:p>
            <a:pPr lvl="1"/>
            <a:r>
              <a:rPr lang="en-US" sz="2000" dirty="0" smtClean="0">
                <a:ea typeface="Tahoma" pitchFamily="34" charset="0"/>
                <a:cs typeface="Tahoma" pitchFamily="34" charset="0"/>
              </a:rPr>
              <a:t>the absence of viable competitors to </a:t>
            </a:r>
            <a:r>
              <a:rPr lang="en-US" sz="2000" dirty="0" err="1" smtClean="0">
                <a:ea typeface="Tahoma" pitchFamily="34" charset="0"/>
                <a:cs typeface="Tahoma" pitchFamily="34" charset="0"/>
              </a:rPr>
              <a:t>MoPH</a:t>
            </a:r>
            <a:r>
              <a:rPr lang="en-US" sz="2000" dirty="0" smtClean="0">
                <a:ea typeface="Tahoma" pitchFamily="34" charset="0"/>
                <a:cs typeface="Tahoma" pitchFamily="34" charset="0"/>
              </a:rPr>
              <a:t> hospitals in many areas </a:t>
            </a:r>
          </a:p>
          <a:p>
            <a:r>
              <a:rPr lang="en-US" sz="2400" dirty="0" smtClean="0">
                <a:ea typeface="Tahoma" pitchFamily="34" charset="0"/>
                <a:cs typeface="Tahoma" pitchFamily="34" charset="0"/>
              </a:rPr>
              <a:t>As a result –</a:t>
            </a:r>
          </a:p>
          <a:p>
            <a:pPr lvl="1"/>
            <a:r>
              <a:rPr lang="en-US" sz="2000" dirty="0" smtClean="0">
                <a:ea typeface="Tahoma" pitchFamily="34" charset="0"/>
                <a:cs typeface="Tahoma" pitchFamily="34" charset="0"/>
              </a:rPr>
              <a:t>Realization that it </a:t>
            </a:r>
            <a:r>
              <a:rPr lang="en-US" sz="2000" dirty="0">
                <a:ea typeface="Tahoma" pitchFamily="34" charset="0"/>
                <a:cs typeface="Tahoma" pitchFamily="34" charset="0"/>
              </a:rPr>
              <a:t>is impossible to effectively reform the system by solely employing financial mechanisms </a:t>
            </a:r>
          </a:p>
          <a:p>
            <a:pPr lvl="1"/>
            <a:r>
              <a:rPr lang="en-US" sz="2000" dirty="0" smtClean="0">
                <a:ea typeface="Tahoma" pitchFamily="34" charset="0"/>
                <a:cs typeface="Tahoma" pitchFamily="34" charset="0"/>
              </a:rPr>
              <a:t>NHSO has moved a bit to supply-based to keep the system balance..</a:t>
            </a:r>
          </a:p>
          <a:p>
            <a:pPr lvl="1"/>
            <a:r>
              <a:rPr lang="en-US" sz="2000" dirty="0" smtClean="0">
                <a:ea typeface="Tahoma" pitchFamily="34" charset="0"/>
                <a:cs typeface="Tahoma" pitchFamily="34" charset="0"/>
              </a:rPr>
              <a:t>… and use of more refined demand side mechanisms such as “post-paid budgets” and purchasing of targeted services.</a:t>
            </a:r>
          </a:p>
        </p:txBody>
      </p:sp>
    </p:spTree>
    <p:extLst>
      <p:ext uri="{BB962C8B-B14F-4D97-AF65-F5344CB8AC3E}">
        <p14:creationId xmlns:p14="http://schemas.microsoft.com/office/powerpoint/2010/main" val="31938506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640"/>
            <a:ext cx="7570787" cy="864096"/>
          </a:xfrm>
        </p:spPr>
        <p:txBody>
          <a:bodyPr>
            <a:normAutofit fontScale="90000"/>
          </a:bodyPr>
          <a:lstStyle/>
          <a:p>
            <a:r>
              <a:rPr lang="en-US" sz="3200" b="1" dirty="0" smtClean="0">
                <a:solidFill>
                  <a:srgbClr val="0000FF"/>
                </a:solidFill>
                <a:ea typeface="Tahoma" pitchFamily="34" charset="0"/>
                <a:cs typeface="Tahoma" pitchFamily="34" charset="0"/>
              </a:rPr>
              <a:t>2.3 Harmonization of 3 government financed insurance schemes</a:t>
            </a:r>
            <a:endParaRPr lang="th-TH" sz="3200" b="1" dirty="0">
              <a:solidFill>
                <a:srgbClr val="0000FF"/>
              </a:solidFill>
              <a:ea typeface="Tahoma" pitchFamily="34" charset="0"/>
              <a:cs typeface="Tahoma" pitchFamily="34" charset="0"/>
            </a:endParaRPr>
          </a:p>
        </p:txBody>
      </p:sp>
      <p:sp>
        <p:nvSpPr>
          <p:cNvPr id="3" name="Content Placeholder 2"/>
          <p:cNvSpPr>
            <a:spLocks noGrp="1"/>
          </p:cNvSpPr>
          <p:nvPr>
            <p:ph idx="1"/>
          </p:nvPr>
        </p:nvSpPr>
        <p:spPr>
          <a:xfrm>
            <a:off x="395537" y="980728"/>
            <a:ext cx="8640960" cy="5400600"/>
          </a:xfrm>
        </p:spPr>
        <p:txBody>
          <a:bodyPr/>
          <a:lstStyle/>
          <a:p>
            <a:r>
              <a:rPr lang="en-US" sz="2400" dirty="0">
                <a:ea typeface="Tahoma" pitchFamily="34" charset="0"/>
                <a:cs typeface="Tahoma" pitchFamily="34" charset="0"/>
              </a:rPr>
              <a:t>Rationale for harmonization</a:t>
            </a:r>
          </a:p>
          <a:p>
            <a:pPr lvl="1"/>
            <a:r>
              <a:rPr lang="en-US" sz="2000" dirty="0" smtClean="0">
                <a:ea typeface="Tahoma" pitchFamily="34" charset="0"/>
                <a:cs typeface="Tahoma" pitchFamily="34" charset="0"/>
              </a:rPr>
              <a:t>Inequitable practice </a:t>
            </a:r>
            <a:r>
              <a:rPr lang="en-US" sz="2000" dirty="0">
                <a:ea typeface="Tahoma" pitchFamily="34" charset="0"/>
                <a:cs typeface="Tahoma" pitchFamily="34" charset="0"/>
              </a:rPr>
              <a:t>variations in service provision for high cost procedures, high cost </a:t>
            </a:r>
            <a:r>
              <a:rPr lang="en-US" sz="2000" dirty="0" smtClean="0">
                <a:ea typeface="Tahoma" pitchFamily="34" charset="0"/>
                <a:cs typeface="Tahoma" pitchFamily="34" charset="0"/>
              </a:rPr>
              <a:t>drugs</a:t>
            </a:r>
          </a:p>
          <a:p>
            <a:pPr lvl="1"/>
            <a:r>
              <a:rPr lang="en-US" sz="2000" dirty="0" smtClean="0">
                <a:ea typeface="Tahoma" pitchFamily="34" charset="0"/>
                <a:cs typeface="Tahoma" pitchFamily="34" charset="0"/>
              </a:rPr>
              <a:t>Concerns about duplication and inefficiencies</a:t>
            </a:r>
            <a:endParaRPr lang="en-US" sz="2000" dirty="0">
              <a:ea typeface="Tahoma" pitchFamily="34" charset="0"/>
              <a:cs typeface="Tahoma" pitchFamily="34" charset="0"/>
            </a:endParaRPr>
          </a:p>
          <a:p>
            <a:pPr lvl="0"/>
            <a:r>
              <a:rPr lang="en-US" sz="2400" dirty="0" smtClean="0">
                <a:ea typeface="Tahoma" pitchFamily="34" charset="0"/>
                <a:cs typeface="Tahoma" pitchFamily="34" charset="0"/>
              </a:rPr>
              <a:t>Main objectives</a:t>
            </a:r>
          </a:p>
          <a:p>
            <a:pPr lvl="1"/>
            <a:r>
              <a:rPr lang="en-US" sz="2000" dirty="0">
                <a:ea typeface="Tahoma" pitchFamily="34" charset="0"/>
                <a:cs typeface="Tahoma" pitchFamily="34" charset="0"/>
              </a:rPr>
              <a:t>Improve equity – </a:t>
            </a:r>
            <a:r>
              <a:rPr lang="en-US" sz="2000" dirty="0" smtClean="0">
                <a:ea typeface="Tahoma" pitchFamily="34" charset="0"/>
                <a:cs typeface="Tahoma" pitchFamily="34" charset="0"/>
              </a:rPr>
              <a:t>remove disparities in benefit coverage</a:t>
            </a:r>
            <a:endParaRPr lang="en-US" sz="2000" dirty="0">
              <a:ea typeface="Tahoma" pitchFamily="34" charset="0"/>
              <a:cs typeface="Tahoma" pitchFamily="34" charset="0"/>
            </a:endParaRPr>
          </a:p>
          <a:p>
            <a:pPr lvl="1"/>
            <a:r>
              <a:rPr lang="en-US" sz="2000" dirty="0" smtClean="0">
                <a:ea typeface="Tahoma" pitchFamily="34" charset="0"/>
                <a:cs typeface="Tahoma" pitchFamily="34" charset="0"/>
              </a:rPr>
              <a:t>Improve efficiency – have a single administration unit</a:t>
            </a:r>
          </a:p>
          <a:p>
            <a:r>
              <a:rPr lang="en-US" sz="2400" dirty="0" smtClean="0">
                <a:ea typeface="Tahoma" pitchFamily="34" charset="0"/>
                <a:cs typeface="Tahoma" pitchFamily="34" charset="0"/>
              </a:rPr>
              <a:t>Coordination committee process</a:t>
            </a:r>
          </a:p>
          <a:p>
            <a:pPr lvl="1"/>
            <a:r>
              <a:rPr lang="en-US" sz="2000" dirty="0" smtClean="0">
                <a:ea typeface="Tahoma" pitchFamily="34" charset="0"/>
                <a:cs typeface="Tahoma" pitchFamily="34" charset="0"/>
              </a:rPr>
              <a:t>Limited to technical coordination</a:t>
            </a:r>
          </a:p>
          <a:p>
            <a:pPr lvl="1"/>
            <a:r>
              <a:rPr lang="en-US" sz="2000" dirty="0">
                <a:ea typeface="Tahoma" pitchFamily="34" charset="0"/>
                <a:cs typeface="Tahoma" pitchFamily="34" charset="0"/>
              </a:rPr>
              <a:t>F</a:t>
            </a:r>
            <a:r>
              <a:rPr lang="en-US" sz="2000" dirty="0" smtClean="0">
                <a:ea typeface="Tahoma" pitchFamily="34" charset="0"/>
                <a:cs typeface="Tahoma" pitchFamily="34" charset="0"/>
              </a:rPr>
              <a:t>ailed to tackle policy and institutional imperative issues</a:t>
            </a:r>
          </a:p>
          <a:p>
            <a:r>
              <a:rPr lang="en-US" sz="2400" dirty="0" smtClean="0">
                <a:ea typeface="Tahoma" pitchFamily="34" charset="0"/>
                <a:cs typeface="Tahoma" pitchFamily="34" charset="0"/>
              </a:rPr>
              <a:t>New organization created  (NHFDO)</a:t>
            </a:r>
          </a:p>
          <a:p>
            <a:pPr lvl="1"/>
            <a:r>
              <a:rPr lang="en-US" sz="2000" dirty="0" smtClean="0">
                <a:ea typeface="Tahoma" pitchFamily="34" charset="0"/>
                <a:cs typeface="Tahoma" pitchFamily="34" charset="0"/>
              </a:rPr>
              <a:t>To improve governance of health insurance systems</a:t>
            </a:r>
          </a:p>
        </p:txBody>
      </p:sp>
    </p:spTree>
    <p:extLst>
      <p:ext uri="{BB962C8B-B14F-4D97-AF65-F5344CB8AC3E}">
        <p14:creationId xmlns:p14="http://schemas.microsoft.com/office/powerpoint/2010/main" val="29668618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2187674"/>
          </a:xfrm>
        </p:spPr>
        <p:txBody>
          <a:bodyPr>
            <a:normAutofit/>
          </a:bodyPr>
          <a:lstStyle/>
          <a:p>
            <a:r>
              <a:rPr lang="en-US" sz="3600" b="1" dirty="0" smtClean="0">
                <a:solidFill>
                  <a:srgbClr val="0000FF"/>
                </a:solidFill>
              </a:rPr>
              <a:t>Findings 3: Governance of UCS</a:t>
            </a:r>
            <a:endParaRPr lang="th-TH" sz="3600" b="1" dirty="0">
              <a:solidFill>
                <a:srgbClr val="0000FF"/>
              </a:solidFill>
            </a:endParaRPr>
          </a:p>
        </p:txBody>
      </p:sp>
    </p:spTree>
    <p:extLst>
      <p:ext uri="{BB962C8B-B14F-4D97-AF65-F5344CB8AC3E}">
        <p14:creationId xmlns:p14="http://schemas.microsoft.com/office/powerpoint/2010/main" val="1177303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rmAutofit fontScale="90000"/>
          </a:bodyPr>
          <a:lstStyle/>
          <a:p>
            <a:r>
              <a:rPr lang="en-US" sz="4000" b="1" dirty="0" smtClean="0">
                <a:solidFill>
                  <a:srgbClr val="0000FF"/>
                </a:solidFill>
              </a:rPr>
              <a:t>Governance: good, but room for improvement</a:t>
            </a:r>
            <a:endParaRPr lang="th-TH" sz="4000" b="1" dirty="0">
              <a:solidFill>
                <a:srgbClr val="0000FF"/>
              </a:solidFill>
            </a:endParaRPr>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095" y="1556792"/>
            <a:ext cx="8777740" cy="5122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03315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2187674"/>
          </a:xfrm>
        </p:spPr>
        <p:txBody>
          <a:bodyPr>
            <a:normAutofit/>
          </a:bodyPr>
          <a:lstStyle/>
          <a:p>
            <a:r>
              <a:rPr lang="en-US" sz="3600" b="1" dirty="0" smtClean="0">
                <a:solidFill>
                  <a:srgbClr val="0000FF"/>
                </a:solidFill>
              </a:rPr>
              <a:t>Findings 4: Achievements</a:t>
            </a:r>
            <a:endParaRPr lang="th-TH" sz="3600" b="1" dirty="0">
              <a:solidFill>
                <a:srgbClr val="0000FF"/>
              </a:solidFill>
            </a:endParaRPr>
          </a:p>
        </p:txBody>
      </p:sp>
    </p:spTree>
    <p:extLst>
      <p:ext uri="{BB962C8B-B14F-4D97-AF65-F5344CB8AC3E}">
        <p14:creationId xmlns:p14="http://schemas.microsoft.com/office/powerpoint/2010/main" val="26721670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charset="0"/>
                <a:ea typeface="ＭＳ Ｐゴシック" charset="0"/>
                <a:cs typeface="ＭＳ Ｐゴシック" charset="0"/>
              </a:defRPr>
            </a:lvl1pPr>
            <a:lvl2pPr marL="742950" indent="-285750" eaLnBrk="0" hangingPunct="0">
              <a:defRPr sz="2800">
                <a:solidFill>
                  <a:schemeClr val="tx1"/>
                </a:solidFill>
                <a:latin typeface="Arial" charset="0"/>
                <a:ea typeface="ＭＳ Ｐゴシック" charset="0"/>
              </a:defRPr>
            </a:lvl2pPr>
            <a:lvl3pPr marL="1143000" indent="-228600" eaLnBrk="0" hangingPunct="0">
              <a:defRPr sz="2800">
                <a:solidFill>
                  <a:schemeClr val="tx1"/>
                </a:solidFill>
                <a:latin typeface="Arial" charset="0"/>
                <a:ea typeface="ＭＳ Ｐゴシック" charset="0"/>
              </a:defRPr>
            </a:lvl3pPr>
            <a:lvl4pPr marL="1600200" indent="-228600" eaLnBrk="0" hangingPunct="0">
              <a:defRPr sz="2800">
                <a:solidFill>
                  <a:schemeClr val="tx1"/>
                </a:solidFill>
                <a:latin typeface="Arial" charset="0"/>
                <a:ea typeface="ＭＳ Ｐゴシック" charset="0"/>
              </a:defRPr>
            </a:lvl4pPr>
            <a:lvl5pPr marL="2057400" indent="-228600" eaLnBrk="0" hangingPunct="0">
              <a:defRPr sz="2800">
                <a:solidFill>
                  <a:schemeClr val="tx1"/>
                </a:solidFill>
                <a:latin typeface="Arial" charset="0"/>
                <a:ea typeface="ＭＳ Ｐゴシック" charset="0"/>
              </a:defRPr>
            </a:lvl5pPr>
            <a:lvl6pPr marL="2514600" indent="-228600" eaLnBrk="0" fontAlgn="base" hangingPunct="0">
              <a:spcBef>
                <a:spcPct val="50000"/>
              </a:spcBef>
              <a:spcAft>
                <a:spcPct val="0"/>
              </a:spcAft>
              <a:defRPr sz="2800">
                <a:solidFill>
                  <a:schemeClr val="tx1"/>
                </a:solidFill>
                <a:latin typeface="Arial" charset="0"/>
                <a:ea typeface="ＭＳ Ｐゴシック" charset="0"/>
              </a:defRPr>
            </a:lvl6pPr>
            <a:lvl7pPr marL="2971800" indent="-228600" eaLnBrk="0" fontAlgn="base" hangingPunct="0">
              <a:spcBef>
                <a:spcPct val="50000"/>
              </a:spcBef>
              <a:spcAft>
                <a:spcPct val="0"/>
              </a:spcAft>
              <a:defRPr sz="2800">
                <a:solidFill>
                  <a:schemeClr val="tx1"/>
                </a:solidFill>
                <a:latin typeface="Arial" charset="0"/>
                <a:ea typeface="ＭＳ Ｐゴシック" charset="0"/>
              </a:defRPr>
            </a:lvl7pPr>
            <a:lvl8pPr marL="3429000" indent="-228600" eaLnBrk="0" fontAlgn="base" hangingPunct="0">
              <a:spcBef>
                <a:spcPct val="50000"/>
              </a:spcBef>
              <a:spcAft>
                <a:spcPct val="0"/>
              </a:spcAft>
              <a:defRPr sz="2800">
                <a:solidFill>
                  <a:schemeClr val="tx1"/>
                </a:solidFill>
                <a:latin typeface="Arial" charset="0"/>
                <a:ea typeface="ＭＳ Ｐゴシック" charset="0"/>
              </a:defRPr>
            </a:lvl8pPr>
            <a:lvl9pPr marL="3886200" indent="-228600" eaLnBrk="0" fontAlgn="base" hangingPunct="0">
              <a:spcBef>
                <a:spcPct val="50000"/>
              </a:spcBef>
              <a:spcAft>
                <a:spcPct val="0"/>
              </a:spcAft>
              <a:defRPr sz="2800">
                <a:solidFill>
                  <a:schemeClr val="tx1"/>
                </a:solidFill>
                <a:latin typeface="Arial" charset="0"/>
                <a:ea typeface="ＭＳ Ｐゴシック" charset="0"/>
              </a:defRPr>
            </a:lvl9pPr>
          </a:lstStyle>
          <a:p>
            <a:pPr eaLnBrk="1" hangingPunct="1"/>
            <a:fld id="{6DFB461B-3D93-9B48-AD27-0C8CA4633A00}" type="slidenum">
              <a:rPr lang="th-TH" sz="1200">
                <a:latin typeface="Tahoma" charset="0"/>
              </a:rPr>
              <a:pPr eaLnBrk="1" hangingPunct="1"/>
              <a:t>25</a:t>
            </a:fld>
            <a:endParaRPr lang="th-TH" sz="1200">
              <a:latin typeface="Tahoma" charset="0"/>
            </a:endParaRPr>
          </a:p>
        </p:txBody>
      </p:sp>
      <p:sp>
        <p:nvSpPr>
          <p:cNvPr id="57346" name="Rectangle 2"/>
          <p:cNvSpPr>
            <a:spLocks noGrp="1" noChangeArrowheads="1"/>
          </p:cNvSpPr>
          <p:nvPr>
            <p:ph type="title"/>
          </p:nvPr>
        </p:nvSpPr>
        <p:spPr/>
        <p:txBody>
          <a:bodyPr>
            <a:normAutofit/>
          </a:bodyPr>
          <a:lstStyle/>
          <a:p>
            <a:r>
              <a:rPr lang="en-CA" b="1" dirty="0" smtClean="0">
                <a:solidFill>
                  <a:srgbClr val="0000FF"/>
                </a:solidFill>
              </a:rPr>
              <a:t>Financing Sources</a:t>
            </a:r>
            <a:endParaRPr lang="th-TH" b="1" dirty="0">
              <a:solidFill>
                <a:srgbClr val="0000FF"/>
              </a:solidFill>
            </a:endParaRPr>
          </a:p>
        </p:txBody>
      </p:sp>
      <p:sp>
        <p:nvSpPr>
          <p:cNvPr id="60419" name="Rectangle 3"/>
          <p:cNvSpPr>
            <a:spLocks noGrp="1" noChangeArrowheads="1"/>
          </p:cNvSpPr>
          <p:nvPr>
            <p:ph type="body" idx="1"/>
          </p:nvPr>
        </p:nvSpPr>
        <p:spPr>
          <a:xfrm>
            <a:off x="323850" y="1340768"/>
            <a:ext cx="8569325" cy="5112567"/>
          </a:xfrm>
        </p:spPr>
        <p:txBody>
          <a:bodyPr>
            <a:normAutofit/>
          </a:bodyPr>
          <a:lstStyle/>
          <a:p>
            <a:pPr marL="495300" indent="-381000">
              <a:lnSpc>
                <a:spcPct val="120000"/>
              </a:lnSpc>
              <a:defRPr/>
            </a:pPr>
            <a:r>
              <a:rPr lang="en-GB" sz="2800" dirty="0" smtClean="0"/>
              <a:t>With UCS, general </a:t>
            </a:r>
            <a:r>
              <a:rPr lang="en-GB" sz="2800" dirty="0"/>
              <a:t>tax and SHI </a:t>
            </a:r>
            <a:r>
              <a:rPr lang="en-GB" sz="2800" dirty="0" smtClean="0"/>
              <a:t>contributions now constitute 2/3</a:t>
            </a:r>
            <a:r>
              <a:rPr lang="en-GB" sz="2800" baseline="30000" dirty="0" smtClean="0"/>
              <a:t>rd</a:t>
            </a:r>
            <a:r>
              <a:rPr lang="en-GB" sz="2800" dirty="0" smtClean="0"/>
              <a:t> of total health expenditure</a:t>
            </a:r>
          </a:p>
          <a:p>
            <a:pPr marL="495300" indent="-381000">
              <a:lnSpc>
                <a:spcPct val="120000"/>
              </a:lnSpc>
              <a:defRPr/>
            </a:pPr>
            <a:r>
              <a:rPr lang="en-GB" sz="2800" dirty="0" smtClean="0"/>
              <a:t>Overall health expenditure is very “progressive” or pro-poor (as measured by </a:t>
            </a:r>
            <a:r>
              <a:rPr lang="en-GB" sz="2800" dirty="0" err="1" smtClean="0"/>
              <a:t>Kakwani</a:t>
            </a:r>
            <a:r>
              <a:rPr lang="en-GB" sz="2800" dirty="0" smtClean="0"/>
              <a:t> Index)</a:t>
            </a:r>
          </a:p>
          <a:p>
            <a:pPr marL="495300" indent="-381000">
              <a:lnSpc>
                <a:spcPct val="120000"/>
              </a:lnSpc>
              <a:defRPr/>
            </a:pPr>
            <a:r>
              <a:rPr lang="en-GB" sz="2800" dirty="0" smtClean="0"/>
              <a:t>With UCS there has been a marked decline in out-of-pocket expenditure as a mechanism for financing health care.</a:t>
            </a:r>
          </a:p>
          <a:p>
            <a:pPr marL="495300" indent="-381000">
              <a:lnSpc>
                <a:spcPct val="120000"/>
              </a:lnSpc>
              <a:defRPr/>
            </a:pPr>
            <a:r>
              <a:rPr lang="en-GB" sz="2800" dirty="0" smtClean="0"/>
              <a:t>With UCS the rich-poor gap in out-of-pocket expenditure has been eliminated</a:t>
            </a:r>
          </a:p>
        </p:txBody>
      </p:sp>
    </p:spTree>
    <p:extLst>
      <p:ext uri="{BB962C8B-B14F-4D97-AF65-F5344CB8AC3E}">
        <p14:creationId xmlns:p14="http://schemas.microsoft.com/office/powerpoint/2010/main" val="29164116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95536" y="49803"/>
            <a:ext cx="8640960" cy="921078"/>
          </a:xfrm>
        </p:spPr>
        <p:txBody>
          <a:bodyPr lIns="36000" rIns="36000">
            <a:noAutofit/>
          </a:bodyPr>
          <a:lstStyle/>
          <a:p>
            <a:r>
              <a:rPr lang="en-US" sz="3200" b="1" dirty="0" smtClean="0">
                <a:solidFill>
                  <a:srgbClr val="0000FF"/>
                </a:solidFill>
              </a:rPr>
              <a:t>4.1  UCS prevented medical impoverishment</a:t>
            </a:r>
            <a:endParaRPr lang="th-TH" sz="3200" b="1" dirty="0" smtClean="0">
              <a:solidFill>
                <a:srgbClr val="0000FF"/>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340768"/>
            <a:ext cx="8208911"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1"/>
          <p:cNvSpPr txBox="1">
            <a:spLocks noChangeArrowheads="1"/>
          </p:cNvSpPr>
          <p:nvPr/>
        </p:nvSpPr>
        <p:spPr bwMode="auto">
          <a:xfrm>
            <a:off x="1475656" y="970881"/>
            <a:ext cx="184666" cy="369332"/>
          </a:xfrm>
          <a:prstGeom prst="rect">
            <a:avLst/>
          </a:prstGeom>
          <a:solidFill>
            <a:schemeClr val="bg1"/>
          </a:solidFill>
          <a:ln>
            <a:solidFill>
              <a:schemeClr val="accent1">
                <a:shade val="50000"/>
              </a:schemeClr>
            </a:solidFill>
          </a:ln>
        </p:spPr>
        <p:txBody>
          <a:bodyPr wrap="none">
            <a:spAutoFit/>
          </a:bodyPr>
          <a:lstStyle>
            <a:lvl1pPr eaLnBrk="0" hangingPunct="0">
              <a:defRPr sz="2800">
                <a:solidFill>
                  <a:schemeClr val="tx1"/>
                </a:solidFill>
                <a:latin typeface="Arial" pitchFamily="34" charset="0"/>
                <a:cs typeface="Angsana New" pitchFamily="18" charset="-34"/>
              </a:defRPr>
            </a:lvl1pPr>
            <a:lvl2pPr marL="742950" indent="-285750" eaLnBrk="0" hangingPunct="0">
              <a:defRPr sz="2800">
                <a:solidFill>
                  <a:schemeClr val="tx1"/>
                </a:solidFill>
                <a:latin typeface="Arial" pitchFamily="34" charset="0"/>
                <a:cs typeface="Angsana New" pitchFamily="18" charset="-34"/>
              </a:defRPr>
            </a:lvl2pPr>
            <a:lvl3pPr marL="1143000" indent="-228600" eaLnBrk="0" hangingPunct="0">
              <a:defRPr sz="2800">
                <a:solidFill>
                  <a:schemeClr val="tx1"/>
                </a:solidFill>
                <a:latin typeface="Arial" pitchFamily="34" charset="0"/>
                <a:cs typeface="Angsana New" pitchFamily="18" charset="-34"/>
              </a:defRPr>
            </a:lvl3pPr>
            <a:lvl4pPr marL="1600200" indent="-228600" eaLnBrk="0" hangingPunct="0">
              <a:defRPr sz="2800">
                <a:solidFill>
                  <a:schemeClr val="tx1"/>
                </a:solidFill>
                <a:latin typeface="Arial" pitchFamily="34" charset="0"/>
                <a:cs typeface="Angsana New" pitchFamily="18" charset="-34"/>
              </a:defRPr>
            </a:lvl4pPr>
            <a:lvl5pPr marL="2057400" indent="-228600" eaLnBrk="0" hangingPunct="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eaLnBrk="1" hangingPunct="1"/>
            <a:endParaRPr lang="th-TH" sz="1800" dirty="0">
              <a:latin typeface="Tahoma" pitchFamily="34" charset="0"/>
              <a:cs typeface="Tahoma" pitchFamily="34" charset="0"/>
            </a:endParaRPr>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911916068"/>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95536" y="49803"/>
            <a:ext cx="8640960" cy="921078"/>
          </a:xfrm>
        </p:spPr>
        <p:txBody>
          <a:bodyPr lIns="36000" rIns="36000">
            <a:noAutofit/>
          </a:bodyPr>
          <a:lstStyle/>
          <a:p>
            <a:pPr algn="l"/>
            <a:r>
              <a:rPr lang="en-US" sz="3600" b="1" dirty="0" smtClean="0">
                <a:solidFill>
                  <a:srgbClr val="0000FF"/>
                </a:solidFill>
              </a:rPr>
              <a:t>4.1 UCS </a:t>
            </a:r>
            <a:r>
              <a:rPr lang="en-US" sz="3600" b="1" dirty="0">
                <a:solidFill>
                  <a:srgbClr val="0000FF"/>
                </a:solidFill>
              </a:rPr>
              <a:t>p</a:t>
            </a:r>
            <a:r>
              <a:rPr lang="en-US" sz="3600" b="1" dirty="0" smtClean="0">
                <a:solidFill>
                  <a:srgbClr val="0000FF"/>
                </a:solidFill>
              </a:rPr>
              <a:t>revented medical impoverishment</a:t>
            </a:r>
            <a:endParaRPr lang="th-TH" sz="3600" b="1" dirty="0" smtClean="0">
              <a:solidFill>
                <a:srgbClr val="0000FF"/>
              </a:solidFill>
            </a:endParaRPr>
          </a:p>
        </p:txBody>
      </p:sp>
      <p:graphicFrame>
        <p:nvGraphicFramePr>
          <p:cNvPr id="10" name="Content Placeholder 4"/>
          <p:cNvGraphicFramePr>
            <a:graphicFrameLocks noGrp="1"/>
          </p:cNvGraphicFramePr>
          <p:nvPr>
            <p:ph idx="1"/>
            <p:extLst>
              <p:ext uri="{D42A27DB-BD31-4B8C-83A1-F6EECF244321}">
                <p14:modId xmlns:p14="http://schemas.microsoft.com/office/powerpoint/2010/main" val="2485358275"/>
              </p:ext>
            </p:extLst>
          </p:nvPr>
        </p:nvGraphicFramePr>
        <p:xfrm>
          <a:off x="467546" y="990859"/>
          <a:ext cx="8208910" cy="5448765"/>
        </p:xfrm>
        <a:graphic>
          <a:graphicData uri="http://schemas.openxmlformats.org/drawingml/2006/table">
            <a:tbl>
              <a:tblPr/>
              <a:tblGrid>
                <a:gridCol w="2718048"/>
                <a:gridCol w="2745431"/>
                <a:gridCol w="2745431"/>
              </a:tblGrid>
              <a:tr h="51744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dirty="0">
                        <a:latin typeface="Calibri"/>
                        <a:ea typeface="Times New Roman"/>
                        <a:cs typeface="Angsana New"/>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dirty="0">
                        <a:latin typeface="Calibri"/>
                        <a:ea typeface="Times New Roman"/>
                        <a:cs typeface="Angsana New"/>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100" dirty="0">
                        <a:latin typeface="Calibri"/>
                        <a:ea typeface="Times New Roman"/>
                        <a:cs typeface="Angsana New"/>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gn="ctr">
                        <a:spcAft>
                          <a:spcPts val="0"/>
                        </a:spcAft>
                      </a:pPr>
                      <a:r>
                        <a:rPr lang="en-GB" sz="1800" b="1" dirty="0">
                          <a:latin typeface="+mn-lt"/>
                          <a:ea typeface="Times New Roman"/>
                          <a:cs typeface="Angsana New"/>
                        </a:rPr>
                        <a:t>1996</a:t>
                      </a:r>
                      <a:endParaRPr lang="en-US" sz="1800" dirty="0">
                        <a:latin typeface="+mn-lt"/>
                        <a:ea typeface="Times New Roman"/>
                        <a:cs typeface="Angsana New"/>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dirty="0">
                          <a:latin typeface="+mn-lt"/>
                          <a:ea typeface="Times New Roman"/>
                          <a:cs typeface="Angsana New"/>
                        </a:rPr>
                        <a:t>2002</a:t>
                      </a:r>
                      <a:endParaRPr lang="en-US" sz="1800" dirty="0">
                        <a:latin typeface="+mn-lt"/>
                        <a:ea typeface="Times New Roman"/>
                        <a:cs typeface="Angsana New"/>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dirty="0">
                          <a:latin typeface="+mn-lt"/>
                          <a:ea typeface="Times New Roman"/>
                          <a:cs typeface="Angsana New"/>
                        </a:rPr>
                        <a:t>2008</a:t>
                      </a:r>
                      <a:endParaRPr lang="en-US" sz="1800" dirty="0">
                        <a:latin typeface="+mn-lt"/>
                        <a:ea typeface="Times New Roman"/>
                        <a:cs typeface="Angsana New"/>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01116"/>
            <a:ext cx="2664296" cy="496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1209459"/>
            <a:ext cx="2592288" cy="4955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2" y="1268759"/>
            <a:ext cx="2736304" cy="4879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1"/>
          <p:cNvSpPr txBox="1">
            <a:spLocks noChangeArrowheads="1"/>
          </p:cNvSpPr>
          <p:nvPr/>
        </p:nvSpPr>
        <p:spPr bwMode="auto">
          <a:xfrm>
            <a:off x="1475656" y="970881"/>
            <a:ext cx="6523038" cy="369887"/>
          </a:xfrm>
          <a:prstGeom prst="rect">
            <a:avLst/>
          </a:prstGeom>
          <a:solidFill>
            <a:schemeClr val="bg1"/>
          </a:solidFill>
          <a:ln>
            <a:solidFill>
              <a:schemeClr val="accent1">
                <a:shade val="50000"/>
              </a:schemeClr>
            </a:solidFill>
          </a:ln>
        </p:spPr>
        <p:txBody>
          <a:bodyPr wrap="none">
            <a:spAutoFit/>
          </a:bodyPr>
          <a:lstStyle>
            <a:lvl1pPr eaLnBrk="0" hangingPunct="0">
              <a:defRPr sz="2800">
                <a:solidFill>
                  <a:schemeClr val="tx1"/>
                </a:solidFill>
                <a:latin typeface="Arial" pitchFamily="34" charset="0"/>
                <a:cs typeface="Angsana New" pitchFamily="18" charset="-34"/>
              </a:defRPr>
            </a:lvl1pPr>
            <a:lvl2pPr marL="742950" indent="-285750" eaLnBrk="0" hangingPunct="0">
              <a:defRPr sz="2800">
                <a:solidFill>
                  <a:schemeClr val="tx1"/>
                </a:solidFill>
                <a:latin typeface="Arial" pitchFamily="34" charset="0"/>
                <a:cs typeface="Angsana New" pitchFamily="18" charset="-34"/>
              </a:defRPr>
            </a:lvl2pPr>
            <a:lvl3pPr marL="1143000" indent="-228600" eaLnBrk="0" hangingPunct="0">
              <a:defRPr sz="2800">
                <a:solidFill>
                  <a:schemeClr val="tx1"/>
                </a:solidFill>
                <a:latin typeface="Arial" pitchFamily="34" charset="0"/>
                <a:cs typeface="Angsana New" pitchFamily="18" charset="-34"/>
              </a:defRPr>
            </a:lvl3pPr>
            <a:lvl4pPr marL="1600200" indent="-228600" eaLnBrk="0" hangingPunct="0">
              <a:defRPr sz="2800">
                <a:solidFill>
                  <a:schemeClr val="tx1"/>
                </a:solidFill>
                <a:latin typeface="Arial" pitchFamily="34" charset="0"/>
                <a:cs typeface="Angsana New" pitchFamily="18" charset="-34"/>
              </a:defRPr>
            </a:lvl4pPr>
            <a:lvl5pPr marL="2057400" indent="-228600" eaLnBrk="0" hangingPunct="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eaLnBrk="1" hangingPunct="1"/>
            <a:r>
              <a:rPr lang="en-US" sz="1800" dirty="0">
                <a:latin typeface="Tahoma" pitchFamily="34" charset="0"/>
                <a:cs typeface="Tahoma" pitchFamily="34" charset="0"/>
              </a:rPr>
              <a:t>Household medical impoverishment map before and after UCS</a:t>
            </a:r>
            <a:endParaRPr lang="th-TH" sz="1800" dirty="0">
              <a:latin typeface="Tahoma" pitchFamily="34" charset="0"/>
              <a:cs typeface="Tahoma" pitchFamily="34" charset="0"/>
            </a:endParaRPr>
          </a:p>
        </p:txBody>
      </p:sp>
    </p:spTree>
    <p:extLst>
      <p:ext uri="{BB962C8B-B14F-4D97-AF65-F5344CB8AC3E}">
        <p14:creationId xmlns:p14="http://schemas.microsoft.com/office/powerpoint/2010/main" val="612986518"/>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a:xfrm>
            <a:off x="107504" y="274638"/>
            <a:ext cx="8928992" cy="850106"/>
          </a:xfrm>
        </p:spPr>
        <p:txBody>
          <a:bodyPr>
            <a:normAutofit fontScale="90000"/>
          </a:bodyPr>
          <a:lstStyle/>
          <a:p>
            <a:pPr algn="l"/>
            <a:r>
              <a:rPr lang="en-US" sz="3600" b="1" dirty="0" smtClean="0">
                <a:solidFill>
                  <a:srgbClr val="0000FF"/>
                </a:solidFill>
              </a:rPr>
              <a:t>4.2 UCS improved access to needed health services</a:t>
            </a:r>
            <a:endParaRPr lang="th-TH" sz="3600" b="1" dirty="0" smtClean="0">
              <a:solidFill>
                <a:srgbClr val="0000FF"/>
              </a:solidFill>
            </a:endParaRPr>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ngsana New" pitchFamily="18" charset="-34"/>
              </a:defRPr>
            </a:lvl1pPr>
            <a:lvl2pPr marL="742950" indent="-285750" eaLnBrk="0" hangingPunct="0">
              <a:defRPr sz="2800">
                <a:solidFill>
                  <a:schemeClr val="tx1"/>
                </a:solidFill>
                <a:latin typeface="Arial" pitchFamily="34" charset="0"/>
                <a:cs typeface="Angsana New" pitchFamily="18" charset="-34"/>
              </a:defRPr>
            </a:lvl2pPr>
            <a:lvl3pPr marL="1143000" indent="-228600" eaLnBrk="0" hangingPunct="0">
              <a:defRPr sz="2800">
                <a:solidFill>
                  <a:schemeClr val="tx1"/>
                </a:solidFill>
                <a:latin typeface="Arial" pitchFamily="34" charset="0"/>
                <a:cs typeface="Angsana New" pitchFamily="18" charset="-34"/>
              </a:defRPr>
            </a:lvl3pPr>
            <a:lvl4pPr marL="1600200" indent="-228600" eaLnBrk="0" hangingPunct="0">
              <a:defRPr sz="2800">
                <a:solidFill>
                  <a:schemeClr val="tx1"/>
                </a:solidFill>
                <a:latin typeface="Arial" pitchFamily="34" charset="0"/>
                <a:cs typeface="Angsana New" pitchFamily="18" charset="-34"/>
              </a:defRPr>
            </a:lvl4pPr>
            <a:lvl5pPr marL="2057400" indent="-228600" eaLnBrk="0" hangingPunct="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fld id="{075FF2F2-759F-4AE0-A5C0-30EF1270D808}" type="slidenum">
              <a:rPr lang="en-US" sz="1400" smtClean="0">
                <a:latin typeface="Tahoma" pitchFamily="34" charset="0"/>
                <a:cs typeface="Tahoma" pitchFamily="34" charset="0"/>
              </a:rPr>
              <a:pPr/>
              <a:t>28</a:t>
            </a:fld>
            <a:endParaRPr lang="th-TH" sz="1400" smtClean="0">
              <a:latin typeface="Tahoma" pitchFamily="34" charset="0"/>
              <a:cs typeface="Tahoma" pitchFamily="34" charset="0"/>
            </a:endParaRPr>
          </a:p>
        </p:txBody>
      </p:sp>
      <p:sp>
        <p:nvSpPr>
          <p:cNvPr id="1126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th-TH"/>
          </a:p>
        </p:txBody>
      </p:sp>
      <p:grpSp>
        <p:nvGrpSpPr>
          <p:cNvPr id="11269" name="Group 87"/>
          <p:cNvGrpSpPr>
            <a:grpSpLocks noChangeAspect="1"/>
          </p:cNvGrpSpPr>
          <p:nvPr/>
        </p:nvGrpSpPr>
        <p:grpSpPr bwMode="auto">
          <a:xfrm>
            <a:off x="262411" y="1597819"/>
            <a:ext cx="8486302" cy="3055144"/>
            <a:chOff x="2360" y="3093"/>
            <a:chExt cx="11976" cy="3648"/>
          </a:xfrm>
        </p:grpSpPr>
        <p:sp>
          <p:nvSpPr>
            <p:cNvPr id="11297" name="AutoShape 88"/>
            <p:cNvSpPr>
              <a:spLocks noChangeAspect="1" noChangeArrowheads="1" noTextEdit="1"/>
            </p:cNvSpPr>
            <p:nvPr/>
          </p:nvSpPr>
          <p:spPr bwMode="auto">
            <a:xfrm>
              <a:off x="2360" y="3093"/>
              <a:ext cx="11976" cy="3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h-TH"/>
            </a:p>
          </p:txBody>
        </p:sp>
        <p:pic>
          <p:nvPicPr>
            <p:cNvPr id="11298" name="Object 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0" y="3093"/>
              <a:ext cx="5923" cy="3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9" name="Object 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6" y="3093"/>
              <a:ext cx="5910" cy="3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70" name="TextBox 18"/>
          <p:cNvSpPr txBox="1">
            <a:spLocks noChangeArrowheads="1"/>
          </p:cNvSpPr>
          <p:nvPr/>
        </p:nvSpPr>
        <p:spPr bwMode="auto">
          <a:xfrm>
            <a:off x="1835696" y="1196752"/>
            <a:ext cx="55039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itchFamily="34" charset="0"/>
                <a:cs typeface="Angsana New" pitchFamily="18" charset="-34"/>
              </a:defRPr>
            </a:lvl1pPr>
            <a:lvl2pPr marL="742950" indent="-285750" eaLnBrk="0" hangingPunct="0">
              <a:defRPr sz="2800">
                <a:solidFill>
                  <a:schemeClr val="tx1"/>
                </a:solidFill>
                <a:latin typeface="Arial" pitchFamily="34" charset="0"/>
                <a:cs typeface="Angsana New" pitchFamily="18" charset="-34"/>
              </a:defRPr>
            </a:lvl2pPr>
            <a:lvl3pPr marL="1143000" indent="-228600" eaLnBrk="0" hangingPunct="0">
              <a:defRPr sz="2800">
                <a:solidFill>
                  <a:schemeClr val="tx1"/>
                </a:solidFill>
                <a:latin typeface="Arial" pitchFamily="34" charset="0"/>
                <a:cs typeface="Angsana New" pitchFamily="18" charset="-34"/>
              </a:defRPr>
            </a:lvl3pPr>
            <a:lvl4pPr marL="1600200" indent="-228600" eaLnBrk="0" hangingPunct="0">
              <a:defRPr sz="2800">
                <a:solidFill>
                  <a:schemeClr val="tx1"/>
                </a:solidFill>
                <a:latin typeface="Arial" pitchFamily="34" charset="0"/>
                <a:cs typeface="Angsana New" pitchFamily="18" charset="-34"/>
              </a:defRPr>
            </a:lvl4pPr>
            <a:lvl5pPr marL="2057400" indent="-228600" eaLnBrk="0" hangingPunct="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eaLnBrk="1" hangingPunct="1"/>
            <a:r>
              <a:rPr lang="en-US" sz="1800" dirty="0" smtClean="0">
                <a:latin typeface="Tahoma" pitchFamily="34" charset="0"/>
                <a:cs typeface="Tahoma" pitchFamily="34" charset="0"/>
              </a:rPr>
              <a:t>rising </a:t>
            </a:r>
            <a:r>
              <a:rPr lang="en-US" sz="1800" dirty="0">
                <a:latin typeface="Tahoma" pitchFamily="34" charset="0"/>
                <a:cs typeface="Tahoma" pitchFamily="34" charset="0"/>
              </a:rPr>
              <a:t>health service utilization and </a:t>
            </a:r>
            <a:r>
              <a:rPr lang="en-US" sz="1800" dirty="0" smtClean="0">
                <a:latin typeface="Tahoma" pitchFamily="34" charset="0"/>
                <a:cs typeface="Tahoma" pitchFamily="34" charset="0"/>
              </a:rPr>
              <a:t>low </a:t>
            </a:r>
            <a:r>
              <a:rPr lang="en-US" sz="1800" dirty="0">
                <a:latin typeface="Tahoma" pitchFamily="34" charset="0"/>
                <a:cs typeface="Tahoma" pitchFamily="34" charset="0"/>
              </a:rPr>
              <a:t>un-met need</a:t>
            </a:r>
            <a:endParaRPr lang="th-TH" sz="1800" dirty="0">
              <a:latin typeface="Tahoma" pitchFamily="34" charset="0"/>
              <a:cs typeface="Tahoma"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3834880716"/>
              </p:ext>
            </p:extLst>
          </p:nvPr>
        </p:nvGraphicFramePr>
        <p:xfrm>
          <a:off x="539552" y="4814888"/>
          <a:ext cx="8209161" cy="1854200"/>
        </p:xfrm>
        <a:graphic>
          <a:graphicData uri="http://schemas.openxmlformats.org/drawingml/2006/table">
            <a:tbl>
              <a:tblPr firstRow="1" bandRow="1">
                <a:tableStyleId>{21E4AEA4-8DFA-4A89-87EB-49C32662AFE0}</a:tableStyleId>
              </a:tblPr>
              <a:tblGrid>
                <a:gridCol w="5646563"/>
                <a:gridCol w="1281299"/>
                <a:gridCol w="1281299"/>
              </a:tblGrid>
              <a:tr h="370840">
                <a:tc>
                  <a:txBody>
                    <a:bodyPr/>
                    <a:lstStyle/>
                    <a:p>
                      <a:r>
                        <a:rPr lang="en-US" sz="1400" dirty="0" smtClean="0">
                          <a:latin typeface="Tahoma" pitchFamily="34" charset="0"/>
                          <a:ea typeface="Tahoma" pitchFamily="34" charset="0"/>
                          <a:cs typeface="Tahoma" pitchFamily="34" charset="0"/>
                        </a:rPr>
                        <a:t>Prevalence</a:t>
                      </a:r>
                      <a:r>
                        <a:rPr lang="en-US" sz="1400" baseline="0" dirty="0" smtClean="0">
                          <a:latin typeface="Tahoma" pitchFamily="34" charset="0"/>
                          <a:ea typeface="Tahoma" pitchFamily="34" charset="0"/>
                          <a:cs typeface="Tahoma" pitchFamily="34" charset="0"/>
                        </a:rPr>
                        <a:t> of unmet need</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OP</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IP</a:t>
                      </a:r>
                      <a:endParaRPr lang="th-TH" sz="1400" dirty="0">
                        <a:latin typeface="Tahoma" pitchFamily="34" charset="0"/>
                        <a:ea typeface="Tahoma" pitchFamily="34" charset="0"/>
                        <a:cs typeface="Tahoma" pitchFamily="34" charset="0"/>
                      </a:endParaRPr>
                    </a:p>
                  </a:txBody>
                  <a:tcPr marL="91449" marR="91449"/>
                </a:tc>
              </a:tr>
              <a:tr h="370840">
                <a:tc>
                  <a:txBody>
                    <a:bodyPr/>
                    <a:lstStyle/>
                    <a:p>
                      <a:r>
                        <a:rPr lang="en-US" sz="1400" dirty="0" smtClean="0">
                          <a:latin typeface="Tahoma" pitchFamily="34" charset="0"/>
                          <a:ea typeface="Tahoma" pitchFamily="34" charset="0"/>
                          <a:cs typeface="Tahoma" pitchFamily="34" charset="0"/>
                        </a:rPr>
                        <a:t>National average</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1.44%</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0.4%</a:t>
                      </a:r>
                      <a:endParaRPr lang="th-TH" sz="1400" dirty="0">
                        <a:latin typeface="Tahoma" pitchFamily="34" charset="0"/>
                        <a:ea typeface="Tahoma" pitchFamily="34" charset="0"/>
                        <a:cs typeface="Tahoma" pitchFamily="34" charset="0"/>
                      </a:endParaRPr>
                    </a:p>
                  </a:txBody>
                  <a:tcPr marL="91449" marR="91449"/>
                </a:tc>
              </a:tr>
              <a:tr h="370840">
                <a:tc>
                  <a:txBody>
                    <a:bodyPr/>
                    <a:lstStyle/>
                    <a:p>
                      <a:r>
                        <a:rPr lang="en-US" sz="1400" dirty="0" smtClean="0">
                          <a:latin typeface="Tahoma" pitchFamily="34" charset="0"/>
                          <a:ea typeface="Tahoma" pitchFamily="34" charset="0"/>
                          <a:cs typeface="Tahoma" pitchFamily="34" charset="0"/>
                        </a:rPr>
                        <a:t>CSMBS</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0.8%</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0.26%</a:t>
                      </a:r>
                      <a:endParaRPr lang="th-TH" sz="1400" dirty="0">
                        <a:latin typeface="Tahoma" pitchFamily="34" charset="0"/>
                        <a:ea typeface="Tahoma" pitchFamily="34" charset="0"/>
                        <a:cs typeface="Tahoma" pitchFamily="34" charset="0"/>
                      </a:endParaRPr>
                    </a:p>
                  </a:txBody>
                  <a:tcPr marL="91449" marR="91449"/>
                </a:tc>
              </a:tr>
              <a:tr h="370840">
                <a:tc>
                  <a:txBody>
                    <a:bodyPr/>
                    <a:lstStyle/>
                    <a:p>
                      <a:r>
                        <a:rPr lang="en-US" sz="1400" dirty="0" smtClean="0">
                          <a:latin typeface="Tahoma" pitchFamily="34" charset="0"/>
                          <a:ea typeface="Tahoma" pitchFamily="34" charset="0"/>
                          <a:cs typeface="Tahoma" pitchFamily="34" charset="0"/>
                        </a:rPr>
                        <a:t>SSS</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0.98%</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0.2%</a:t>
                      </a:r>
                      <a:endParaRPr lang="th-TH" sz="1400" dirty="0">
                        <a:latin typeface="Tahoma" pitchFamily="34" charset="0"/>
                        <a:ea typeface="Tahoma" pitchFamily="34" charset="0"/>
                        <a:cs typeface="Tahoma" pitchFamily="34" charset="0"/>
                      </a:endParaRPr>
                    </a:p>
                  </a:txBody>
                  <a:tcPr marL="91449" marR="91449"/>
                </a:tc>
              </a:tr>
              <a:tr h="370840">
                <a:tc>
                  <a:txBody>
                    <a:bodyPr/>
                    <a:lstStyle/>
                    <a:p>
                      <a:r>
                        <a:rPr lang="en-US" sz="1400" dirty="0" smtClean="0">
                          <a:latin typeface="Tahoma" pitchFamily="34" charset="0"/>
                          <a:ea typeface="Tahoma" pitchFamily="34" charset="0"/>
                          <a:cs typeface="Tahoma" pitchFamily="34" charset="0"/>
                        </a:rPr>
                        <a:t>UCS</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1.61%</a:t>
                      </a:r>
                      <a:endParaRPr lang="th-TH" sz="1400" dirty="0">
                        <a:latin typeface="Tahoma" pitchFamily="34" charset="0"/>
                        <a:ea typeface="Tahoma" pitchFamily="34" charset="0"/>
                        <a:cs typeface="Tahoma" pitchFamily="34" charset="0"/>
                      </a:endParaRPr>
                    </a:p>
                  </a:txBody>
                  <a:tcPr marL="91449" marR="91449"/>
                </a:tc>
                <a:tc>
                  <a:txBody>
                    <a:bodyPr/>
                    <a:lstStyle/>
                    <a:p>
                      <a:pPr algn="ctr"/>
                      <a:r>
                        <a:rPr lang="en-US" sz="1400" dirty="0" smtClean="0">
                          <a:latin typeface="Tahoma" pitchFamily="34" charset="0"/>
                          <a:ea typeface="Tahoma" pitchFamily="34" charset="0"/>
                          <a:cs typeface="Tahoma" pitchFamily="34" charset="0"/>
                        </a:rPr>
                        <a:t>0.45%</a:t>
                      </a:r>
                      <a:endParaRPr lang="th-TH" sz="1400" dirty="0">
                        <a:latin typeface="Tahoma" pitchFamily="34" charset="0"/>
                        <a:ea typeface="Tahoma" pitchFamily="34" charset="0"/>
                        <a:cs typeface="Tahoma" pitchFamily="34" charset="0"/>
                      </a:endParaRPr>
                    </a:p>
                  </a:txBody>
                  <a:tcPr marL="91449" marR="91449"/>
                </a:tc>
              </a:tr>
            </a:tbl>
          </a:graphicData>
        </a:graphic>
      </p:graphicFrame>
    </p:spTree>
    <p:extLst>
      <p:ext uri="{BB962C8B-B14F-4D97-AF65-F5344CB8AC3E}">
        <p14:creationId xmlns:p14="http://schemas.microsoft.com/office/powerpoint/2010/main" val="246384747"/>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itle 2"/>
          <p:cNvSpPr>
            <a:spLocks noGrp="1"/>
          </p:cNvSpPr>
          <p:nvPr>
            <p:ph type="title"/>
          </p:nvPr>
        </p:nvSpPr>
        <p:spPr>
          <a:xfrm>
            <a:off x="466844" y="116632"/>
            <a:ext cx="8229600" cy="792088"/>
          </a:xfrm>
        </p:spPr>
        <p:txBody>
          <a:bodyPr>
            <a:normAutofit fontScale="90000"/>
          </a:bodyPr>
          <a:lstStyle/>
          <a:p>
            <a:r>
              <a:rPr lang="en-US" sz="3600" b="1" dirty="0" smtClean="0">
                <a:solidFill>
                  <a:srgbClr val="0000FF"/>
                </a:solidFill>
              </a:rPr>
              <a:t>4.3 UCS improved equity in service utilization </a:t>
            </a:r>
            <a:endParaRPr lang="th-TH" sz="3600" b="1" dirty="0" smtClean="0">
              <a:solidFill>
                <a:srgbClr val="0000FF"/>
              </a:solidFill>
            </a:endParaRPr>
          </a:p>
        </p:txBody>
      </p:sp>
      <p:graphicFrame>
        <p:nvGraphicFramePr>
          <p:cNvPr id="1026" name="Object 2"/>
          <p:cNvGraphicFramePr>
            <a:graphicFrameLocks noChangeAspect="1"/>
          </p:cNvGraphicFramePr>
          <p:nvPr>
            <p:extLst>
              <p:ext uri="{D42A27DB-BD31-4B8C-83A1-F6EECF244321}">
                <p14:modId xmlns:p14="http://schemas.microsoft.com/office/powerpoint/2010/main" val="1019423541"/>
              </p:ext>
            </p:extLst>
          </p:nvPr>
        </p:nvGraphicFramePr>
        <p:xfrm>
          <a:off x="561752" y="1124744"/>
          <a:ext cx="5666432" cy="4824536"/>
        </p:xfrm>
        <a:graphic>
          <a:graphicData uri="http://schemas.openxmlformats.org/presentationml/2006/ole">
            <mc:AlternateContent xmlns:mc="http://schemas.openxmlformats.org/markup-compatibility/2006">
              <mc:Choice xmlns:v="urn:schemas-microsoft-com:vml" Requires="v">
                <p:oleObj spid="_x0000_s6172" name="Chart" r:id="rId3" imgW="6238875" imgH="3467100" progId="Excel.Chart.8">
                  <p:embed/>
                </p:oleObj>
              </mc:Choice>
              <mc:Fallback>
                <p:oleObj name="Chart" r:id="rId3" imgW="6238875" imgH="3467100"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752" y="1124744"/>
                        <a:ext cx="5666432" cy="4824536"/>
                      </a:xfrm>
                      <a:prstGeom prst="rect">
                        <a:avLst/>
                      </a:prstGeom>
                      <a:noFill/>
                      <a:ln>
                        <a:noFill/>
                      </a:ln>
                      <a:effectLst/>
                    </p:spPr>
                  </p:pic>
                </p:oleObj>
              </mc:Fallback>
            </mc:AlternateContent>
          </a:graphicData>
        </a:graphic>
      </p:graphicFrame>
      <p:sp>
        <p:nvSpPr>
          <p:cNvPr id="1031" name="TextBox 6"/>
          <p:cNvSpPr txBox="1">
            <a:spLocks noChangeArrowheads="1"/>
          </p:cNvSpPr>
          <p:nvPr/>
        </p:nvSpPr>
        <p:spPr bwMode="auto">
          <a:xfrm>
            <a:off x="6516688" y="2492896"/>
            <a:ext cx="21805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itchFamily="34" charset="0"/>
                <a:cs typeface="Angsana New" pitchFamily="18" charset="-34"/>
              </a:defRPr>
            </a:lvl1pPr>
            <a:lvl2pPr marL="742950" indent="-285750" eaLnBrk="0" hangingPunct="0">
              <a:defRPr sz="2800">
                <a:solidFill>
                  <a:schemeClr val="tx1"/>
                </a:solidFill>
                <a:latin typeface="Arial" pitchFamily="34" charset="0"/>
                <a:cs typeface="Angsana New" pitchFamily="18" charset="-34"/>
              </a:defRPr>
            </a:lvl2pPr>
            <a:lvl3pPr marL="1143000" indent="-228600" eaLnBrk="0" hangingPunct="0">
              <a:defRPr sz="2800">
                <a:solidFill>
                  <a:schemeClr val="tx1"/>
                </a:solidFill>
                <a:latin typeface="Arial" pitchFamily="34" charset="0"/>
                <a:cs typeface="Angsana New" pitchFamily="18" charset="-34"/>
              </a:defRPr>
            </a:lvl3pPr>
            <a:lvl4pPr marL="1600200" indent="-228600" eaLnBrk="0" hangingPunct="0">
              <a:defRPr sz="2800">
                <a:solidFill>
                  <a:schemeClr val="tx1"/>
                </a:solidFill>
                <a:latin typeface="Arial" pitchFamily="34" charset="0"/>
                <a:cs typeface="Angsana New" pitchFamily="18" charset="-34"/>
              </a:defRPr>
            </a:lvl4pPr>
            <a:lvl5pPr marL="2057400" indent="-228600" eaLnBrk="0" hangingPunct="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pPr eaLnBrk="1" hangingPunct="1"/>
            <a:r>
              <a:rPr lang="en-US" sz="1800" dirty="0" smtClean="0">
                <a:latin typeface="Tahoma" pitchFamily="34" charset="0"/>
                <a:cs typeface="Tahoma" pitchFamily="34" charset="0"/>
              </a:rPr>
              <a:t>Ambulatory </a:t>
            </a:r>
            <a:r>
              <a:rPr lang="en-US" sz="1800" dirty="0">
                <a:latin typeface="Tahoma" pitchFamily="34" charset="0"/>
                <a:cs typeface="Tahoma" pitchFamily="34" charset="0"/>
              </a:rPr>
              <a:t>care: </a:t>
            </a:r>
          </a:p>
          <a:p>
            <a:pPr eaLnBrk="1" hangingPunct="1"/>
            <a:r>
              <a:rPr lang="en-US" sz="1800" dirty="0">
                <a:latin typeface="Tahoma" pitchFamily="34" charset="0"/>
                <a:cs typeface="Tahoma" pitchFamily="34" charset="0"/>
              </a:rPr>
              <a:t>concentration index</a:t>
            </a:r>
            <a:endParaRPr lang="th-TH" sz="1800" dirty="0">
              <a:latin typeface="Tahoma" pitchFamily="34" charset="0"/>
              <a:cs typeface="Tahoma" pitchFamily="34" charset="0"/>
            </a:endParaRPr>
          </a:p>
        </p:txBody>
      </p:sp>
    </p:spTree>
    <p:extLst>
      <p:ext uri="{BB962C8B-B14F-4D97-AF65-F5344CB8AC3E}">
        <p14:creationId xmlns:p14="http://schemas.microsoft.com/office/powerpoint/2010/main" val="3249503942"/>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ea typeface="MS PGothic" pitchFamily="34" charset="-128"/>
              </a:defRPr>
            </a:lvl1pPr>
            <a:lvl2pPr marL="742950" indent="-285750" eaLnBrk="0" hangingPunct="0">
              <a:defRPr sz="2800">
                <a:solidFill>
                  <a:schemeClr val="tx1"/>
                </a:solidFill>
                <a:latin typeface="Arial" pitchFamily="34" charset="0"/>
                <a:ea typeface="MS PGothic" pitchFamily="34" charset="-128"/>
              </a:defRPr>
            </a:lvl2pPr>
            <a:lvl3pPr marL="1143000" indent="-228600" eaLnBrk="0" hangingPunct="0">
              <a:defRPr sz="2800">
                <a:solidFill>
                  <a:schemeClr val="tx1"/>
                </a:solidFill>
                <a:latin typeface="Arial" pitchFamily="34" charset="0"/>
                <a:ea typeface="MS PGothic" pitchFamily="34" charset="-128"/>
              </a:defRPr>
            </a:lvl3pPr>
            <a:lvl4pPr marL="1600200" indent="-228600" eaLnBrk="0" hangingPunct="0">
              <a:defRPr sz="2800">
                <a:solidFill>
                  <a:schemeClr val="tx1"/>
                </a:solidFill>
                <a:latin typeface="Arial" pitchFamily="34" charset="0"/>
                <a:ea typeface="MS PGothic" pitchFamily="34" charset="-128"/>
              </a:defRPr>
            </a:lvl4pPr>
            <a:lvl5pPr marL="2057400" indent="-228600" eaLnBrk="0" hangingPunct="0">
              <a:defRPr sz="2800">
                <a:solidFill>
                  <a:schemeClr val="tx1"/>
                </a:solidFill>
                <a:latin typeface="Arial" pitchFamily="34" charset="0"/>
                <a:ea typeface="MS PGothic" pitchFamily="34" charset="-128"/>
              </a:defRPr>
            </a:lvl5pPr>
            <a:lvl6pPr marL="2514600" indent="-228600" eaLnBrk="0" fontAlgn="base" hangingPunct="0">
              <a:spcBef>
                <a:spcPct val="50000"/>
              </a:spcBef>
              <a:spcAft>
                <a:spcPct val="0"/>
              </a:spcAft>
              <a:defRPr sz="2800">
                <a:solidFill>
                  <a:schemeClr val="tx1"/>
                </a:solidFill>
                <a:latin typeface="Arial" pitchFamily="34" charset="0"/>
                <a:ea typeface="MS PGothic" pitchFamily="34" charset="-128"/>
              </a:defRPr>
            </a:lvl6pPr>
            <a:lvl7pPr marL="2971800" indent="-228600" eaLnBrk="0" fontAlgn="base" hangingPunct="0">
              <a:spcBef>
                <a:spcPct val="50000"/>
              </a:spcBef>
              <a:spcAft>
                <a:spcPct val="0"/>
              </a:spcAft>
              <a:defRPr sz="2800">
                <a:solidFill>
                  <a:schemeClr val="tx1"/>
                </a:solidFill>
                <a:latin typeface="Arial" pitchFamily="34" charset="0"/>
                <a:ea typeface="MS PGothic" pitchFamily="34" charset="-128"/>
              </a:defRPr>
            </a:lvl7pPr>
            <a:lvl8pPr marL="3429000" indent="-228600" eaLnBrk="0" fontAlgn="base" hangingPunct="0">
              <a:spcBef>
                <a:spcPct val="50000"/>
              </a:spcBef>
              <a:spcAft>
                <a:spcPct val="0"/>
              </a:spcAft>
              <a:defRPr sz="2800">
                <a:solidFill>
                  <a:schemeClr val="tx1"/>
                </a:solidFill>
                <a:latin typeface="Arial" pitchFamily="34" charset="0"/>
                <a:ea typeface="MS PGothic" pitchFamily="34" charset="-128"/>
              </a:defRPr>
            </a:lvl8pPr>
            <a:lvl9pPr marL="3886200" indent="-228600" eaLnBrk="0" fontAlgn="base" hangingPunct="0">
              <a:spcBef>
                <a:spcPct val="50000"/>
              </a:spcBef>
              <a:spcAft>
                <a:spcPct val="0"/>
              </a:spcAft>
              <a:defRPr sz="2800">
                <a:solidFill>
                  <a:schemeClr val="tx1"/>
                </a:solidFill>
                <a:latin typeface="Arial" pitchFamily="34" charset="0"/>
                <a:ea typeface="MS PGothic" pitchFamily="34" charset="-128"/>
              </a:defRPr>
            </a:lvl9pPr>
          </a:lstStyle>
          <a:p>
            <a:pPr eaLnBrk="1" hangingPunct="1"/>
            <a:fld id="{98FA4302-C6D7-4223-8E84-CCE3C1BEB9D5}" type="slidenum">
              <a:rPr lang="th-TH" sz="1200">
                <a:latin typeface="Tahoma" pitchFamily="34" charset="0"/>
              </a:rPr>
              <a:pPr eaLnBrk="1" hangingPunct="1"/>
              <a:t>3</a:t>
            </a:fld>
            <a:endParaRPr lang="th-TH" sz="1200">
              <a:latin typeface="Tahoma" pitchFamily="34" charset="0"/>
            </a:endParaRPr>
          </a:p>
        </p:txBody>
      </p:sp>
      <p:sp>
        <p:nvSpPr>
          <p:cNvPr id="4" name="TextBox 3"/>
          <p:cNvSpPr txBox="1"/>
          <p:nvPr/>
        </p:nvSpPr>
        <p:spPr>
          <a:xfrm>
            <a:off x="3707904" y="1557338"/>
            <a:ext cx="5184576" cy="4888945"/>
          </a:xfrm>
          <a:prstGeom prst="rect">
            <a:avLst/>
          </a:prstGeom>
          <a:noFill/>
        </p:spPr>
        <p:txBody>
          <a:bodyPr wrap="square">
            <a:spAutoFit/>
          </a:bodyPr>
          <a:lstStyle>
            <a:lvl1pPr marL="457200" indent="-457200" eaLnBrk="0" hangingPunct="0">
              <a:defRPr sz="2800">
                <a:solidFill>
                  <a:schemeClr val="tx1"/>
                </a:solidFill>
                <a:latin typeface="Arial" pitchFamily="34" charset="0"/>
                <a:ea typeface="MS PGothic" pitchFamily="34" charset="-128"/>
              </a:defRPr>
            </a:lvl1pPr>
            <a:lvl2pPr marL="742950" indent="-285750" eaLnBrk="0" hangingPunct="0">
              <a:defRPr sz="2800">
                <a:solidFill>
                  <a:schemeClr val="tx1"/>
                </a:solidFill>
                <a:latin typeface="Arial" pitchFamily="34" charset="0"/>
                <a:ea typeface="MS PGothic" pitchFamily="34" charset="-128"/>
              </a:defRPr>
            </a:lvl2pPr>
            <a:lvl3pPr marL="1143000" indent="-228600" eaLnBrk="0" hangingPunct="0">
              <a:defRPr sz="2800">
                <a:solidFill>
                  <a:schemeClr val="tx1"/>
                </a:solidFill>
                <a:latin typeface="Arial" pitchFamily="34" charset="0"/>
                <a:ea typeface="MS PGothic" pitchFamily="34" charset="-128"/>
              </a:defRPr>
            </a:lvl3pPr>
            <a:lvl4pPr marL="1600200" indent="-228600" eaLnBrk="0" hangingPunct="0">
              <a:defRPr sz="2800">
                <a:solidFill>
                  <a:schemeClr val="tx1"/>
                </a:solidFill>
                <a:latin typeface="Arial" pitchFamily="34" charset="0"/>
                <a:ea typeface="MS PGothic" pitchFamily="34" charset="-128"/>
              </a:defRPr>
            </a:lvl4pPr>
            <a:lvl5pPr marL="2057400" indent="-228600" eaLnBrk="0" hangingPunct="0">
              <a:defRPr sz="2800">
                <a:solidFill>
                  <a:schemeClr val="tx1"/>
                </a:solidFill>
                <a:latin typeface="Arial" pitchFamily="34" charset="0"/>
                <a:ea typeface="MS PGothic" pitchFamily="34" charset="-128"/>
              </a:defRPr>
            </a:lvl5pPr>
            <a:lvl6pPr marL="2514600" indent="-228600" eaLnBrk="0" fontAlgn="base" hangingPunct="0">
              <a:spcBef>
                <a:spcPct val="50000"/>
              </a:spcBef>
              <a:spcAft>
                <a:spcPct val="0"/>
              </a:spcAft>
              <a:defRPr sz="2800">
                <a:solidFill>
                  <a:schemeClr val="tx1"/>
                </a:solidFill>
                <a:latin typeface="Arial" pitchFamily="34" charset="0"/>
                <a:ea typeface="MS PGothic" pitchFamily="34" charset="-128"/>
              </a:defRPr>
            </a:lvl6pPr>
            <a:lvl7pPr marL="2971800" indent="-228600" eaLnBrk="0" fontAlgn="base" hangingPunct="0">
              <a:spcBef>
                <a:spcPct val="50000"/>
              </a:spcBef>
              <a:spcAft>
                <a:spcPct val="0"/>
              </a:spcAft>
              <a:defRPr sz="2800">
                <a:solidFill>
                  <a:schemeClr val="tx1"/>
                </a:solidFill>
                <a:latin typeface="Arial" pitchFamily="34" charset="0"/>
                <a:ea typeface="MS PGothic" pitchFamily="34" charset="-128"/>
              </a:defRPr>
            </a:lvl7pPr>
            <a:lvl8pPr marL="3429000" indent="-228600" eaLnBrk="0" fontAlgn="base" hangingPunct="0">
              <a:spcBef>
                <a:spcPct val="50000"/>
              </a:spcBef>
              <a:spcAft>
                <a:spcPct val="0"/>
              </a:spcAft>
              <a:defRPr sz="2800">
                <a:solidFill>
                  <a:schemeClr val="tx1"/>
                </a:solidFill>
                <a:latin typeface="Arial" pitchFamily="34" charset="0"/>
                <a:ea typeface="MS PGothic" pitchFamily="34" charset="-128"/>
              </a:defRPr>
            </a:lvl8pPr>
            <a:lvl9pPr marL="3886200" indent="-228600" eaLnBrk="0" fontAlgn="base" hangingPunct="0">
              <a:spcBef>
                <a:spcPct val="50000"/>
              </a:spcBef>
              <a:spcAft>
                <a:spcPct val="0"/>
              </a:spcAft>
              <a:defRPr sz="2800">
                <a:solidFill>
                  <a:schemeClr val="tx1"/>
                </a:solidFill>
                <a:latin typeface="Arial" pitchFamily="34" charset="0"/>
                <a:ea typeface="MS PGothic" pitchFamily="34" charset="-128"/>
              </a:defRPr>
            </a:lvl9pPr>
          </a:lstStyle>
          <a:p>
            <a:pPr eaLnBrk="1" hangingPunct="1">
              <a:lnSpc>
                <a:spcPts val="4080"/>
              </a:lnSpc>
              <a:buFont typeface="Wingdings" pitchFamily="2" charset="2"/>
              <a:buChar char="Ø"/>
            </a:pPr>
            <a:r>
              <a:rPr lang="en-US" sz="2000" dirty="0">
                <a:latin typeface="+mn-lt"/>
              </a:rPr>
              <a:t>GNI/cap -  US $ 4,210 (2010)  </a:t>
            </a:r>
          </a:p>
          <a:p>
            <a:pPr eaLnBrk="1" hangingPunct="1">
              <a:lnSpc>
                <a:spcPts val="4080"/>
              </a:lnSpc>
              <a:buFont typeface="Wingdings" pitchFamily="2" charset="2"/>
              <a:buChar char="Ø"/>
            </a:pPr>
            <a:r>
              <a:rPr lang="en-US" sz="2000" dirty="0" smtClean="0">
                <a:latin typeface="+mn-lt"/>
              </a:rPr>
              <a:t>Population </a:t>
            </a:r>
            <a:r>
              <a:rPr lang="en-US" sz="2000" dirty="0">
                <a:latin typeface="+mn-lt"/>
              </a:rPr>
              <a:t>- </a:t>
            </a:r>
            <a:r>
              <a:rPr lang="en-US" sz="2000" dirty="0" smtClean="0">
                <a:latin typeface="+mn-lt"/>
              </a:rPr>
              <a:t>67 </a:t>
            </a:r>
            <a:r>
              <a:rPr lang="en-US" sz="2000" dirty="0">
                <a:latin typeface="+mn-lt"/>
              </a:rPr>
              <a:t>million </a:t>
            </a:r>
          </a:p>
          <a:p>
            <a:pPr eaLnBrk="1" hangingPunct="1">
              <a:lnSpc>
                <a:spcPts val="4080"/>
              </a:lnSpc>
              <a:buFont typeface="Wingdings" pitchFamily="2" charset="2"/>
              <a:buChar char="Ø"/>
            </a:pPr>
            <a:r>
              <a:rPr lang="en-US" sz="2000" dirty="0">
                <a:latin typeface="+mn-lt"/>
              </a:rPr>
              <a:t>Total fertility rate – 1.6 (2009)</a:t>
            </a:r>
          </a:p>
          <a:p>
            <a:pPr eaLnBrk="1" hangingPunct="1">
              <a:lnSpc>
                <a:spcPts val="4080"/>
              </a:lnSpc>
              <a:buFont typeface="Wingdings" pitchFamily="2" charset="2"/>
              <a:buChar char="Ø"/>
            </a:pPr>
            <a:r>
              <a:rPr lang="en-US" sz="2000" dirty="0" smtClean="0">
                <a:latin typeface="+mn-lt"/>
              </a:rPr>
              <a:t>Life </a:t>
            </a:r>
            <a:r>
              <a:rPr lang="en-US" sz="2000" dirty="0">
                <a:latin typeface="+mn-lt"/>
              </a:rPr>
              <a:t>expectancy at birth </a:t>
            </a:r>
            <a:r>
              <a:rPr lang="en-US" sz="2000" dirty="0" smtClean="0">
                <a:latin typeface="+mn-lt"/>
              </a:rPr>
              <a:t>– 74.1 years</a:t>
            </a:r>
            <a:endParaRPr lang="en-US" sz="2000" dirty="0">
              <a:latin typeface="+mn-lt"/>
            </a:endParaRPr>
          </a:p>
          <a:p>
            <a:pPr eaLnBrk="1" hangingPunct="1">
              <a:lnSpc>
                <a:spcPts val="4080"/>
              </a:lnSpc>
              <a:buFont typeface="Wingdings" pitchFamily="2" charset="2"/>
              <a:buChar char="Ø"/>
            </a:pPr>
            <a:r>
              <a:rPr lang="en-US" sz="2000" dirty="0" smtClean="0">
                <a:latin typeface="+mn-lt"/>
              </a:rPr>
              <a:t>Under 5 Mortality </a:t>
            </a:r>
            <a:r>
              <a:rPr lang="en-US" sz="2000" dirty="0">
                <a:latin typeface="+mn-lt"/>
              </a:rPr>
              <a:t>– 14/ 1000 live </a:t>
            </a:r>
            <a:r>
              <a:rPr lang="en-US" sz="2000" dirty="0" smtClean="0">
                <a:latin typeface="+mn-lt"/>
              </a:rPr>
              <a:t>births</a:t>
            </a:r>
          </a:p>
          <a:p>
            <a:pPr eaLnBrk="1" hangingPunct="1">
              <a:lnSpc>
                <a:spcPts val="4080"/>
              </a:lnSpc>
              <a:buFont typeface="Wingdings" pitchFamily="2" charset="2"/>
              <a:buChar char="Ø"/>
            </a:pPr>
            <a:r>
              <a:rPr lang="en-US" sz="2000" dirty="0" smtClean="0">
                <a:latin typeface="+mn-lt"/>
              </a:rPr>
              <a:t>Maternal mortality </a:t>
            </a:r>
            <a:r>
              <a:rPr lang="en-US" sz="2000" dirty="0">
                <a:latin typeface="+mn-lt"/>
              </a:rPr>
              <a:t>– 48/100,000 live </a:t>
            </a:r>
            <a:r>
              <a:rPr lang="en-US" sz="2000" dirty="0" smtClean="0">
                <a:latin typeface="+mn-lt"/>
              </a:rPr>
              <a:t>births</a:t>
            </a:r>
          </a:p>
          <a:p>
            <a:pPr eaLnBrk="1" hangingPunct="1">
              <a:lnSpc>
                <a:spcPts val="4080"/>
              </a:lnSpc>
              <a:buFont typeface="Wingdings" pitchFamily="2" charset="2"/>
              <a:buChar char="Ø"/>
            </a:pPr>
            <a:r>
              <a:rPr lang="en-US" sz="2000" dirty="0" smtClean="0">
                <a:latin typeface="+mn-lt"/>
              </a:rPr>
              <a:t>Health </a:t>
            </a:r>
            <a:r>
              <a:rPr lang="en-US" sz="2000" dirty="0">
                <a:latin typeface="+mn-lt"/>
              </a:rPr>
              <a:t>Expend/cap </a:t>
            </a:r>
            <a:r>
              <a:rPr lang="en-US" sz="2000" dirty="0" smtClean="0">
                <a:latin typeface="+mn-lt"/>
              </a:rPr>
              <a:t>– US $175 (2009) </a:t>
            </a:r>
          </a:p>
          <a:p>
            <a:pPr eaLnBrk="1" hangingPunct="1">
              <a:lnSpc>
                <a:spcPts val="4080"/>
              </a:lnSpc>
              <a:buFont typeface="Wingdings" pitchFamily="2" charset="2"/>
              <a:buChar char="Ø"/>
            </a:pPr>
            <a:r>
              <a:rPr lang="en-US" sz="2000" dirty="0" smtClean="0">
                <a:latin typeface="+mn-lt"/>
              </a:rPr>
              <a:t>Physicians</a:t>
            </a:r>
            <a:r>
              <a:rPr lang="en-US" sz="2000" dirty="0">
                <a:latin typeface="+mn-lt"/>
              </a:rPr>
              <a:t>/cap – 4/</a:t>
            </a:r>
            <a:r>
              <a:rPr lang="en-US" sz="2000" dirty="0" smtClean="0">
                <a:latin typeface="+mn-lt"/>
              </a:rPr>
              <a:t>10,000</a:t>
            </a:r>
          </a:p>
          <a:p>
            <a:pPr eaLnBrk="1" hangingPunct="1">
              <a:lnSpc>
                <a:spcPts val="4080"/>
              </a:lnSpc>
              <a:buFont typeface="Wingdings" pitchFamily="2" charset="2"/>
              <a:buChar char="Ø"/>
            </a:pPr>
            <a:r>
              <a:rPr lang="en-US" sz="2000" dirty="0" smtClean="0">
                <a:latin typeface="+mn-lt"/>
              </a:rPr>
              <a:t>ANC &amp; SBA coverage -  99-100% (2009</a:t>
            </a:r>
            <a:r>
              <a:rPr lang="en-US" sz="2400" dirty="0" smtClean="0">
                <a:latin typeface="+mn-lt"/>
              </a:rPr>
              <a:t>).</a:t>
            </a:r>
            <a:endParaRPr lang="en-US" sz="2400" dirty="0">
              <a:latin typeface="+mn-lt"/>
            </a:endParaRPr>
          </a:p>
        </p:txBody>
      </p:sp>
      <p:sp>
        <p:nvSpPr>
          <p:cNvPr id="63492" name="TextBox 4"/>
          <p:cNvSpPr txBox="1">
            <a:spLocks noChangeArrowheads="1"/>
          </p:cNvSpPr>
          <p:nvPr/>
        </p:nvSpPr>
        <p:spPr bwMode="auto">
          <a:xfrm>
            <a:off x="900113" y="620713"/>
            <a:ext cx="741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ea typeface="MS PGothic" pitchFamily="34" charset="-128"/>
              </a:defRPr>
            </a:lvl1pPr>
            <a:lvl2pPr marL="742950" indent="-285750" eaLnBrk="0" hangingPunct="0">
              <a:defRPr sz="2800">
                <a:solidFill>
                  <a:schemeClr val="tx1"/>
                </a:solidFill>
                <a:latin typeface="Arial" pitchFamily="34" charset="0"/>
                <a:ea typeface="MS PGothic" pitchFamily="34" charset="-128"/>
              </a:defRPr>
            </a:lvl2pPr>
            <a:lvl3pPr marL="1143000" indent="-228600" eaLnBrk="0" hangingPunct="0">
              <a:defRPr sz="2800">
                <a:solidFill>
                  <a:schemeClr val="tx1"/>
                </a:solidFill>
                <a:latin typeface="Arial" pitchFamily="34" charset="0"/>
                <a:ea typeface="MS PGothic" pitchFamily="34" charset="-128"/>
              </a:defRPr>
            </a:lvl3pPr>
            <a:lvl4pPr marL="1600200" indent="-228600" eaLnBrk="0" hangingPunct="0">
              <a:defRPr sz="2800">
                <a:solidFill>
                  <a:schemeClr val="tx1"/>
                </a:solidFill>
                <a:latin typeface="Arial" pitchFamily="34" charset="0"/>
                <a:ea typeface="MS PGothic" pitchFamily="34" charset="-128"/>
              </a:defRPr>
            </a:lvl4pPr>
            <a:lvl5pPr marL="2057400" indent="-228600" eaLnBrk="0" hangingPunct="0">
              <a:defRPr sz="2800">
                <a:solidFill>
                  <a:schemeClr val="tx1"/>
                </a:solidFill>
                <a:latin typeface="Arial" pitchFamily="34" charset="0"/>
                <a:ea typeface="MS PGothic" pitchFamily="34" charset="-128"/>
              </a:defRPr>
            </a:lvl5pPr>
            <a:lvl6pPr marL="2514600" indent="-228600" eaLnBrk="0" fontAlgn="base" hangingPunct="0">
              <a:spcBef>
                <a:spcPct val="50000"/>
              </a:spcBef>
              <a:spcAft>
                <a:spcPct val="0"/>
              </a:spcAft>
              <a:defRPr sz="2800">
                <a:solidFill>
                  <a:schemeClr val="tx1"/>
                </a:solidFill>
                <a:latin typeface="Arial" pitchFamily="34" charset="0"/>
                <a:ea typeface="MS PGothic" pitchFamily="34" charset="-128"/>
              </a:defRPr>
            </a:lvl6pPr>
            <a:lvl7pPr marL="2971800" indent="-228600" eaLnBrk="0" fontAlgn="base" hangingPunct="0">
              <a:spcBef>
                <a:spcPct val="50000"/>
              </a:spcBef>
              <a:spcAft>
                <a:spcPct val="0"/>
              </a:spcAft>
              <a:defRPr sz="2800">
                <a:solidFill>
                  <a:schemeClr val="tx1"/>
                </a:solidFill>
                <a:latin typeface="Arial" pitchFamily="34" charset="0"/>
                <a:ea typeface="MS PGothic" pitchFamily="34" charset="-128"/>
              </a:defRPr>
            </a:lvl7pPr>
            <a:lvl8pPr marL="3429000" indent="-228600" eaLnBrk="0" fontAlgn="base" hangingPunct="0">
              <a:spcBef>
                <a:spcPct val="50000"/>
              </a:spcBef>
              <a:spcAft>
                <a:spcPct val="0"/>
              </a:spcAft>
              <a:defRPr sz="2800">
                <a:solidFill>
                  <a:schemeClr val="tx1"/>
                </a:solidFill>
                <a:latin typeface="Arial" pitchFamily="34" charset="0"/>
                <a:ea typeface="MS PGothic" pitchFamily="34" charset="-128"/>
              </a:defRPr>
            </a:lvl8pPr>
            <a:lvl9pPr marL="3886200" indent="-228600" eaLnBrk="0" fontAlgn="base" hangingPunct="0">
              <a:spcBef>
                <a:spcPct val="50000"/>
              </a:spcBef>
              <a:spcAft>
                <a:spcPct val="0"/>
              </a:spcAft>
              <a:defRPr sz="2800">
                <a:solidFill>
                  <a:schemeClr val="tx1"/>
                </a:solidFill>
                <a:latin typeface="Arial" pitchFamily="34" charset="0"/>
                <a:ea typeface="MS PGothic" pitchFamily="34" charset="-128"/>
              </a:defRPr>
            </a:lvl9pPr>
          </a:lstStyle>
          <a:p>
            <a:pPr algn="ctr" eaLnBrk="1" hangingPunct="1"/>
            <a:r>
              <a:rPr lang="en-US" dirty="0">
                <a:latin typeface="+mj-lt"/>
              </a:rPr>
              <a:t> </a:t>
            </a:r>
            <a:r>
              <a:rPr lang="en-US" sz="4000" dirty="0">
                <a:solidFill>
                  <a:srgbClr val="0000FF"/>
                </a:solidFill>
                <a:latin typeface="+mj-lt"/>
              </a:rPr>
              <a:t>Background </a:t>
            </a:r>
          </a:p>
        </p:txBody>
      </p:sp>
      <p:pic>
        <p:nvPicPr>
          <p:cNvPr id="1026" name="Picture 19" descr="map-thai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46225"/>
            <a:ext cx="2795215" cy="4784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32346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2"/>
          <p:cNvSpPr>
            <a:spLocks noGrp="1"/>
          </p:cNvSpPr>
          <p:nvPr>
            <p:ph type="title"/>
          </p:nvPr>
        </p:nvSpPr>
        <p:spPr>
          <a:xfrm>
            <a:off x="457200" y="274638"/>
            <a:ext cx="8229600" cy="706090"/>
          </a:xfrm>
        </p:spPr>
        <p:txBody>
          <a:bodyPr>
            <a:normAutofit fontScale="90000"/>
          </a:bodyPr>
          <a:lstStyle/>
          <a:p>
            <a:r>
              <a:rPr lang="en-US" sz="3600" b="1" dirty="0" smtClean="0">
                <a:solidFill>
                  <a:srgbClr val="0000FF"/>
                </a:solidFill>
              </a:rPr>
              <a:t>4.4 UCS increased equity in public subsidies</a:t>
            </a:r>
            <a:endParaRPr lang="th-TH" sz="3600" b="1" dirty="0" smtClean="0">
              <a:solidFill>
                <a:srgbClr val="0000FF"/>
              </a:solidFill>
            </a:endParaRPr>
          </a:p>
        </p:txBody>
      </p:sp>
      <p:pic>
        <p:nvPicPr>
          <p:cNvPr id="1229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405" y="1124744"/>
            <a:ext cx="8833083" cy="5484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659935"/>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0000FF"/>
                </a:solidFill>
              </a:rPr>
              <a:t>Findings 5: Some spill over effects</a:t>
            </a:r>
            <a:endParaRPr lang="th-TH" sz="4000" b="1" dirty="0">
              <a:solidFill>
                <a:srgbClr val="0000FF"/>
              </a:solidFill>
            </a:endParaRPr>
          </a:p>
        </p:txBody>
      </p:sp>
      <p:sp>
        <p:nvSpPr>
          <p:cNvPr id="3" name="Subtitle 2"/>
          <p:cNvSpPr>
            <a:spLocks noGrp="1"/>
          </p:cNvSpPr>
          <p:nvPr>
            <p:ph type="subTitle" idx="1"/>
          </p:nvPr>
        </p:nvSpPr>
        <p:spPr>
          <a:xfrm>
            <a:off x="2555776" y="3886200"/>
            <a:ext cx="5216624" cy="1752600"/>
          </a:xfrm>
        </p:spPr>
        <p:txBody>
          <a:bodyPr/>
          <a:lstStyle/>
          <a:p>
            <a:pPr marL="457200" indent="-457200" algn="l">
              <a:buFont typeface="Arial" pitchFamily="34" charset="0"/>
              <a:buChar char="•"/>
            </a:pPr>
            <a:r>
              <a:rPr lang="en-US" dirty="0" smtClean="0"/>
              <a:t>Health system</a:t>
            </a:r>
          </a:p>
          <a:p>
            <a:pPr marL="457200" indent="-457200" algn="l">
              <a:buFont typeface="Arial" pitchFamily="34" charset="0"/>
              <a:buChar char="•"/>
            </a:pPr>
            <a:r>
              <a:rPr lang="en-US" dirty="0" smtClean="0"/>
              <a:t>Macroeconomics </a:t>
            </a:r>
            <a:endParaRPr lang="th-TH" dirty="0"/>
          </a:p>
        </p:txBody>
      </p:sp>
    </p:spTree>
    <p:extLst>
      <p:ext uri="{BB962C8B-B14F-4D97-AF65-F5344CB8AC3E}">
        <p14:creationId xmlns:p14="http://schemas.microsoft.com/office/powerpoint/2010/main" val="3627924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00FF"/>
                </a:solidFill>
              </a:rPr>
              <a:t>5.1 Spill over effects on the health system</a:t>
            </a:r>
            <a:br>
              <a:rPr lang="en-US" sz="3600" b="1" dirty="0" smtClean="0">
                <a:solidFill>
                  <a:srgbClr val="0000FF"/>
                </a:solidFill>
              </a:rPr>
            </a:br>
            <a:endParaRPr lang="th-TH" sz="3600" b="1" dirty="0">
              <a:solidFill>
                <a:srgbClr val="0000FF"/>
              </a:solidFill>
            </a:endParaRPr>
          </a:p>
        </p:txBody>
      </p:sp>
      <p:sp>
        <p:nvSpPr>
          <p:cNvPr id="3" name="Content Placeholder 2"/>
          <p:cNvSpPr>
            <a:spLocks noGrp="1"/>
          </p:cNvSpPr>
          <p:nvPr>
            <p:ph idx="1"/>
          </p:nvPr>
        </p:nvSpPr>
        <p:spPr>
          <a:xfrm>
            <a:off x="457200" y="1340768"/>
            <a:ext cx="8435280" cy="5256584"/>
          </a:xfrm>
        </p:spPr>
        <p:txBody>
          <a:bodyPr>
            <a:noAutofit/>
          </a:bodyPr>
          <a:lstStyle/>
          <a:p>
            <a:pPr>
              <a:lnSpc>
                <a:spcPct val="120000"/>
              </a:lnSpc>
            </a:pPr>
            <a:r>
              <a:rPr lang="en-US" sz="2400" dirty="0" smtClean="0"/>
              <a:t>District level investment of UCS increased technical quality and coordination amongst providers. </a:t>
            </a:r>
          </a:p>
          <a:p>
            <a:pPr>
              <a:lnSpc>
                <a:spcPct val="120000"/>
              </a:lnSpc>
            </a:pPr>
            <a:r>
              <a:rPr lang="en-US" sz="2400" dirty="0" smtClean="0"/>
              <a:t>Close-end payments i.e. capitation, pushed providers to contain costs and increase efficiency,</a:t>
            </a:r>
          </a:p>
          <a:p>
            <a:pPr>
              <a:lnSpc>
                <a:spcPct val="120000"/>
              </a:lnSpc>
            </a:pPr>
            <a:r>
              <a:rPr lang="en-US" sz="2400" dirty="0" smtClean="0"/>
              <a:t>Requirements for accountability led to “costly” improvements in information systems.  </a:t>
            </a:r>
          </a:p>
          <a:p>
            <a:pPr>
              <a:lnSpc>
                <a:spcPct val="120000"/>
              </a:lnSpc>
            </a:pPr>
            <a:r>
              <a:rPr lang="en-GB" sz="2400" dirty="0" smtClean="0"/>
              <a:t>Facility</a:t>
            </a:r>
            <a:r>
              <a:rPr lang="en-GB" sz="2400" dirty="0"/>
              <a:t>-based, financing focus of </a:t>
            </a:r>
            <a:r>
              <a:rPr lang="en-GB" sz="2400" dirty="0" smtClean="0"/>
              <a:t>UCS led to under-investment in public </a:t>
            </a:r>
            <a:r>
              <a:rPr lang="en-GB" sz="2400" dirty="0"/>
              <a:t>health </a:t>
            </a:r>
            <a:r>
              <a:rPr lang="en-GB" sz="2400" dirty="0" smtClean="0"/>
              <a:t>functions. </a:t>
            </a:r>
          </a:p>
          <a:p>
            <a:pPr>
              <a:lnSpc>
                <a:spcPct val="120000"/>
              </a:lnSpc>
            </a:pPr>
            <a:r>
              <a:rPr lang="en-GB" sz="2400" dirty="0" smtClean="0"/>
              <a:t>UCS effectiveness limited by, and unable to make significant in-roads on, chronic problems of health workforce</a:t>
            </a:r>
          </a:p>
        </p:txBody>
      </p:sp>
    </p:spTree>
    <p:extLst>
      <p:ext uri="{BB962C8B-B14F-4D97-AF65-F5344CB8AC3E}">
        <p14:creationId xmlns:p14="http://schemas.microsoft.com/office/powerpoint/2010/main" val="82810761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00FF"/>
                </a:solidFill>
              </a:rPr>
              <a:t>5.2 Spill over effects on macroeconomics</a:t>
            </a:r>
            <a:endParaRPr lang="th-TH" sz="3600" b="1" dirty="0">
              <a:solidFill>
                <a:srgbClr val="0000FF"/>
              </a:solidFill>
            </a:endParaRPr>
          </a:p>
        </p:txBody>
      </p:sp>
      <p:sp>
        <p:nvSpPr>
          <p:cNvPr id="3" name="Content Placeholder 2"/>
          <p:cNvSpPr>
            <a:spLocks noGrp="1"/>
          </p:cNvSpPr>
          <p:nvPr>
            <p:ph idx="1"/>
          </p:nvPr>
        </p:nvSpPr>
        <p:spPr>
          <a:xfrm>
            <a:off x="457200" y="1340768"/>
            <a:ext cx="8435280" cy="5256584"/>
          </a:xfrm>
        </p:spPr>
        <p:txBody>
          <a:bodyPr>
            <a:noAutofit/>
          </a:bodyPr>
          <a:lstStyle/>
          <a:p>
            <a:pPr>
              <a:lnSpc>
                <a:spcPct val="130000"/>
              </a:lnSpc>
            </a:pPr>
            <a:r>
              <a:rPr lang="en-GB" sz="2400" dirty="0" smtClean="0"/>
              <a:t>No evidence of macro-economic instability associated with increased government expenditure on health over 10 years</a:t>
            </a:r>
          </a:p>
          <a:p>
            <a:pPr>
              <a:lnSpc>
                <a:spcPct val="130000"/>
              </a:lnSpc>
            </a:pPr>
            <a:r>
              <a:rPr lang="en-GB" sz="2400" dirty="0" smtClean="0"/>
              <a:t>Increased </a:t>
            </a:r>
            <a:r>
              <a:rPr lang="en-GB" sz="2400" dirty="0"/>
              <a:t>government health </a:t>
            </a:r>
            <a:r>
              <a:rPr lang="en-GB" sz="2400" dirty="0" smtClean="0"/>
              <a:t>spending due to </a:t>
            </a:r>
            <a:r>
              <a:rPr lang="en-GB" sz="2400" dirty="0"/>
              <a:t>UCS </a:t>
            </a:r>
            <a:r>
              <a:rPr lang="en-GB" sz="2400" dirty="0" smtClean="0"/>
              <a:t>is not associated with decreased </a:t>
            </a:r>
            <a:r>
              <a:rPr lang="en-GB" sz="2400" dirty="0"/>
              <a:t>public </a:t>
            </a:r>
            <a:r>
              <a:rPr lang="en-GB" sz="2400" dirty="0" smtClean="0"/>
              <a:t>expenditures in other sectors. </a:t>
            </a:r>
            <a:endParaRPr lang="en-GB" sz="2400" dirty="0"/>
          </a:p>
          <a:p>
            <a:pPr>
              <a:lnSpc>
                <a:spcPct val="130000"/>
              </a:lnSpc>
            </a:pPr>
            <a:r>
              <a:rPr lang="en-GB" sz="2400" dirty="0" smtClean="0"/>
              <a:t>Even </a:t>
            </a:r>
            <a:r>
              <a:rPr lang="en-GB" sz="2400" dirty="0"/>
              <a:t>though the UCS removed uncertainty in health spending by households, </a:t>
            </a:r>
            <a:r>
              <a:rPr lang="en-GB" sz="2400" dirty="0" smtClean="0"/>
              <a:t>the </a:t>
            </a:r>
            <a:r>
              <a:rPr lang="en-GB" sz="2400" dirty="0"/>
              <a:t>scheme has not led to a decline in precautionary savings. </a:t>
            </a:r>
            <a:endParaRPr lang="en-US" sz="2400" dirty="0"/>
          </a:p>
          <a:p>
            <a:pPr>
              <a:lnSpc>
                <a:spcPct val="130000"/>
              </a:lnSpc>
            </a:pPr>
            <a:r>
              <a:rPr lang="en-GB" sz="2400" dirty="0" smtClean="0"/>
              <a:t>With UCS, a rapid, </a:t>
            </a:r>
            <a:r>
              <a:rPr lang="en-GB" sz="2400" u="sng" dirty="0" smtClean="0"/>
              <a:t>domestic</a:t>
            </a:r>
            <a:r>
              <a:rPr lang="en-GB" sz="2400" dirty="0" smtClean="0"/>
              <a:t>, expansion of Thai medical products sector </a:t>
            </a:r>
            <a:r>
              <a:rPr lang="en-US" sz="2400" dirty="0" smtClean="0"/>
              <a:t>–</a:t>
            </a:r>
            <a:r>
              <a:rPr lang="en-GB" sz="2400" dirty="0" smtClean="0"/>
              <a:t> a “crowding-in effect”.    </a:t>
            </a:r>
            <a:endParaRPr lang="en-US" sz="2400" dirty="0" smtClean="0"/>
          </a:p>
        </p:txBody>
      </p:sp>
    </p:spTree>
    <p:extLst>
      <p:ext uri="{BB962C8B-B14F-4D97-AF65-F5344CB8AC3E}">
        <p14:creationId xmlns:p14="http://schemas.microsoft.com/office/powerpoint/2010/main" val="30785029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r>
              <a:rPr lang="en-GB" sz="3600" b="1" dirty="0" smtClean="0">
                <a:solidFill>
                  <a:srgbClr val="0000FF"/>
                </a:solidFill>
              </a:rPr>
              <a:t>Challenges ahead in the next 10 years </a:t>
            </a:r>
            <a:endParaRPr lang="th-TH" sz="3600" b="1" dirty="0" smtClean="0">
              <a:solidFill>
                <a:srgbClr val="0000FF"/>
              </a:solidFill>
            </a:endParaRPr>
          </a:p>
        </p:txBody>
      </p:sp>
      <p:sp>
        <p:nvSpPr>
          <p:cNvPr id="2" name="Content Placeholder 1"/>
          <p:cNvSpPr>
            <a:spLocks noGrp="1"/>
          </p:cNvSpPr>
          <p:nvPr>
            <p:ph idx="1"/>
          </p:nvPr>
        </p:nvSpPr>
        <p:spPr/>
        <p:txBody>
          <a:bodyPr>
            <a:normAutofit/>
          </a:bodyPr>
          <a:lstStyle/>
          <a:p>
            <a:r>
              <a:rPr lang="en-GB" sz="2800" dirty="0" smtClean="0"/>
              <a:t>Continuing to define the roles of the NHSO and MOPH</a:t>
            </a:r>
          </a:p>
          <a:p>
            <a:pPr lvl="2"/>
            <a:r>
              <a:rPr lang="en-US" dirty="0"/>
              <a:t>Beyond a simple split</a:t>
            </a:r>
          </a:p>
          <a:p>
            <a:pPr lvl="2"/>
            <a:r>
              <a:rPr lang="en-US" dirty="0"/>
              <a:t>Prioritizing public health interventions</a:t>
            </a:r>
          </a:p>
          <a:p>
            <a:pPr lvl="2"/>
            <a:r>
              <a:rPr lang="en-US" dirty="0"/>
              <a:t>Opportunities for stakeholder </a:t>
            </a:r>
            <a:r>
              <a:rPr lang="en-US" dirty="0" smtClean="0"/>
              <a:t>participation</a:t>
            </a:r>
            <a:endParaRPr lang="en-GB" dirty="0"/>
          </a:p>
          <a:p>
            <a:pPr lvl="2"/>
            <a:r>
              <a:rPr lang="en-GB" dirty="0" smtClean="0"/>
              <a:t>Balancing  </a:t>
            </a:r>
            <a:r>
              <a:rPr lang="en-GB" dirty="0"/>
              <a:t>scale efficiencies of centralization with </a:t>
            </a:r>
            <a:r>
              <a:rPr lang="en-GB" dirty="0" smtClean="0"/>
              <a:t>local responsiveness </a:t>
            </a:r>
            <a:r>
              <a:rPr lang="en-GB" dirty="0"/>
              <a:t>and </a:t>
            </a:r>
            <a:r>
              <a:rPr lang="en-GB" dirty="0" smtClean="0"/>
              <a:t>accountability </a:t>
            </a:r>
            <a:endParaRPr lang="en-GB" dirty="0"/>
          </a:p>
          <a:p>
            <a:pPr marL="342900" lvl="1" indent="-342900">
              <a:buFont typeface="Arial" pitchFamily="34" charset="0"/>
              <a:buChar char="•"/>
            </a:pPr>
            <a:r>
              <a:rPr lang="en-US" dirty="0"/>
              <a:t>Synergies or silos with other government financed insurance programs? Or private insurance</a:t>
            </a:r>
            <a:r>
              <a:rPr lang="en-US" dirty="0" smtClean="0"/>
              <a:t>?</a:t>
            </a:r>
            <a:endParaRPr lang="en-US" dirty="0"/>
          </a:p>
        </p:txBody>
      </p:sp>
    </p:spTree>
    <p:extLst>
      <p:ext uri="{BB962C8B-B14F-4D97-AF65-F5344CB8AC3E}">
        <p14:creationId xmlns:p14="http://schemas.microsoft.com/office/powerpoint/2010/main" val="383800353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r>
              <a:rPr lang="en-GB" sz="3600" b="1" dirty="0" smtClean="0">
                <a:solidFill>
                  <a:srgbClr val="0000FF"/>
                </a:solidFill>
              </a:rPr>
              <a:t>Challenges ahead in the next 10 years </a:t>
            </a:r>
            <a:endParaRPr lang="th-TH" sz="3600" b="1" dirty="0" smtClean="0">
              <a:solidFill>
                <a:srgbClr val="0000FF"/>
              </a:solidFill>
            </a:endParaRPr>
          </a:p>
        </p:txBody>
      </p:sp>
      <p:sp>
        <p:nvSpPr>
          <p:cNvPr id="2" name="Content Placeholder 1"/>
          <p:cNvSpPr>
            <a:spLocks noGrp="1"/>
          </p:cNvSpPr>
          <p:nvPr>
            <p:ph idx="1"/>
          </p:nvPr>
        </p:nvSpPr>
        <p:spPr/>
        <p:txBody>
          <a:bodyPr>
            <a:normAutofit/>
          </a:bodyPr>
          <a:lstStyle/>
          <a:p>
            <a:r>
              <a:rPr lang="en-US" sz="2800" dirty="0" smtClean="0"/>
              <a:t>Cracking </a:t>
            </a:r>
            <a:r>
              <a:rPr lang="en-US" sz="2800" dirty="0"/>
              <a:t>the health workforce coverage nut</a:t>
            </a:r>
          </a:p>
          <a:p>
            <a:pPr lvl="2"/>
            <a:r>
              <a:rPr lang="en-US" dirty="0"/>
              <a:t>Civil servant status and health </a:t>
            </a:r>
            <a:r>
              <a:rPr lang="en-US" dirty="0" err="1"/>
              <a:t>exceptionalism</a:t>
            </a:r>
            <a:endParaRPr lang="en-US" dirty="0"/>
          </a:p>
          <a:p>
            <a:pPr lvl="2"/>
            <a:r>
              <a:rPr lang="en-US" dirty="0"/>
              <a:t>Regulating market forces leading to mal-distribution</a:t>
            </a:r>
          </a:p>
          <a:p>
            <a:pPr lvl="2"/>
            <a:r>
              <a:rPr lang="en-US" dirty="0"/>
              <a:t>Reforms of health professional education</a:t>
            </a:r>
          </a:p>
          <a:p>
            <a:r>
              <a:rPr lang="en-GB" sz="2800" dirty="0" smtClean="0"/>
              <a:t>Managing growth of the UCS in view of cost pressures from demographic change, economic development, increased demand, and technological advances</a:t>
            </a:r>
            <a:endParaRPr lang="th-TH" sz="2800" dirty="0"/>
          </a:p>
        </p:txBody>
      </p:sp>
    </p:spTree>
    <p:extLst>
      <p:ext uri="{BB962C8B-B14F-4D97-AF65-F5344CB8AC3E}">
        <p14:creationId xmlns:p14="http://schemas.microsoft.com/office/powerpoint/2010/main" val="86189252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2187674"/>
          </a:xfrm>
        </p:spPr>
        <p:txBody>
          <a:bodyPr>
            <a:normAutofit/>
          </a:bodyPr>
          <a:lstStyle/>
          <a:p>
            <a:r>
              <a:rPr lang="en-US" b="1" dirty="0" smtClean="0">
                <a:solidFill>
                  <a:srgbClr val="0000FF"/>
                </a:solidFill>
              </a:rPr>
              <a:t>Conclusions</a:t>
            </a:r>
            <a:endParaRPr lang="th-TH" b="1" dirty="0">
              <a:solidFill>
                <a:srgbClr val="0000FF"/>
              </a:solidFill>
            </a:endParaRPr>
          </a:p>
        </p:txBody>
      </p:sp>
    </p:spTree>
    <p:extLst>
      <p:ext uri="{BB962C8B-B14F-4D97-AF65-F5344CB8AC3E}">
        <p14:creationId xmlns:p14="http://schemas.microsoft.com/office/powerpoint/2010/main" val="30999349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9"/>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ngsana New" pitchFamily="18" charset="-34"/>
              </a:defRPr>
            </a:lvl1pPr>
            <a:lvl2pPr marL="742950" indent="-285750" eaLnBrk="0" hangingPunct="0">
              <a:defRPr sz="2800">
                <a:solidFill>
                  <a:schemeClr val="tx1"/>
                </a:solidFill>
                <a:latin typeface="Arial" pitchFamily="34" charset="0"/>
                <a:cs typeface="Angsana New" pitchFamily="18" charset="-34"/>
              </a:defRPr>
            </a:lvl2pPr>
            <a:lvl3pPr marL="1143000" indent="-228600" eaLnBrk="0" hangingPunct="0">
              <a:defRPr sz="2800">
                <a:solidFill>
                  <a:schemeClr val="tx1"/>
                </a:solidFill>
                <a:latin typeface="Arial" pitchFamily="34" charset="0"/>
                <a:cs typeface="Angsana New" pitchFamily="18" charset="-34"/>
              </a:defRPr>
            </a:lvl3pPr>
            <a:lvl4pPr marL="1600200" indent="-228600" eaLnBrk="0" hangingPunct="0">
              <a:defRPr sz="2800">
                <a:solidFill>
                  <a:schemeClr val="tx1"/>
                </a:solidFill>
                <a:latin typeface="Arial" pitchFamily="34" charset="0"/>
                <a:cs typeface="Angsana New" pitchFamily="18" charset="-34"/>
              </a:defRPr>
            </a:lvl4pPr>
            <a:lvl5pPr marL="2057400" indent="-228600" eaLnBrk="0" hangingPunct="0">
              <a:defRPr sz="2800">
                <a:solidFill>
                  <a:schemeClr val="tx1"/>
                </a:solidFill>
                <a:latin typeface="Arial" pitchFamily="34" charset="0"/>
                <a:cs typeface="Angsana New" pitchFamily="18" charset="-34"/>
              </a:defRPr>
            </a:lvl5pPr>
            <a:lvl6pPr marL="2514600" indent="-228600" eaLnBrk="0" fontAlgn="base" hangingPunct="0">
              <a:spcBef>
                <a:spcPct val="0"/>
              </a:spcBef>
              <a:spcAft>
                <a:spcPct val="0"/>
              </a:spcAft>
              <a:defRPr sz="2800">
                <a:solidFill>
                  <a:schemeClr val="tx1"/>
                </a:solidFill>
                <a:latin typeface="Arial" pitchFamily="34" charset="0"/>
                <a:cs typeface="Angsana New" pitchFamily="18" charset="-34"/>
              </a:defRPr>
            </a:lvl6pPr>
            <a:lvl7pPr marL="2971800" indent="-228600" eaLnBrk="0" fontAlgn="base" hangingPunct="0">
              <a:spcBef>
                <a:spcPct val="0"/>
              </a:spcBef>
              <a:spcAft>
                <a:spcPct val="0"/>
              </a:spcAft>
              <a:defRPr sz="2800">
                <a:solidFill>
                  <a:schemeClr val="tx1"/>
                </a:solidFill>
                <a:latin typeface="Arial" pitchFamily="34" charset="0"/>
                <a:cs typeface="Angsana New" pitchFamily="18" charset="-34"/>
              </a:defRPr>
            </a:lvl7pPr>
            <a:lvl8pPr marL="3429000" indent="-228600" eaLnBrk="0" fontAlgn="base" hangingPunct="0">
              <a:spcBef>
                <a:spcPct val="0"/>
              </a:spcBef>
              <a:spcAft>
                <a:spcPct val="0"/>
              </a:spcAft>
              <a:defRPr sz="2800">
                <a:solidFill>
                  <a:schemeClr val="tx1"/>
                </a:solidFill>
                <a:latin typeface="Arial" pitchFamily="34" charset="0"/>
                <a:cs typeface="Angsana New" pitchFamily="18" charset="-34"/>
              </a:defRPr>
            </a:lvl8pPr>
            <a:lvl9pPr marL="3886200" indent="-228600" eaLnBrk="0" fontAlgn="base" hangingPunct="0">
              <a:spcBef>
                <a:spcPct val="0"/>
              </a:spcBef>
              <a:spcAft>
                <a:spcPct val="0"/>
              </a:spcAft>
              <a:defRPr sz="2800">
                <a:solidFill>
                  <a:schemeClr val="tx1"/>
                </a:solidFill>
                <a:latin typeface="Arial" pitchFamily="34" charset="0"/>
                <a:cs typeface="Angsana New" pitchFamily="18" charset="-34"/>
              </a:defRPr>
            </a:lvl9pPr>
          </a:lstStyle>
          <a:p>
            <a:fld id="{EB835245-C98E-4DF2-8DC5-2136B5FDBA88}" type="slidenum">
              <a:rPr lang="en-US" sz="1400" smtClean="0">
                <a:latin typeface="Tahoma" pitchFamily="34" charset="0"/>
                <a:cs typeface="Tahoma" pitchFamily="34" charset="0"/>
              </a:rPr>
              <a:pPr/>
              <a:t>37</a:t>
            </a:fld>
            <a:endParaRPr lang="th-TH" sz="1400" smtClean="0">
              <a:latin typeface="Tahoma" pitchFamily="34" charset="0"/>
              <a:cs typeface="Tahoma" pitchFamily="34" charset="0"/>
            </a:endParaRPr>
          </a:p>
        </p:txBody>
      </p:sp>
      <p:sp>
        <p:nvSpPr>
          <p:cNvPr id="17411" name="Title 1"/>
          <p:cNvSpPr>
            <a:spLocks noGrp="1"/>
          </p:cNvSpPr>
          <p:nvPr>
            <p:ph type="title"/>
          </p:nvPr>
        </p:nvSpPr>
        <p:spPr>
          <a:xfrm>
            <a:off x="457200" y="274638"/>
            <a:ext cx="8229600" cy="634082"/>
          </a:xfrm>
        </p:spPr>
        <p:txBody>
          <a:bodyPr>
            <a:noAutofit/>
          </a:bodyPr>
          <a:lstStyle/>
          <a:p>
            <a:r>
              <a:rPr lang="en-US" sz="3600" b="1" dirty="0" smtClean="0">
                <a:solidFill>
                  <a:srgbClr val="0000FF"/>
                </a:solidFill>
              </a:rPr>
              <a:t>Conclusions</a:t>
            </a:r>
            <a:endParaRPr lang="th-TH" sz="3600" b="1" dirty="0" smtClean="0">
              <a:solidFill>
                <a:srgbClr val="0000FF"/>
              </a:solidFill>
            </a:endParaRPr>
          </a:p>
        </p:txBody>
      </p:sp>
      <p:sp>
        <p:nvSpPr>
          <p:cNvPr id="17412" name="Content Placeholder 2"/>
          <p:cNvSpPr>
            <a:spLocks noGrp="1"/>
          </p:cNvSpPr>
          <p:nvPr>
            <p:ph idx="1"/>
          </p:nvPr>
        </p:nvSpPr>
        <p:spPr>
          <a:xfrm>
            <a:off x="323528" y="1196752"/>
            <a:ext cx="8496622" cy="4813523"/>
          </a:xfrm>
        </p:spPr>
        <p:txBody>
          <a:bodyPr>
            <a:normAutofit fontScale="92500" lnSpcReduction="10000"/>
          </a:bodyPr>
          <a:lstStyle/>
          <a:p>
            <a:pPr>
              <a:lnSpc>
                <a:spcPct val="150000"/>
              </a:lnSpc>
              <a:buSzPct val="70000"/>
            </a:pPr>
            <a:r>
              <a:rPr lang="en-US" dirty="0" smtClean="0"/>
              <a:t>UCS did not affect only increased access to care of beneficiaries,</a:t>
            </a:r>
          </a:p>
          <a:p>
            <a:pPr>
              <a:lnSpc>
                <a:spcPct val="150000"/>
              </a:lnSpc>
              <a:buSzPct val="70000"/>
            </a:pPr>
            <a:r>
              <a:rPr lang="en-US" dirty="0" smtClean="0"/>
              <a:t>It also</a:t>
            </a:r>
            <a:r>
              <a:rPr lang="en-US" dirty="0"/>
              <a:t> </a:t>
            </a:r>
            <a:r>
              <a:rPr lang="en-US" dirty="0" smtClean="0"/>
              <a:t>led to:</a:t>
            </a:r>
          </a:p>
          <a:p>
            <a:pPr lvl="1">
              <a:lnSpc>
                <a:spcPct val="150000"/>
              </a:lnSpc>
              <a:buSzPct val="70000"/>
            </a:pPr>
            <a:r>
              <a:rPr lang="en-US" dirty="0" smtClean="0"/>
              <a:t>reduction of household poverty; </a:t>
            </a:r>
          </a:p>
          <a:p>
            <a:pPr lvl="1">
              <a:lnSpc>
                <a:spcPct val="150000"/>
              </a:lnSpc>
              <a:buSzPct val="70000"/>
            </a:pPr>
            <a:r>
              <a:rPr lang="en-US" dirty="0" smtClean="0"/>
              <a:t>improved equity in financing health;</a:t>
            </a:r>
          </a:p>
          <a:p>
            <a:pPr lvl="1">
              <a:lnSpc>
                <a:spcPct val="150000"/>
              </a:lnSpc>
              <a:buSzPct val="70000"/>
            </a:pPr>
            <a:r>
              <a:rPr lang="en-US" dirty="0"/>
              <a:t>m</a:t>
            </a:r>
            <a:r>
              <a:rPr lang="en-US" dirty="0" smtClean="0"/>
              <a:t>ore equitable access to care; and</a:t>
            </a:r>
          </a:p>
          <a:p>
            <a:pPr lvl="1">
              <a:lnSpc>
                <a:spcPct val="150000"/>
              </a:lnSpc>
              <a:buSzPct val="70000"/>
            </a:pPr>
            <a:r>
              <a:rPr lang="en-US" dirty="0"/>
              <a:t>g</a:t>
            </a:r>
            <a:r>
              <a:rPr lang="en-US" dirty="0" smtClean="0"/>
              <a:t>ains in the efficiency of the Thai health system.</a:t>
            </a:r>
          </a:p>
          <a:p>
            <a:pPr lvl="1">
              <a:buSzPct val="70000"/>
            </a:pPr>
            <a:endParaRPr lang="th-TH" dirty="0" smtClean="0"/>
          </a:p>
        </p:txBody>
      </p:sp>
    </p:spTree>
    <p:extLst>
      <p:ext uri="{BB962C8B-B14F-4D97-AF65-F5344CB8AC3E}">
        <p14:creationId xmlns:p14="http://schemas.microsoft.com/office/powerpoint/2010/main" val="3471972456"/>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640960" cy="1080120"/>
          </a:xfrm>
        </p:spPr>
        <p:txBody>
          <a:bodyPr>
            <a:noAutofit/>
          </a:bodyPr>
          <a:lstStyle/>
          <a:p>
            <a:r>
              <a:rPr lang="en-US" sz="3200" b="1" dirty="0" smtClean="0">
                <a:solidFill>
                  <a:srgbClr val="0000FF"/>
                </a:solidFill>
              </a:rPr>
              <a:t>Design Features linked to success of UCS </a:t>
            </a:r>
            <a:endParaRPr lang="th-TH" sz="3200" b="1" dirty="0">
              <a:solidFill>
                <a:srgbClr val="0000FF"/>
              </a:solidFill>
            </a:endParaRPr>
          </a:p>
        </p:txBody>
      </p:sp>
      <p:sp>
        <p:nvSpPr>
          <p:cNvPr id="3" name="Content Placeholder 2"/>
          <p:cNvSpPr>
            <a:spLocks noGrp="1"/>
          </p:cNvSpPr>
          <p:nvPr>
            <p:ph idx="1"/>
          </p:nvPr>
        </p:nvSpPr>
        <p:spPr>
          <a:xfrm>
            <a:off x="395537" y="1268760"/>
            <a:ext cx="8568952" cy="5328592"/>
          </a:xfrm>
        </p:spPr>
        <p:txBody>
          <a:bodyPr>
            <a:noAutofit/>
          </a:bodyPr>
          <a:lstStyle/>
          <a:p>
            <a:pPr>
              <a:buSzPct val="70000"/>
            </a:pPr>
            <a:r>
              <a:rPr lang="en-US" sz="2800" b="1" dirty="0" smtClean="0">
                <a:solidFill>
                  <a:srgbClr val="CC0000"/>
                </a:solidFill>
              </a:rPr>
              <a:t>Secure source of finance: general tax revenue</a:t>
            </a:r>
          </a:p>
          <a:p>
            <a:pPr lvl="1">
              <a:buSzPct val="70000"/>
            </a:pPr>
            <a:r>
              <a:rPr lang="en-US" sz="2400" dirty="0" smtClean="0"/>
              <a:t>Fixed budget = budget per capita x no. of beneficiaries</a:t>
            </a:r>
          </a:p>
          <a:p>
            <a:pPr>
              <a:buSzPct val="70000"/>
            </a:pPr>
            <a:r>
              <a:rPr lang="en-US" sz="2800" b="1" dirty="0" smtClean="0">
                <a:solidFill>
                  <a:srgbClr val="CC0000"/>
                </a:solidFill>
              </a:rPr>
              <a:t>Comprehensive benefit package: </a:t>
            </a:r>
          </a:p>
          <a:p>
            <a:pPr lvl="1">
              <a:buSzPct val="70000"/>
            </a:pPr>
            <a:r>
              <a:rPr lang="en-US" sz="2400" dirty="0" smtClean="0"/>
              <a:t>Outpatient, inpatient, primary prevention, accident and emergency, hospital care</a:t>
            </a:r>
          </a:p>
          <a:p>
            <a:pPr>
              <a:buSzPct val="70000"/>
            </a:pPr>
            <a:r>
              <a:rPr lang="en-US" sz="2800" b="1" dirty="0" smtClean="0">
                <a:solidFill>
                  <a:srgbClr val="CC0000"/>
                </a:solidFill>
              </a:rPr>
              <a:t>Purchaser/provider contract model:</a:t>
            </a:r>
          </a:p>
          <a:p>
            <a:pPr>
              <a:buSzPct val="70000"/>
            </a:pPr>
            <a:r>
              <a:rPr lang="en-US" sz="2800" b="1" dirty="0" smtClean="0">
                <a:solidFill>
                  <a:srgbClr val="CC0000"/>
                </a:solidFill>
              </a:rPr>
              <a:t>Focus on primary care: </a:t>
            </a:r>
          </a:p>
          <a:p>
            <a:pPr lvl="1">
              <a:buSzPct val="70000"/>
            </a:pPr>
            <a:r>
              <a:rPr lang="en-US" sz="2400" dirty="0" smtClean="0"/>
              <a:t>Registration at primary care is needed and primary care is a gatekeeper</a:t>
            </a:r>
          </a:p>
          <a:p>
            <a:pPr>
              <a:buSzPct val="70000"/>
            </a:pPr>
            <a:r>
              <a:rPr lang="en-US" sz="2800" b="1" dirty="0" smtClean="0">
                <a:solidFill>
                  <a:srgbClr val="CC0000"/>
                </a:solidFill>
              </a:rPr>
              <a:t>Close-end provider payment:</a:t>
            </a:r>
          </a:p>
          <a:p>
            <a:pPr lvl="1">
              <a:buSzPct val="70000"/>
            </a:pPr>
            <a:r>
              <a:rPr lang="en-US" sz="2400" dirty="0" smtClean="0"/>
              <a:t>Capitation for out-patient care and DRG with global budget for In-patient care</a:t>
            </a:r>
            <a:endParaRPr lang="th-TH" sz="2400" dirty="0" smtClean="0"/>
          </a:p>
        </p:txBody>
      </p:sp>
    </p:spTree>
    <p:extLst>
      <p:ext uri="{BB962C8B-B14F-4D97-AF65-F5344CB8AC3E}">
        <p14:creationId xmlns:p14="http://schemas.microsoft.com/office/powerpoint/2010/main" val="151016817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ea typeface="MS PGothic" pitchFamily="34" charset="-128"/>
              </a:defRPr>
            </a:lvl1pPr>
            <a:lvl2pPr marL="742950" indent="-285750" eaLnBrk="0" hangingPunct="0">
              <a:defRPr sz="2800">
                <a:solidFill>
                  <a:schemeClr val="tx1"/>
                </a:solidFill>
                <a:latin typeface="Arial" pitchFamily="34" charset="0"/>
                <a:ea typeface="MS PGothic" pitchFamily="34" charset="-128"/>
              </a:defRPr>
            </a:lvl2pPr>
            <a:lvl3pPr marL="1143000" indent="-228600" eaLnBrk="0" hangingPunct="0">
              <a:defRPr sz="2800">
                <a:solidFill>
                  <a:schemeClr val="tx1"/>
                </a:solidFill>
                <a:latin typeface="Arial" pitchFamily="34" charset="0"/>
                <a:ea typeface="MS PGothic" pitchFamily="34" charset="-128"/>
              </a:defRPr>
            </a:lvl3pPr>
            <a:lvl4pPr marL="1600200" indent="-228600" eaLnBrk="0" hangingPunct="0">
              <a:defRPr sz="2800">
                <a:solidFill>
                  <a:schemeClr val="tx1"/>
                </a:solidFill>
                <a:latin typeface="Arial" pitchFamily="34" charset="0"/>
                <a:ea typeface="MS PGothic" pitchFamily="34" charset="-128"/>
              </a:defRPr>
            </a:lvl4pPr>
            <a:lvl5pPr marL="2057400" indent="-228600" eaLnBrk="0" hangingPunct="0">
              <a:defRPr sz="2800">
                <a:solidFill>
                  <a:schemeClr val="tx1"/>
                </a:solidFill>
                <a:latin typeface="Arial" pitchFamily="34" charset="0"/>
                <a:ea typeface="MS PGothic" pitchFamily="34" charset="-128"/>
              </a:defRPr>
            </a:lvl5pPr>
            <a:lvl6pPr marL="2514600" indent="-228600" eaLnBrk="0" fontAlgn="base" hangingPunct="0">
              <a:spcBef>
                <a:spcPct val="50000"/>
              </a:spcBef>
              <a:spcAft>
                <a:spcPct val="0"/>
              </a:spcAft>
              <a:defRPr sz="2800">
                <a:solidFill>
                  <a:schemeClr val="tx1"/>
                </a:solidFill>
                <a:latin typeface="Arial" pitchFamily="34" charset="0"/>
                <a:ea typeface="MS PGothic" pitchFamily="34" charset="-128"/>
              </a:defRPr>
            </a:lvl6pPr>
            <a:lvl7pPr marL="2971800" indent="-228600" eaLnBrk="0" fontAlgn="base" hangingPunct="0">
              <a:spcBef>
                <a:spcPct val="50000"/>
              </a:spcBef>
              <a:spcAft>
                <a:spcPct val="0"/>
              </a:spcAft>
              <a:defRPr sz="2800">
                <a:solidFill>
                  <a:schemeClr val="tx1"/>
                </a:solidFill>
                <a:latin typeface="Arial" pitchFamily="34" charset="0"/>
                <a:ea typeface="MS PGothic" pitchFamily="34" charset="-128"/>
              </a:defRPr>
            </a:lvl7pPr>
            <a:lvl8pPr marL="3429000" indent="-228600" eaLnBrk="0" fontAlgn="base" hangingPunct="0">
              <a:spcBef>
                <a:spcPct val="50000"/>
              </a:spcBef>
              <a:spcAft>
                <a:spcPct val="0"/>
              </a:spcAft>
              <a:defRPr sz="2800">
                <a:solidFill>
                  <a:schemeClr val="tx1"/>
                </a:solidFill>
                <a:latin typeface="Arial" pitchFamily="34" charset="0"/>
                <a:ea typeface="MS PGothic" pitchFamily="34" charset="-128"/>
              </a:defRPr>
            </a:lvl8pPr>
            <a:lvl9pPr marL="3886200" indent="-228600" eaLnBrk="0" fontAlgn="base" hangingPunct="0">
              <a:spcBef>
                <a:spcPct val="50000"/>
              </a:spcBef>
              <a:spcAft>
                <a:spcPct val="0"/>
              </a:spcAft>
              <a:defRPr sz="2800">
                <a:solidFill>
                  <a:schemeClr val="tx1"/>
                </a:solidFill>
                <a:latin typeface="Arial" pitchFamily="34" charset="0"/>
                <a:ea typeface="MS PGothic" pitchFamily="34" charset="-128"/>
              </a:defRPr>
            </a:lvl9pPr>
          </a:lstStyle>
          <a:p>
            <a:pPr eaLnBrk="1" hangingPunct="1"/>
            <a:fld id="{3C71E0BA-1F49-45EC-A1A0-E0D75AA999A8}" type="slidenum">
              <a:rPr lang="th-TH" sz="1200">
                <a:latin typeface="Tahoma" pitchFamily="34" charset="0"/>
              </a:rPr>
              <a:pPr eaLnBrk="1" hangingPunct="1"/>
              <a:t>39</a:t>
            </a:fld>
            <a:endParaRPr lang="th-TH" sz="1200">
              <a:latin typeface="Tahoma" pitchFamily="34" charset="0"/>
            </a:endParaRPr>
          </a:p>
        </p:txBody>
      </p:sp>
      <p:sp>
        <p:nvSpPr>
          <p:cNvPr id="58370" name="Rectangle 2"/>
          <p:cNvSpPr>
            <a:spLocks noGrp="1" noChangeArrowheads="1"/>
          </p:cNvSpPr>
          <p:nvPr>
            <p:ph type="title"/>
          </p:nvPr>
        </p:nvSpPr>
        <p:spPr>
          <a:xfrm>
            <a:off x="328613" y="228600"/>
            <a:ext cx="8569325" cy="752475"/>
          </a:xfrm>
        </p:spPr>
        <p:txBody>
          <a:bodyPr>
            <a:normAutofit/>
          </a:bodyPr>
          <a:lstStyle/>
          <a:p>
            <a:r>
              <a:rPr lang="en-CA" sz="3200" b="1" dirty="0" smtClean="0">
                <a:solidFill>
                  <a:srgbClr val="0000FF"/>
                </a:solidFill>
              </a:rPr>
              <a:t>Contributing Factors to Effective Implementation</a:t>
            </a:r>
            <a:endParaRPr lang="th-TH" sz="3200" b="1" dirty="0" smtClean="0">
              <a:solidFill>
                <a:srgbClr val="0000FF"/>
              </a:solidFill>
            </a:endParaRPr>
          </a:p>
        </p:txBody>
      </p:sp>
      <p:sp>
        <p:nvSpPr>
          <p:cNvPr id="35843" name="Rectangle 3"/>
          <p:cNvSpPr>
            <a:spLocks noGrp="1" noChangeArrowheads="1"/>
          </p:cNvSpPr>
          <p:nvPr>
            <p:ph type="body" idx="1"/>
          </p:nvPr>
        </p:nvSpPr>
        <p:spPr>
          <a:xfrm>
            <a:off x="323529" y="1196975"/>
            <a:ext cx="8352160" cy="5400675"/>
          </a:xfrm>
        </p:spPr>
        <p:txBody>
          <a:bodyPr>
            <a:normAutofit/>
          </a:bodyPr>
          <a:lstStyle/>
          <a:p>
            <a:pPr marL="514350" indent="-457200">
              <a:lnSpc>
                <a:spcPct val="120000"/>
              </a:lnSpc>
              <a:tabLst>
                <a:tab pos="5653088" algn="l"/>
              </a:tabLst>
              <a:defRPr/>
            </a:pPr>
            <a:r>
              <a:rPr lang="en-GB" sz="2800" dirty="0" smtClean="0">
                <a:ea typeface="ＭＳ Ｐゴシック" charset="0"/>
              </a:rPr>
              <a:t>Systems design for equity and efficiency</a:t>
            </a:r>
          </a:p>
          <a:p>
            <a:pPr marL="514350" indent="-457200">
              <a:lnSpc>
                <a:spcPct val="120000"/>
              </a:lnSpc>
              <a:tabLst>
                <a:tab pos="5653088" algn="l"/>
              </a:tabLst>
              <a:defRPr/>
            </a:pPr>
            <a:r>
              <a:rPr lang="en-GB" sz="2800" dirty="0">
                <a:ea typeface="ＭＳ Ｐゴシック" charset="0"/>
              </a:rPr>
              <a:t>Supply side capacity to deliver services </a:t>
            </a:r>
          </a:p>
          <a:p>
            <a:pPr marL="895350" lvl="1" indent="-381000">
              <a:lnSpc>
                <a:spcPct val="120000"/>
              </a:lnSpc>
              <a:buFont typeface="Arial" charset="0"/>
              <a:buChar char="–"/>
              <a:tabLst>
                <a:tab pos="5653088" algn="l"/>
              </a:tabLst>
              <a:defRPr/>
            </a:pPr>
            <a:r>
              <a:rPr lang="en-GB" sz="2000" dirty="0">
                <a:solidFill>
                  <a:srgbClr val="0000FF"/>
                </a:solidFill>
                <a:ea typeface="ＭＳ Ｐゴシック" charset="0"/>
              </a:rPr>
              <a:t>Extensive geographical coverage of functioning primary health care and district health systems </a:t>
            </a:r>
          </a:p>
          <a:p>
            <a:pPr lvl="1">
              <a:lnSpc>
                <a:spcPct val="120000"/>
              </a:lnSpc>
              <a:buFont typeface="Arial" charset="0"/>
              <a:buChar char="–"/>
              <a:defRPr/>
            </a:pPr>
            <a:r>
              <a:rPr lang="en-GB" sz="2000" dirty="0">
                <a:solidFill>
                  <a:srgbClr val="0000FF"/>
                </a:solidFill>
                <a:ea typeface="MS PGothic" charset="0"/>
                <a:cs typeface="MS PGothic" charset="0"/>
              </a:rPr>
              <a:t>  Long-standing policy on government bonding of new graduates (doctors, nurses, pharmacists and dentists) for rural services</a:t>
            </a:r>
            <a:endParaRPr lang="en-GB" sz="1800" dirty="0">
              <a:solidFill>
                <a:srgbClr val="0000FF"/>
              </a:solidFill>
              <a:ea typeface="ＭＳ Ｐゴシック" charset="0"/>
            </a:endParaRPr>
          </a:p>
          <a:p>
            <a:pPr marL="514350" indent="-457200">
              <a:lnSpc>
                <a:spcPct val="120000"/>
              </a:lnSpc>
              <a:tabLst>
                <a:tab pos="5653088" algn="l"/>
              </a:tabLst>
              <a:defRPr/>
            </a:pPr>
            <a:r>
              <a:rPr lang="en-GB" sz="2800" dirty="0" smtClean="0">
                <a:ea typeface="ＭＳ Ｐゴシック" charset="0"/>
              </a:rPr>
              <a:t>Strong leadership with sustained commitment</a:t>
            </a:r>
          </a:p>
          <a:p>
            <a:pPr marL="914400" lvl="1" indent="-457200">
              <a:lnSpc>
                <a:spcPct val="120000"/>
              </a:lnSpc>
              <a:tabLst>
                <a:tab pos="5653088" algn="l"/>
              </a:tabLst>
              <a:defRPr/>
            </a:pPr>
            <a:r>
              <a:rPr lang="en-GB" sz="2000" dirty="0" smtClean="0">
                <a:solidFill>
                  <a:srgbClr val="0000FF"/>
                </a:solidFill>
                <a:ea typeface="ＭＳ Ｐゴシック" charset="0"/>
              </a:rPr>
              <a:t>Continued political support despite changes in government</a:t>
            </a:r>
          </a:p>
          <a:p>
            <a:pPr marL="914400" lvl="1" indent="-457200">
              <a:lnSpc>
                <a:spcPct val="120000"/>
              </a:lnSpc>
              <a:tabLst>
                <a:tab pos="5653088" algn="l"/>
              </a:tabLst>
              <a:defRPr/>
            </a:pPr>
            <a:r>
              <a:rPr lang="en-GB" sz="2000" dirty="0" smtClean="0">
                <a:solidFill>
                  <a:srgbClr val="0000FF"/>
                </a:solidFill>
                <a:ea typeface="ＭＳ Ｐゴシック" charset="0"/>
              </a:rPr>
              <a:t>Capable technocrats</a:t>
            </a:r>
          </a:p>
          <a:p>
            <a:pPr marL="914400" lvl="1" indent="-457200">
              <a:lnSpc>
                <a:spcPct val="120000"/>
              </a:lnSpc>
              <a:tabLst>
                <a:tab pos="5653088" algn="l"/>
              </a:tabLst>
              <a:defRPr/>
            </a:pPr>
            <a:r>
              <a:rPr lang="en-GB" sz="2000" dirty="0" smtClean="0">
                <a:solidFill>
                  <a:srgbClr val="0000FF"/>
                </a:solidFill>
                <a:ea typeface="ＭＳ Ｐゴシック" charset="0"/>
              </a:rPr>
              <a:t>Active civil society</a:t>
            </a:r>
          </a:p>
        </p:txBody>
      </p:sp>
    </p:spTree>
    <p:extLst>
      <p:ext uri="{BB962C8B-B14F-4D97-AF65-F5344CB8AC3E}">
        <p14:creationId xmlns:p14="http://schemas.microsoft.com/office/powerpoint/2010/main" val="30019349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a:solidFill>
                  <a:srgbClr val="0000FF"/>
                </a:solidFill>
              </a:rPr>
              <a:t>Thailand’s path to universal coverage</a:t>
            </a:r>
            <a:endParaRPr lang="en-US" sz="3600" b="1" dirty="0"/>
          </a:p>
        </p:txBody>
      </p:sp>
      <p:pic>
        <p:nvPicPr>
          <p:cNvPr id="6" name="Chart 1"/>
          <p:cNvPicPr>
            <a:picLocks noChangeArrowheads="1"/>
          </p:cNvPicPr>
          <p:nvPr/>
        </p:nvPicPr>
        <p:blipFill>
          <a:blip r:embed="rId2">
            <a:extLst>
              <a:ext uri="{28A0092B-C50C-407E-A947-70E740481C1C}">
                <a14:useLocalDpi xmlns:a14="http://schemas.microsoft.com/office/drawing/2010/main" val="0"/>
              </a:ext>
            </a:extLst>
          </a:blip>
          <a:srcRect b="-79"/>
          <a:stretch>
            <a:fillRect/>
          </a:stretch>
        </p:blipFill>
        <p:spPr bwMode="auto">
          <a:xfrm>
            <a:off x="107504" y="1700808"/>
            <a:ext cx="8784976" cy="50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05006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179512" y="260648"/>
            <a:ext cx="8640960" cy="1143000"/>
          </a:xfrm>
        </p:spPr>
        <p:txBody>
          <a:bodyPr>
            <a:noAutofit/>
          </a:bodyPr>
          <a:lstStyle/>
          <a:p>
            <a:r>
              <a:rPr lang="en-US" sz="3200" b="1" dirty="0" smtClean="0">
                <a:solidFill>
                  <a:srgbClr val="0000FF"/>
                </a:solidFill>
              </a:rPr>
              <a:t>Contributing Factors to Effective Implementation</a:t>
            </a:r>
          </a:p>
        </p:txBody>
      </p:sp>
      <p:sp>
        <p:nvSpPr>
          <p:cNvPr id="3" name="Content Placeholder 2"/>
          <p:cNvSpPr>
            <a:spLocks noGrp="1"/>
          </p:cNvSpPr>
          <p:nvPr>
            <p:ph idx="1"/>
          </p:nvPr>
        </p:nvSpPr>
        <p:spPr/>
        <p:txBody>
          <a:bodyPr>
            <a:normAutofit fontScale="85000" lnSpcReduction="10000"/>
          </a:bodyPr>
          <a:lstStyle/>
          <a:p>
            <a:pPr marL="495300" indent="-381000">
              <a:lnSpc>
                <a:spcPct val="110000"/>
              </a:lnSpc>
              <a:tabLst>
                <a:tab pos="5653088" algn="l"/>
              </a:tabLst>
              <a:defRPr/>
            </a:pPr>
            <a:r>
              <a:rPr lang="en-GB" sz="2800" dirty="0" smtClean="0">
                <a:solidFill>
                  <a:schemeClr val="tx1"/>
                </a:solidFill>
                <a:ea typeface="ＭＳ Ｐゴシック" charset="0"/>
              </a:rPr>
              <a:t>Strong institutional capacities</a:t>
            </a:r>
          </a:p>
          <a:p>
            <a:pPr marL="895350" lvl="1" indent="-381000">
              <a:lnSpc>
                <a:spcPct val="110000"/>
              </a:lnSpc>
              <a:buFont typeface="Arial" charset="0"/>
              <a:buChar char="–"/>
              <a:tabLst>
                <a:tab pos="5653088" algn="l"/>
              </a:tabLst>
              <a:defRPr/>
            </a:pPr>
            <a:r>
              <a:rPr lang="en-GB" sz="2400" dirty="0" smtClean="0">
                <a:solidFill>
                  <a:schemeClr val="tx1"/>
                </a:solidFill>
                <a:ea typeface="ＭＳ Ｐゴシック" charset="0"/>
              </a:rPr>
              <a:t>Information systems </a:t>
            </a:r>
          </a:p>
          <a:p>
            <a:pPr lvl="2">
              <a:lnSpc>
                <a:spcPct val="110000"/>
              </a:lnSpc>
              <a:defRPr/>
            </a:pPr>
            <a:r>
              <a:rPr lang="en-GB" sz="2000" dirty="0" smtClean="0">
                <a:solidFill>
                  <a:srgbClr val="0000FF"/>
                </a:solidFill>
                <a:ea typeface="ＭＳ Ｐゴシック" charset="0"/>
              </a:rPr>
              <a:t>Burden of Disease, National Health Accounts, National Drug Account, National AIDS Spending Account, national household datasets for routine equity monitoring </a:t>
            </a:r>
          </a:p>
          <a:p>
            <a:pPr lvl="1">
              <a:lnSpc>
                <a:spcPct val="110000"/>
              </a:lnSpc>
              <a:buFont typeface="Arial" charset="0"/>
              <a:buChar char="–"/>
              <a:defRPr/>
            </a:pPr>
            <a:r>
              <a:rPr lang="en-GB" sz="2400" dirty="0" smtClean="0">
                <a:solidFill>
                  <a:schemeClr val="tx1"/>
                </a:solidFill>
                <a:ea typeface="ＭＳ Ｐゴシック" charset="0"/>
              </a:rPr>
              <a:t>Health technology assessment </a:t>
            </a:r>
          </a:p>
          <a:p>
            <a:pPr lvl="2">
              <a:lnSpc>
                <a:spcPct val="110000"/>
              </a:lnSpc>
              <a:defRPr/>
            </a:pPr>
            <a:r>
              <a:rPr lang="en-GB" sz="2000" dirty="0" smtClean="0">
                <a:solidFill>
                  <a:srgbClr val="0000FF"/>
                </a:solidFill>
                <a:ea typeface="ＭＳ Ｐゴシック" charset="0"/>
              </a:rPr>
              <a:t>HITAP institutional relation with UK NICE </a:t>
            </a:r>
          </a:p>
          <a:p>
            <a:pPr lvl="1">
              <a:lnSpc>
                <a:spcPct val="110000"/>
              </a:lnSpc>
              <a:buFont typeface="Arial" charset="0"/>
              <a:buChar char="–"/>
              <a:defRPr/>
            </a:pPr>
            <a:r>
              <a:rPr lang="en-GB" sz="2400" dirty="0" smtClean="0">
                <a:solidFill>
                  <a:schemeClr val="tx1"/>
                </a:solidFill>
                <a:ea typeface="ＭＳ Ｐゴシック" charset="0"/>
              </a:rPr>
              <a:t>Key platforms for evidence informed decision </a:t>
            </a:r>
          </a:p>
          <a:p>
            <a:pPr lvl="2">
              <a:lnSpc>
                <a:spcPct val="110000"/>
              </a:lnSpc>
              <a:defRPr/>
            </a:pPr>
            <a:r>
              <a:rPr lang="en-GB" sz="2000" dirty="0" smtClean="0">
                <a:solidFill>
                  <a:srgbClr val="0000FF"/>
                </a:solidFill>
                <a:ea typeface="ＭＳ Ｐゴシック" charset="0"/>
              </a:rPr>
              <a:t>National Essential Drug List sub-committee </a:t>
            </a:r>
          </a:p>
          <a:p>
            <a:pPr lvl="2">
              <a:lnSpc>
                <a:spcPct val="110000"/>
              </a:lnSpc>
              <a:defRPr/>
            </a:pPr>
            <a:r>
              <a:rPr lang="en-GB" sz="2000" dirty="0" smtClean="0">
                <a:solidFill>
                  <a:srgbClr val="0000FF"/>
                </a:solidFill>
                <a:ea typeface="ＭＳ Ｐゴシック" charset="0"/>
              </a:rPr>
              <a:t>Benefit package sub-committee </a:t>
            </a:r>
          </a:p>
          <a:p>
            <a:pPr lvl="3">
              <a:lnSpc>
                <a:spcPct val="110000"/>
              </a:lnSpc>
              <a:defRPr/>
            </a:pPr>
            <a:r>
              <a:rPr lang="en-GB" dirty="0" smtClean="0">
                <a:solidFill>
                  <a:srgbClr val="0000FF"/>
                </a:solidFill>
                <a:ea typeface="ＭＳ Ｐゴシック" charset="0"/>
              </a:rPr>
              <a:t>mandatory budget impact assessment for new drugs/interventions</a:t>
            </a:r>
          </a:p>
          <a:p>
            <a:pPr lvl="1">
              <a:lnSpc>
                <a:spcPct val="110000"/>
              </a:lnSpc>
              <a:defRPr/>
            </a:pPr>
            <a:r>
              <a:rPr lang="en-US" sz="2400" dirty="0" smtClean="0"/>
              <a:t>Health systems research </a:t>
            </a:r>
          </a:p>
          <a:p>
            <a:pPr lvl="2">
              <a:lnSpc>
                <a:spcPct val="110000"/>
              </a:lnSpc>
              <a:defRPr/>
            </a:pPr>
            <a:r>
              <a:rPr lang="en-US" sz="2000" dirty="0" smtClean="0">
                <a:solidFill>
                  <a:srgbClr val="0000FF"/>
                </a:solidFill>
              </a:rPr>
              <a:t>evidence </a:t>
            </a:r>
            <a:r>
              <a:rPr lang="en-US" sz="2000" dirty="0">
                <a:solidFill>
                  <a:srgbClr val="0000FF"/>
                </a:solidFill>
              </a:rPr>
              <a:t>generation and translation to </a:t>
            </a:r>
            <a:r>
              <a:rPr lang="en-US" sz="2000" dirty="0" smtClean="0">
                <a:solidFill>
                  <a:srgbClr val="0000FF"/>
                </a:solidFill>
              </a:rPr>
              <a:t>support policy</a:t>
            </a:r>
            <a:endParaRPr lang="en-GB" sz="2000" dirty="0" smtClean="0">
              <a:solidFill>
                <a:srgbClr val="0000FF"/>
              </a:solidFill>
              <a:ea typeface="ＭＳ Ｐゴシック" charset="0"/>
            </a:endParaRPr>
          </a:p>
          <a:p>
            <a:pPr>
              <a:defRPr/>
            </a:pPr>
            <a:endParaRPr lang="en-US" sz="3600" dirty="0">
              <a:ea typeface="ＭＳ Ｐゴシック" charset="0"/>
            </a:endParaRPr>
          </a:p>
        </p:txBody>
      </p:sp>
      <p:sp>
        <p:nvSpPr>
          <p:cNvPr id="6451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ea typeface="MS PGothic" pitchFamily="34" charset="-128"/>
              </a:defRPr>
            </a:lvl1pPr>
            <a:lvl2pPr marL="742950" indent="-285750" eaLnBrk="0" hangingPunct="0">
              <a:defRPr sz="2800">
                <a:solidFill>
                  <a:schemeClr val="tx1"/>
                </a:solidFill>
                <a:latin typeface="Arial" pitchFamily="34" charset="0"/>
                <a:ea typeface="MS PGothic" pitchFamily="34" charset="-128"/>
              </a:defRPr>
            </a:lvl2pPr>
            <a:lvl3pPr marL="1143000" indent="-228600" eaLnBrk="0" hangingPunct="0">
              <a:defRPr sz="2800">
                <a:solidFill>
                  <a:schemeClr val="tx1"/>
                </a:solidFill>
                <a:latin typeface="Arial" pitchFamily="34" charset="0"/>
                <a:ea typeface="MS PGothic" pitchFamily="34" charset="-128"/>
              </a:defRPr>
            </a:lvl3pPr>
            <a:lvl4pPr marL="1600200" indent="-228600" eaLnBrk="0" hangingPunct="0">
              <a:defRPr sz="2800">
                <a:solidFill>
                  <a:schemeClr val="tx1"/>
                </a:solidFill>
                <a:latin typeface="Arial" pitchFamily="34" charset="0"/>
                <a:ea typeface="MS PGothic" pitchFamily="34" charset="-128"/>
              </a:defRPr>
            </a:lvl4pPr>
            <a:lvl5pPr marL="2057400" indent="-228600" eaLnBrk="0" hangingPunct="0">
              <a:defRPr sz="2800">
                <a:solidFill>
                  <a:schemeClr val="tx1"/>
                </a:solidFill>
                <a:latin typeface="Arial" pitchFamily="34" charset="0"/>
                <a:ea typeface="MS PGothic" pitchFamily="34" charset="-128"/>
              </a:defRPr>
            </a:lvl5pPr>
            <a:lvl6pPr marL="2514600" indent="-228600" eaLnBrk="0" fontAlgn="base" hangingPunct="0">
              <a:spcBef>
                <a:spcPct val="50000"/>
              </a:spcBef>
              <a:spcAft>
                <a:spcPct val="0"/>
              </a:spcAft>
              <a:defRPr sz="2800">
                <a:solidFill>
                  <a:schemeClr val="tx1"/>
                </a:solidFill>
                <a:latin typeface="Arial" pitchFamily="34" charset="0"/>
                <a:ea typeface="MS PGothic" pitchFamily="34" charset="-128"/>
              </a:defRPr>
            </a:lvl6pPr>
            <a:lvl7pPr marL="2971800" indent="-228600" eaLnBrk="0" fontAlgn="base" hangingPunct="0">
              <a:spcBef>
                <a:spcPct val="50000"/>
              </a:spcBef>
              <a:spcAft>
                <a:spcPct val="0"/>
              </a:spcAft>
              <a:defRPr sz="2800">
                <a:solidFill>
                  <a:schemeClr val="tx1"/>
                </a:solidFill>
                <a:latin typeface="Arial" pitchFamily="34" charset="0"/>
                <a:ea typeface="MS PGothic" pitchFamily="34" charset="-128"/>
              </a:defRPr>
            </a:lvl7pPr>
            <a:lvl8pPr marL="3429000" indent="-228600" eaLnBrk="0" fontAlgn="base" hangingPunct="0">
              <a:spcBef>
                <a:spcPct val="50000"/>
              </a:spcBef>
              <a:spcAft>
                <a:spcPct val="0"/>
              </a:spcAft>
              <a:defRPr sz="2800">
                <a:solidFill>
                  <a:schemeClr val="tx1"/>
                </a:solidFill>
                <a:latin typeface="Arial" pitchFamily="34" charset="0"/>
                <a:ea typeface="MS PGothic" pitchFamily="34" charset="-128"/>
              </a:defRPr>
            </a:lvl8pPr>
            <a:lvl9pPr marL="3886200" indent="-228600" eaLnBrk="0" fontAlgn="base" hangingPunct="0">
              <a:spcBef>
                <a:spcPct val="50000"/>
              </a:spcBef>
              <a:spcAft>
                <a:spcPct val="0"/>
              </a:spcAft>
              <a:defRPr sz="2800">
                <a:solidFill>
                  <a:schemeClr val="tx1"/>
                </a:solidFill>
                <a:latin typeface="Arial" pitchFamily="34" charset="0"/>
                <a:ea typeface="MS PGothic" pitchFamily="34" charset="-128"/>
              </a:defRPr>
            </a:lvl9pPr>
          </a:lstStyle>
          <a:p>
            <a:pPr eaLnBrk="1" hangingPunct="1"/>
            <a:fld id="{38F4A31F-2AD3-47D9-A791-EE686322FFBA}" type="slidenum">
              <a:rPr lang="th-TH" sz="1200">
                <a:latin typeface="Tahoma" pitchFamily="34" charset="0"/>
              </a:rPr>
              <a:pPr eaLnBrk="1" hangingPunct="1"/>
              <a:t>40</a:t>
            </a:fld>
            <a:endParaRPr lang="th-TH" sz="1200" dirty="0">
              <a:latin typeface="Tahoma" pitchFamily="34" charset="0"/>
            </a:endParaRPr>
          </a:p>
        </p:txBody>
      </p:sp>
    </p:spTree>
    <p:extLst>
      <p:ext uri="{BB962C8B-B14F-4D97-AF65-F5344CB8AC3E}">
        <p14:creationId xmlns:p14="http://schemas.microsoft.com/office/powerpoint/2010/main" val="374309706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4400" b="1" dirty="0" smtClean="0">
              <a:solidFill>
                <a:srgbClr val="0000FF"/>
              </a:solidFill>
              <a:latin typeface="+mj-lt"/>
            </a:endParaRPr>
          </a:p>
          <a:p>
            <a:endParaRPr lang="en-US" sz="4400" b="1" dirty="0" smtClean="0">
              <a:solidFill>
                <a:srgbClr val="0000FF"/>
              </a:solidFill>
              <a:latin typeface="+mj-lt"/>
            </a:endParaRPr>
          </a:p>
          <a:p>
            <a:pPr marL="0" indent="0" algn="ctr">
              <a:buNone/>
            </a:pPr>
            <a:r>
              <a:rPr lang="en-US" sz="4400" b="1" dirty="0" smtClean="0">
                <a:solidFill>
                  <a:srgbClr val="0000FF"/>
                </a:solidFill>
                <a:latin typeface="+mj-lt"/>
                <a:cs typeface="American Typewriter"/>
              </a:rPr>
              <a:t>Thank you </a:t>
            </a:r>
            <a:endParaRPr lang="en-US" sz="4400" b="1" dirty="0">
              <a:solidFill>
                <a:srgbClr val="0000FF"/>
              </a:solidFill>
              <a:latin typeface="+mj-lt"/>
              <a:cs typeface="American Typewriter"/>
            </a:endParaRPr>
          </a:p>
        </p:txBody>
      </p:sp>
    </p:spTree>
    <p:extLst>
      <p:ext uri="{BB962C8B-B14F-4D97-AF65-F5344CB8AC3E}">
        <p14:creationId xmlns:p14="http://schemas.microsoft.com/office/powerpoint/2010/main" val="3435753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075240" cy="635670"/>
          </a:xfrm>
        </p:spPr>
        <p:txBody>
          <a:bodyPr>
            <a:noAutofit/>
          </a:bodyPr>
          <a:lstStyle/>
          <a:p>
            <a:pPr algn="ctr"/>
            <a:r>
              <a:rPr lang="en-US" sz="3600" dirty="0" smtClean="0">
                <a:solidFill>
                  <a:srgbClr val="0000FF"/>
                </a:solidFill>
              </a:rPr>
              <a:t>Thailand’s path to universal coverage</a:t>
            </a:r>
            <a:endParaRPr lang="th-TH" sz="3600" dirty="0">
              <a:solidFill>
                <a:srgbClr val="0000FF"/>
              </a:solidFill>
            </a:endParaRP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79512" y="1124744"/>
            <a:ext cx="8822574" cy="540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a:xfrm>
            <a:off x="5220072" y="1186209"/>
            <a:ext cx="3744416" cy="5195119"/>
          </a:xfrm>
        </p:spPr>
        <p:txBody>
          <a:bodyPr>
            <a:normAutofit/>
          </a:bodyPr>
          <a:lstStyle/>
          <a:p>
            <a:pPr marL="285750" indent="-285750">
              <a:buFont typeface="Arial" pitchFamily="34" charset="0"/>
              <a:buChar char="•"/>
            </a:pPr>
            <a:r>
              <a:rPr lang="en-US" sz="2800" dirty="0" smtClean="0"/>
              <a:t> </a:t>
            </a:r>
            <a:endParaRPr lang="th-TH" sz="2800" dirty="0"/>
          </a:p>
        </p:txBody>
      </p:sp>
    </p:spTree>
    <p:extLst>
      <p:ext uri="{BB962C8B-B14F-4D97-AF65-F5344CB8AC3E}">
        <p14:creationId xmlns:p14="http://schemas.microsoft.com/office/powerpoint/2010/main" val="1866509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2187674"/>
          </a:xfrm>
        </p:spPr>
        <p:txBody>
          <a:bodyPr>
            <a:normAutofit/>
          </a:bodyPr>
          <a:lstStyle/>
          <a:p>
            <a:r>
              <a:rPr lang="en-CA" sz="3600" b="1" dirty="0" smtClean="0">
                <a:solidFill>
                  <a:srgbClr val="0000FF"/>
                </a:solidFill>
              </a:rPr>
              <a:t>Aims and Framework</a:t>
            </a:r>
            <a:endParaRPr lang="th-TH" sz="3600" b="1" dirty="0">
              <a:solidFill>
                <a:srgbClr val="0000FF"/>
              </a:solidFill>
            </a:endParaRPr>
          </a:p>
        </p:txBody>
      </p:sp>
    </p:spTree>
    <p:extLst>
      <p:ext uri="{BB962C8B-B14F-4D97-AF65-F5344CB8AC3E}">
        <p14:creationId xmlns:p14="http://schemas.microsoft.com/office/powerpoint/2010/main" val="25973769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00FF"/>
                </a:solidFill>
              </a:rPr>
              <a:t>Aims of the assessment</a:t>
            </a:r>
            <a:endParaRPr lang="th-TH" sz="4000" b="1" dirty="0">
              <a:solidFill>
                <a:srgbClr val="0000FF"/>
              </a:solidFill>
            </a:endParaRPr>
          </a:p>
        </p:txBody>
      </p:sp>
      <p:sp>
        <p:nvSpPr>
          <p:cNvPr id="3" name="Content Placeholder 2"/>
          <p:cNvSpPr>
            <a:spLocks noGrp="1"/>
          </p:cNvSpPr>
          <p:nvPr>
            <p:ph idx="1"/>
          </p:nvPr>
        </p:nvSpPr>
        <p:spPr/>
        <p:txBody>
          <a:bodyPr>
            <a:normAutofit/>
          </a:bodyPr>
          <a:lstStyle/>
          <a:p>
            <a:r>
              <a:rPr lang="en-US" sz="2800" dirty="0" smtClean="0"/>
              <a:t>To assess the performance of the UCS after 10 years</a:t>
            </a:r>
          </a:p>
          <a:p>
            <a:pPr lvl="1"/>
            <a:r>
              <a:rPr lang="en-US" sz="2400" dirty="0" smtClean="0"/>
              <a:t>implemented as designed?</a:t>
            </a:r>
          </a:p>
          <a:p>
            <a:pPr lvl="1"/>
            <a:r>
              <a:rPr lang="en-US" sz="2400" dirty="0" smtClean="0"/>
              <a:t>achieved its intended impact?</a:t>
            </a:r>
          </a:p>
          <a:p>
            <a:r>
              <a:rPr lang="en-US" sz="2800" dirty="0" smtClean="0"/>
              <a:t>To shed light on what did and did not work… and why</a:t>
            </a:r>
            <a:endParaRPr lang="en-US" sz="2800" dirty="0"/>
          </a:p>
          <a:p>
            <a:r>
              <a:rPr lang="en-US" sz="2800" dirty="0"/>
              <a:t>T</a:t>
            </a:r>
            <a:r>
              <a:rPr lang="en-US" sz="2800" dirty="0" smtClean="0"/>
              <a:t>o offer policy recommendations for UCS moving forward</a:t>
            </a:r>
          </a:p>
          <a:p>
            <a:r>
              <a:rPr lang="en-US" sz="2800" dirty="0" smtClean="0"/>
              <a:t>To capture lessons that may help other countries on the path towards universal coverage.</a:t>
            </a:r>
          </a:p>
          <a:p>
            <a:endParaRPr lang="th-TH" sz="2800" dirty="0"/>
          </a:p>
        </p:txBody>
      </p:sp>
    </p:spTree>
    <p:extLst>
      <p:ext uri="{BB962C8B-B14F-4D97-AF65-F5344CB8AC3E}">
        <p14:creationId xmlns:p14="http://schemas.microsoft.com/office/powerpoint/2010/main" val="22839193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7"/>
          <p:cNvSpPr txBox="1">
            <a:spLocks noChangeArrowheads="1"/>
          </p:cNvSpPr>
          <p:nvPr/>
        </p:nvSpPr>
        <p:spPr bwMode="auto">
          <a:xfrm>
            <a:off x="6502402" y="5532438"/>
            <a:ext cx="2534094"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marL="285750" indent="-285750"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lnSpc>
                <a:spcPts val="1500"/>
              </a:lnSpc>
              <a:buFont typeface="Arial" pitchFamily="34" charset="0"/>
              <a:buChar char="•"/>
            </a:pPr>
            <a:r>
              <a:rPr lang="en-US" sz="1600" dirty="0" smtClean="0">
                <a:latin typeface="Calibri" pitchFamily="34" charset="0"/>
                <a:cs typeface="Cordia New" pitchFamily="34" charset="-34"/>
              </a:rPr>
              <a:t>Economic activities</a:t>
            </a:r>
          </a:p>
          <a:p>
            <a:pPr eaLnBrk="1" hangingPunct="1">
              <a:lnSpc>
                <a:spcPts val="1500"/>
              </a:lnSpc>
              <a:buFont typeface="Arial" pitchFamily="34" charset="0"/>
              <a:buChar char="•"/>
            </a:pPr>
            <a:r>
              <a:rPr lang="en-US" sz="1600" dirty="0" smtClean="0">
                <a:latin typeface="Calibri" pitchFamily="34" charset="0"/>
                <a:cs typeface="Cordia New" pitchFamily="34" charset="-34"/>
              </a:rPr>
              <a:t>Consumption and precautionary saving</a:t>
            </a:r>
            <a:endParaRPr lang="en-US" sz="1600" dirty="0">
              <a:latin typeface="Calibri" pitchFamily="34" charset="0"/>
              <a:cs typeface="Cordia New" pitchFamily="34" charset="-34"/>
            </a:endParaRPr>
          </a:p>
          <a:p>
            <a:pPr eaLnBrk="1" hangingPunct="1">
              <a:lnSpc>
                <a:spcPts val="1500"/>
              </a:lnSpc>
              <a:buFont typeface="Arial" pitchFamily="34" charset="0"/>
              <a:buChar char="•"/>
            </a:pPr>
            <a:r>
              <a:rPr lang="en-US" sz="1600" dirty="0" smtClean="0">
                <a:latin typeface="Calibri" pitchFamily="34" charset="0"/>
                <a:cs typeface="Cordia New" pitchFamily="34" charset="-34"/>
              </a:rPr>
              <a:t>Government consumption</a:t>
            </a:r>
          </a:p>
          <a:p>
            <a:pPr eaLnBrk="1" hangingPunct="1">
              <a:lnSpc>
                <a:spcPts val="1500"/>
              </a:lnSpc>
              <a:buFont typeface="Arial" pitchFamily="34" charset="0"/>
              <a:buChar char="•"/>
            </a:pPr>
            <a:r>
              <a:rPr lang="en-US" sz="1600" dirty="0" smtClean="0">
                <a:latin typeface="Calibri" pitchFamily="34" charset="0"/>
                <a:cs typeface="Cordia New" pitchFamily="34" charset="-34"/>
              </a:rPr>
              <a:t>Production &amp; import pattern</a:t>
            </a:r>
            <a:endParaRPr lang="th-TH" sz="1600" dirty="0">
              <a:latin typeface="Calibri" pitchFamily="34" charset="0"/>
              <a:cs typeface="Cordia New" pitchFamily="34" charset="-34"/>
            </a:endParaRPr>
          </a:p>
        </p:txBody>
      </p:sp>
      <p:sp>
        <p:nvSpPr>
          <p:cNvPr id="4101" name="TextBox 2"/>
          <p:cNvSpPr txBox="1">
            <a:spLocks noChangeArrowheads="1"/>
          </p:cNvSpPr>
          <p:nvPr/>
        </p:nvSpPr>
        <p:spPr bwMode="auto">
          <a:xfrm>
            <a:off x="3203893" y="2257805"/>
            <a:ext cx="1582536" cy="399996"/>
          </a:xfrm>
          <a:prstGeom prst="rect">
            <a:avLst/>
          </a:prstGeom>
          <a:solidFill>
            <a:srgbClr val="C00000"/>
          </a:solidFill>
          <a:ln w="9525">
            <a:solidFill>
              <a:srgbClr val="0070C0"/>
            </a:solidFill>
            <a:miter lim="800000"/>
            <a:headEnd/>
            <a:tailEnd/>
          </a:ln>
        </p:spPr>
        <p:txBody>
          <a:bodyPr lIns="36000" rIns="36000">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US" sz="2000">
                <a:solidFill>
                  <a:schemeClr val="bg1"/>
                </a:solidFill>
                <a:latin typeface="Calibri" pitchFamily="34" charset="0"/>
                <a:cs typeface="Cordia New" pitchFamily="34" charset="-34"/>
              </a:rPr>
              <a:t>UCS</a:t>
            </a:r>
            <a:endParaRPr lang="th-TH" sz="2000">
              <a:solidFill>
                <a:schemeClr val="bg1"/>
              </a:solidFill>
              <a:latin typeface="Calibri" pitchFamily="34" charset="0"/>
              <a:cs typeface="Cordia New" pitchFamily="34" charset="-34"/>
            </a:endParaRPr>
          </a:p>
        </p:txBody>
      </p:sp>
      <p:sp>
        <p:nvSpPr>
          <p:cNvPr id="4" name="Cloud 3"/>
          <p:cNvSpPr/>
          <p:nvPr/>
        </p:nvSpPr>
        <p:spPr bwMode="auto">
          <a:xfrm>
            <a:off x="2554982" y="954088"/>
            <a:ext cx="3326343" cy="83978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fontAlgn="auto">
              <a:spcBef>
                <a:spcPts val="0"/>
              </a:spcBef>
              <a:spcAft>
                <a:spcPts val="0"/>
              </a:spcAft>
              <a:defRPr/>
            </a:pPr>
            <a:r>
              <a:rPr lang="en-US" sz="1800" b="1" dirty="0">
                <a:solidFill>
                  <a:srgbClr val="C00000"/>
                </a:solidFill>
              </a:rPr>
              <a:t>1. UC Policies process &amp; system design</a:t>
            </a:r>
            <a:endParaRPr lang="th-TH" sz="1800" b="1" dirty="0">
              <a:solidFill>
                <a:srgbClr val="C00000"/>
              </a:solidFill>
            </a:endParaRPr>
          </a:p>
        </p:txBody>
      </p:sp>
      <p:sp>
        <p:nvSpPr>
          <p:cNvPr id="4103" name="TextBox 4"/>
          <p:cNvSpPr txBox="1">
            <a:spLocks noChangeArrowheads="1"/>
          </p:cNvSpPr>
          <p:nvPr/>
        </p:nvSpPr>
        <p:spPr bwMode="auto">
          <a:xfrm>
            <a:off x="2699132" y="765757"/>
            <a:ext cx="612697" cy="338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r>
              <a:rPr lang="en-US" sz="1600">
                <a:latin typeface="Calibri" pitchFamily="34" charset="0"/>
                <a:cs typeface="Cordia New" pitchFamily="34" charset="-34"/>
              </a:rPr>
              <a:t>who</a:t>
            </a:r>
            <a:endParaRPr lang="th-TH" sz="1600">
              <a:latin typeface="Calibri" pitchFamily="34" charset="0"/>
              <a:cs typeface="Cordia New" pitchFamily="34" charset="-34"/>
            </a:endParaRPr>
          </a:p>
        </p:txBody>
      </p:sp>
      <p:sp>
        <p:nvSpPr>
          <p:cNvPr id="4104" name="TextBox 5"/>
          <p:cNvSpPr txBox="1">
            <a:spLocks noChangeArrowheads="1"/>
          </p:cNvSpPr>
          <p:nvPr/>
        </p:nvSpPr>
        <p:spPr bwMode="auto">
          <a:xfrm>
            <a:off x="5362618" y="786393"/>
            <a:ext cx="649205" cy="338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r>
              <a:rPr lang="en-US" sz="1600">
                <a:latin typeface="Calibri" pitchFamily="34" charset="0"/>
                <a:cs typeface="Cordia New" pitchFamily="34" charset="-34"/>
              </a:rPr>
              <a:t>why</a:t>
            </a:r>
            <a:endParaRPr lang="th-TH" sz="1600">
              <a:latin typeface="Calibri" pitchFamily="34" charset="0"/>
              <a:cs typeface="Cordia New" pitchFamily="34" charset="-34"/>
            </a:endParaRPr>
          </a:p>
        </p:txBody>
      </p:sp>
      <p:sp>
        <p:nvSpPr>
          <p:cNvPr id="4105" name="TextBox 6"/>
          <p:cNvSpPr txBox="1">
            <a:spLocks noChangeArrowheads="1"/>
          </p:cNvSpPr>
          <p:nvPr/>
        </p:nvSpPr>
        <p:spPr bwMode="auto">
          <a:xfrm>
            <a:off x="3778494" y="673100"/>
            <a:ext cx="504761" cy="30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r>
              <a:rPr lang="en-US" sz="1400">
                <a:latin typeface="Calibri" pitchFamily="34" charset="0"/>
                <a:cs typeface="Cordia New" pitchFamily="34" charset="-34"/>
              </a:rPr>
              <a:t>how</a:t>
            </a:r>
            <a:endParaRPr lang="th-TH" sz="1400">
              <a:latin typeface="Calibri" pitchFamily="34" charset="0"/>
              <a:cs typeface="Cordia New" pitchFamily="34" charset="-34"/>
            </a:endParaRPr>
          </a:p>
        </p:txBody>
      </p:sp>
      <p:sp>
        <p:nvSpPr>
          <p:cNvPr id="8" name="Down Arrow 7"/>
          <p:cNvSpPr/>
          <p:nvPr/>
        </p:nvSpPr>
        <p:spPr bwMode="auto">
          <a:xfrm>
            <a:off x="3778945" y="1793875"/>
            <a:ext cx="504825" cy="358775"/>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h-TH"/>
          </a:p>
        </p:txBody>
      </p:sp>
      <p:sp>
        <p:nvSpPr>
          <p:cNvPr id="12" name="Right Arrow Callout 11"/>
          <p:cNvSpPr/>
          <p:nvPr/>
        </p:nvSpPr>
        <p:spPr bwMode="auto">
          <a:xfrm>
            <a:off x="1069082" y="2044700"/>
            <a:ext cx="1990725" cy="612775"/>
          </a:xfrm>
          <a:prstGeom prst="rightArrowCallout">
            <a:avLst>
              <a:gd name="adj1" fmla="val 44153"/>
              <a:gd name="adj2" fmla="val 38407"/>
              <a:gd name="adj3" fmla="val 25000"/>
              <a:gd name="adj4" fmla="val 7793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b="1" dirty="0">
                <a:solidFill>
                  <a:srgbClr val="C00000"/>
                </a:solidFill>
              </a:rPr>
              <a:t>4. governance</a:t>
            </a:r>
            <a:endParaRPr lang="th-TH" sz="1800" b="1" dirty="0">
              <a:solidFill>
                <a:srgbClr val="C00000"/>
              </a:solidFill>
            </a:endParaRPr>
          </a:p>
        </p:txBody>
      </p:sp>
      <p:sp>
        <p:nvSpPr>
          <p:cNvPr id="4108" name="TextBox 12"/>
          <p:cNvSpPr txBox="1">
            <a:spLocks noChangeArrowheads="1"/>
          </p:cNvSpPr>
          <p:nvPr/>
        </p:nvSpPr>
        <p:spPr bwMode="auto">
          <a:xfrm>
            <a:off x="1654690" y="1670509"/>
            <a:ext cx="973014" cy="33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r>
              <a:rPr lang="en-US" sz="1600">
                <a:latin typeface="Calibri" pitchFamily="34" charset="0"/>
                <a:cs typeface="Cordia New" pitchFamily="34" charset="-34"/>
              </a:rPr>
              <a:t>Structure </a:t>
            </a:r>
            <a:endParaRPr lang="th-TH" sz="1600">
              <a:latin typeface="Calibri" pitchFamily="34" charset="0"/>
              <a:cs typeface="Cordia New" pitchFamily="34" charset="-34"/>
            </a:endParaRPr>
          </a:p>
        </p:txBody>
      </p:sp>
      <p:sp>
        <p:nvSpPr>
          <p:cNvPr id="4109" name="TextBox 13"/>
          <p:cNvSpPr txBox="1">
            <a:spLocks noChangeArrowheads="1"/>
          </p:cNvSpPr>
          <p:nvPr/>
        </p:nvSpPr>
        <p:spPr bwMode="auto">
          <a:xfrm>
            <a:off x="899136" y="2708593"/>
            <a:ext cx="1799996" cy="33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r>
              <a:rPr lang="en-US" sz="1600">
                <a:latin typeface="Calibri" pitchFamily="34" charset="0"/>
                <a:cs typeface="Cordia New" pitchFamily="34" charset="-34"/>
              </a:rPr>
              <a:t>Governance NHSO</a:t>
            </a:r>
            <a:endParaRPr lang="th-TH" sz="1600">
              <a:latin typeface="Calibri" pitchFamily="34" charset="0"/>
              <a:cs typeface="Cordia New" pitchFamily="34" charset="-34"/>
            </a:endParaRPr>
          </a:p>
        </p:txBody>
      </p:sp>
      <p:sp>
        <p:nvSpPr>
          <p:cNvPr id="4110" name="TextBox 14"/>
          <p:cNvSpPr txBox="1">
            <a:spLocks noChangeArrowheads="1"/>
          </p:cNvSpPr>
          <p:nvPr/>
        </p:nvSpPr>
        <p:spPr bwMode="auto">
          <a:xfrm>
            <a:off x="381677" y="2153044"/>
            <a:ext cx="973014" cy="33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r>
              <a:rPr lang="en-US" sz="1600">
                <a:latin typeface="Calibri" pitchFamily="34" charset="0"/>
                <a:cs typeface="Cordia New" pitchFamily="34" charset="-34"/>
              </a:rPr>
              <a:t>Power </a:t>
            </a:r>
            <a:endParaRPr lang="th-TH" sz="1600">
              <a:latin typeface="Calibri" pitchFamily="34" charset="0"/>
              <a:cs typeface="Cordia New" pitchFamily="34" charset="-34"/>
            </a:endParaRPr>
          </a:p>
        </p:txBody>
      </p:sp>
      <p:sp>
        <p:nvSpPr>
          <p:cNvPr id="22" name="Down Arrow 21"/>
          <p:cNvSpPr/>
          <p:nvPr/>
        </p:nvSpPr>
        <p:spPr bwMode="auto">
          <a:xfrm>
            <a:off x="3778945" y="2754313"/>
            <a:ext cx="569912" cy="419100"/>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h-TH"/>
          </a:p>
        </p:txBody>
      </p:sp>
      <p:sp>
        <p:nvSpPr>
          <p:cNvPr id="23" name="Left Arrow Callout 22"/>
          <p:cNvSpPr/>
          <p:nvPr/>
        </p:nvSpPr>
        <p:spPr bwMode="auto">
          <a:xfrm>
            <a:off x="5364088" y="1916832"/>
            <a:ext cx="2174874" cy="983966"/>
          </a:xfrm>
          <a:prstGeom prst="leftArrowCallout">
            <a:avLst>
              <a:gd name="adj1" fmla="val 28095"/>
              <a:gd name="adj2" fmla="val 26988"/>
              <a:gd name="adj3" fmla="val 16695"/>
              <a:gd name="adj4" fmla="val 76753"/>
            </a:avLst>
          </a:prstGeom>
          <a:noFill/>
        </p:spPr>
        <p:style>
          <a:lnRef idx="2">
            <a:schemeClr val="accent1">
              <a:shade val="50000"/>
            </a:schemeClr>
          </a:lnRef>
          <a:fillRef idx="1">
            <a:schemeClr val="accent1"/>
          </a:fillRef>
          <a:effectRef idx="0">
            <a:schemeClr val="accent1"/>
          </a:effectRef>
          <a:fontRef idx="minor">
            <a:schemeClr val="lt1"/>
          </a:fontRef>
        </p:style>
        <p:txBody>
          <a:bodyPr lIns="108000" anchor="ctr"/>
          <a:lstStyle/>
          <a:p>
            <a:pPr fontAlgn="auto">
              <a:spcBef>
                <a:spcPts val="0"/>
              </a:spcBef>
              <a:spcAft>
                <a:spcPts val="0"/>
              </a:spcAft>
              <a:defRPr/>
            </a:pPr>
            <a:r>
              <a:rPr lang="en-US" sz="1800" b="1" dirty="0">
                <a:solidFill>
                  <a:srgbClr val="C00000"/>
                </a:solidFill>
              </a:rPr>
              <a:t>2. Contextual </a:t>
            </a:r>
            <a:r>
              <a:rPr lang="en-US" sz="1800" b="1" dirty="0" smtClean="0">
                <a:solidFill>
                  <a:srgbClr val="C00000"/>
                </a:solidFill>
              </a:rPr>
              <a:t>environment</a:t>
            </a:r>
            <a:endParaRPr lang="en-US" sz="1800" b="1" dirty="0">
              <a:solidFill>
                <a:srgbClr val="C00000"/>
              </a:solidFill>
            </a:endParaRPr>
          </a:p>
        </p:txBody>
      </p:sp>
      <p:sp>
        <p:nvSpPr>
          <p:cNvPr id="35" name="Down Arrow 34"/>
          <p:cNvSpPr/>
          <p:nvPr/>
        </p:nvSpPr>
        <p:spPr bwMode="auto">
          <a:xfrm>
            <a:off x="3778945" y="4292600"/>
            <a:ext cx="569912" cy="411163"/>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h-TH"/>
          </a:p>
        </p:txBody>
      </p:sp>
      <p:grpSp>
        <p:nvGrpSpPr>
          <p:cNvPr id="3" name="Group 2"/>
          <p:cNvGrpSpPr/>
          <p:nvPr/>
        </p:nvGrpSpPr>
        <p:grpSpPr>
          <a:xfrm>
            <a:off x="179512" y="4652963"/>
            <a:ext cx="8713539" cy="2109787"/>
            <a:chOff x="322956" y="4652963"/>
            <a:chExt cx="8713539" cy="2109787"/>
          </a:xfrm>
        </p:grpSpPr>
        <p:sp>
          <p:nvSpPr>
            <p:cNvPr id="4124" name="TextBox 24"/>
            <p:cNvSpPr txBox="1">
              <a:spLocks noChangeArrowheads="1"/>
            </p:cNvSpPr>
            <p:nvPr/>
          </p:nvSpPr>
          <p:spPr bwMode="auto">
            <a:xfrm>
              <a:off x="4715249" y="5084683"/>
              <a:ext cx="1309520" cy="33809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US" sz="1600">
                  <a:latin typeface="Calibri" pitchFamily="34" charset="0"/>
                  <a:cs typeface="Cordia New" pitchFamily="34" charset="-34"/>
                </a:rPr>
                <a:t>Population  </a:t>
              </a:r>
              <a:endParaRPr lang="th-TH" sz="1600">
                <a:latin typeface="Calibri" pitchFamily="34" charset="0"/>
                <a:cs typeface="Cordia New" pitchFamily="34" charset="-34"/>
              </a:endParaRPr>
            </a:p>
          </p:txBody>
        </p:sp>
        <p:sp>
          <p:nvSpPr>
            <p:cNvPr id="4125" name="TextBox 25"/>
            <p:cNvSpPr txBox="1">
              <a:spLocks noChangeArrowheads="1"/>
            </p:cNvSpPr>
            <p:nvPr/>
          </p:nvSpPr>
          <p:spPr bwMode="auto">
            <a:xfrm>
              <a:off x="2986681" y="5084683"/>
              <a:ext cx="1077776" cy="33809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US" sz="1600">
                  <a:latin typeface="Calibri" pitchFamily="34" charset="0"/>
                  <a:cs typeface="Cordia New" pitchFamily="34" charset="-34"/>
                </a:rPr>
                <a:t>Providers  </a:t>
              </a:r>
              <a:endParaRPr lang="th-TH" sz="1600">
                <a:latin typeface="Calibri" pitchFamily="34" charset="0"/>
                <a:cs typeface="Cordia New" pitchFamily="34" charset="-34"/>
              </a:endParaRPr>
            </a:p>
          </p:txBody>
        </p:sp>
        <p:sp>
          <p:nvSpPr>
            <p:cNvPr id="4126" name="TextBox 26"/>
            <p:cNvSpPr txBox="1">
              <a:spLocks noChangeArrowheads="1"/>
            </p:cNvSpPr>
            <p:nvPr/>
          </p:nvSpPr>
          <p:spPr bwMode="auto">
            <a:xfrm>
              <a:off x="467641" y="5105318"/>
              <a:ext cx="1519043" cy="339679"/>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US" sz="1600">
                  <a:latin typeface="Calibri" pitchFamily="34" charset="0"/>
                  <a:cs typeface="Cordia New" pitchFamily="34" charset="-34"/>
                </a:rPr>
                <a:t>Health system </a:t>
              </a:r>
              <a:endParaRPr lang="th-TH" sz="1600">
                <a:latin typeface="Calibri" pitchFamily="34" charset="0"/>
                <a:cs typeface="Cordia New" pitchFamily="34" charset="-34"/>
              </a:endParaRPr>
            </a:p>
          </p:txBody>
        </p:sp>
        <p:sp>
          <p:nvSpPr>
            <p:cNvPr id="4127" name="TextBox 27"/>
            <p:cNvSpPr txBox="1">
              <a:spLocks noChangeArrowheads="1"/>
            </p:cNvSpPr>
            <p:nvPr/>
          </p:nvSpPr>
          <p:spPr bwMode="auto">
            <a:xfrm>
              <a:off x="4746995" y="5516425"/>
              <a:ext cx="171028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marL="285750" indent="-285750"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lnSpc>
                  <a:spcPts val="1500"/>
                </a:lnSpc>
                <a:buFont typeface="Arial" pitchFamily="34" charset="0"/>
                <a:buChar char="•"/>
              </a:pPr>
              <a:r>
                <a:rPr lang="en-US" sz="1600" dirty="0">
                  <a:latin typeface="Calibri" pitchFamily="34" charset="0"/>
                  <a:cs typeface="Cordia New" pitchFamily="34" charset="-34"/>
                </a:rPr>
                <a:t>Utilization </a:t>
              </a:r>
            </a:p>
            <a:p>
              <a:pPr eaLnBrk="1" hangingPunct="1">
                <a:lnSpc>
                  <a:spcPts val="1500"/>
                </a:lnSpc>
                <a:buFont typeface="Arial" pitchFamily="34" charset="0"/>
                <a:buChar char="•"/>
              </a:pPr>
              <a:r>
                <a:rPr lang="en-US" sz="1600" dirty="0">
                  <a:latin typeface="Calibri" pitchFamily="34" charset="0"/>
                  <a:cs typeface="Cordia New" pitchFamily="34" charset="-34"/>
                </a:rPr>
                <a:t>Financial protection </a:t>
              </a:r>
            </a:p>
            <a:p>
              <a:pPr eaLnBrk="1" hangingPunct="1">
                <a:lnSpc>
                  <a:spcPts val="1500"/>
                </a:lnSpc>
                <a:buFont typeface="Arial" pitchFamily="34" charset="0"/>
                <a:buChar char="•"/>
              </a:pPr>
              <a:r>
                <a:rPr lang="en-US" sz="1600" dirty="0">
                  <a:latin typeface="Calibri" pitchFamily="34" charset="0"/>
                  <a:cs typeface="Cordia New" pitchFamily="34" charset="-34"/>
                </a:rPr>
                <a:t>Perception </a:t>
              </a:r>
              <a:endParaRPr lang="th-TH" sz="1600" dirty="0">
                <a:latin typeface="Calibri" pitchFamily="34" charset="0"/>
                <a:cs typeface="Cordia New" pitchFamily="34" charset="-34"/>
              </a:endParaRPr>
            </a:p>
          </p:txBody>
        </p:sp>
        <p:sp>
          <p:nvSpPr>
            <p:cNvPr id="4128" name="TextBox 30"/>
            <p:cNvSpPr txBox="1">
              <a:spLocks noChangeArrowheads="1"/>
            </p:cNvSpPr>
            <p:nvPr/>
          </p:nvSpPr>
          <p:spPr bwMode="auto">
            <a:xfrm>
              <a:off x="2983507" y="5516425"/>
              <a:ext cx="1876186"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spAutoFit/>
            </a:bodyPr>
            <a:lstStyle>
              <a:lvl1pPr marL="285750" indent="-285750"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lnSpc>
                  <a:spcPts val="1500"/>
                </a:lnSpc>
                <a:buFont typeface="Arial" pitchFamily="34" charset="0"/>
                <a:buChar char="•"/>
              </a:pPr>
              <a:r>
                <a:rPr lang="en-US" sz="1600" dirty="0">
                  <a:latin typeface="Calibri" pitchFamily="34" charset="0"/>
                  <a:cs typeface="Cordia New" pitchFamily="34" charset="-34"/>
                </a:rPr>
                <a:t>Service pressure</a:t>
              </a:r>
            </a:p>
            <a:p>
              <a:pPr eaLnBrk="1" hangingPunct="1">
                <a:lnSpc>
                  <a:spcPts val="1500"/>
                </a:lnSpc>
                <a:buFont typeface="Arial" pitchFamily="34" charset="0"/>
                <a:buChar char="•"/>
              </a:pPr>
              <a:r>
                <a:rPr lang="en-US" sz="1600" dirty="0">
                  <a:latin typeface="Calibri" pitchFamily="34" charset="0"/>
                  <a:cs typeface="Cordia New" pitchFamily="34" charset="-34"/>
                </a:rPr>
                <a:t>Financial </a:t>
              </a:r>
            </a:p>
            <a:p>
              <a:pPr eaLnBrk="1" hangingPunct="1">
                <a:lnSpc>
                  <a:spcPts val="1500"/>
                </a:lnSpc>
                <a:buFont typeface="Arial" pitchFamily="34" charset="0"/>
                <a:buChar char="•"/>
              </a:pPr>
              <a:r>
                <a:rPr lang="en-US" sz="1600" dirty="0">
                  <a:latin typeface="Calibri" pitchFamily="34" charset="0"/>
                  <a:cs typeface="Cordia New" pitchFamily="34" charset="-34"/>
                </a:rPr>
                <a:t>Efficiency </a:t>
              </a:r>
            </a:p>
          </p:txBody>
        </p:sp>
        <p:sp>
          <p:nvSpPr>
            <p:cNvPr id="4129" name="TextBox 31"/>
            <p:cNvSpPr txBox="1">
              <a:spLocks noChangeArrowheads="1"/>
            </p:cNvSpPr>
            <p:nvPr/>
          </p:nvSpPr>
          <p:spPr bwMode="auto">
            <a:xfrm>
              <a:off x="464466" y="5516425"/>
              <a:ext cx="2738088" cy="105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spAutoFit/>
            </a:bodyPr>
            <a:lstStyle>
              <a:lvl1pPr marL="285750" indent="-285750"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lnSpc>
                  <a:spcPts val="1500"/>
                </a:lnSpc>
                <a:buFont typeface="Arial" pitchFamily="34" charset="0"/>
                <a:buChar char="•"/>
              </a:pPr>
              <a:r>
                <a:rPr lang="en-US" sz="1600" dirty="0">
                  <a:latin typeface="Calibri" pitchFamily="34" charset="0"/>
                  <a:cs typeface="Cordia New" pitchFamily="34" charset="-34"/>
                </a:rPr>
                <a:t>Primary care development</a:t>
              </a:r>
            </a:p>
            <a:p>
              <a:pPr eaLnBrk="1" hangingPunct="1">
                <a:lnSpc>
                  <a:spcPts val="1500"/>
                </a:lnSpc>
                <a:buFont typeface="Arial" pitchFamily="34" charset="0"/>
                <a:buChar char="•"/>
              </a:pPr>
              <a:r>
                <a:rPr lang="en-US" sz="1600" dirty="0">
                  <a:latin typeface="Calibri" pitchFamily="34" charset="0"/>
                  <a:cs typeface="Cordia New" pitchFamily="34" charset="-34"/>
                </a:rPr>
                <a:t>Medical service delivery</a:t>
              </a:r>
            </a:p>
            <a:p>
              <a:pPr eaLnBrk="1" hangingPunct="1">
                <a:lnSpc>
                  <a:spcPts val="1500"/>
                </a:lnSpc>
                <a:buFont typeface="Arial" pitchFamily="34" charset="0"/>
                <a:buChar char="•"/>
              </a:pPr>
              <a:r>
                <a:rPr lang="en-US" sz="1600" dirty="0">
                  <a:latin typeface="Calibri" pitchFamily="34" charset="0"/>
                  <a:cs typeface="Cordia New" pitchFamily="34" charset="-34"/>
                </a:rPr>
                <a:t>Public health functions </a:t>
              </a:r>
            </a:p>
            <a:p>
              <a:pPr eaLnBrk="1" hangingPunct="1">
                <a:lnSpc>
                  <a:spcPts val="1500"/>
                </a:lnSpc>
                <a:buFont typeface="Arial" pitchFamily="34" charset="0"/>
                <a:buChar char="•"/>
              </a:pPr>
              <a:r>
                <a:rPr lang="en-US" sz="1600" dirty="0">
                  <a:latin typeface="Calibri" pitchFamily="34" charset="0"/>
                  <a:cs typeface="Cordia New" pitchFamily="34" charset="-34"/>
                </a:rPr>
                <a:t>Information system</a:t>
              </a:r>
            </a:p>
            <a:p>
              <a:pPr eaLnBrk="1" hangingPunct="1">
                <a:lnSpc>
                  <a:spcPts val="1500"/>
                </a:lnSpc>
                <a:buFont typeface="Arial" pitchFamily="34" charset="0"/>
                <a:buChar char="•"/>
              </a:pPr>
              <a:r>
                <a:rPr lang="en-US" sz="1600" dirty="0">
                  <a:latin typeface="Calibri" pitchFamily="34" charset="0"/>
                  <a:cs typeface="Cordia New" pitchFamily="34" charset="-34"/>
                </a:rPr>
                <a:t>Human </a:t>
              </a:r>
              <a:r>
                <a:rPr lang="en-US" sz="1600" dirty="0" smtClean="0">
                  <a:latin typeface="Calibri" pitchFamily="34" charset="0"/>
                  <a:cs typeface="Cordia New" pitchFamily="34" charset="-34"/>
                </a:rPr>
                <a:t>resources</a:t>
              </a:r>
              <a:endParaRPr lang="en-US" sz="1600" dirty="0">
                <a:latin typeface="Calibri" pitchFamily="34" charset="0"/>
                <a:cs typeface="Cordia New" pitchFamily="34" charset="-34"/>
              </a:endParaRPr>
            </a:p>
          </p:txBody>
        </p:sp>
        <p:sp>
          <p:nvSpPr>
            <p:cNvPr id="34" name="Rectangle 33"/>
            <p:cNvSpPr/>
            <p:nvPr/>
          </p:nvSpPr>
          <p:spPr bwMode="auto">
            <a:xfrm>
              <a:off x="322956" y="4652963"/>
              <a:ext cx="8713539" cy="2109787"/>
            </a:xfrm>
            <a:prstGeom prst="rect">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dirty="0">
                <a:solidFill>
                  <a:schemeClr val="tx1"/>
                </a:solidFill>
              </a:endParaRPr>
            </a:p>
            <a:p>
              <a:pPr fontAlgn="auto">
                <a:spcBef>
                  <a:spcPts val="0"/>
                </a:spcBef>
                <a:spcAft>
                  <a:spcPts val="0"/>
                </a:spcAft>
                <a:defRPr/>
              </a:pPr>
              <a:endParaRPr lang="en-US" sz="1800" dirty="0">
                <a:solidFill>
                  <a:schemeClr val="tx1"/>
                </a:solidFill>
              </a:endParaRPr>
            </a:p>
            <a:p>
              <a:pPr fontAlgn="auto">
                <a:spcBef>
                  <a:spcPts val="0"/>
                </a:spcBef>
                <a:spcAft>
                  <a:spcPts val="0"/>
                </a:spcAft>
                <a:defRPr/>
              </a:pPr>
              <a:endParaRPr lang="en-US" sz="1800" dirty="0">
                <a:solidFill>
                  <a:schemeClr val="tx1"/>
                </a:solidFill>
              </a:endParaRPr>
            </a:p>
            <a:p>
              <a:pPr fontAlgn="auto">
                <a:spcBef>
                  <a:spcPts val="0"/>
                </a:spcBef>
                <a:spcAft>
                  <a:spcPts val="0"/>
                </a:spcAft>
                <a:defRPr/>
              </a:pPr>
              <a:endParaRPr lang="th-TH" sz="1800" dirty="0">
                <a:solidFill>
                  <a:schemeClr val="tx1"/>
                </a:solidFill>
              </a:endParaRPr>
            </a:p>
          </p:txBody>
        </p:sp>
        <p:sp>
          <p:nvSpPr>
            <p:cNvPr id="4131" name="TextBox 36"/>
            <p:cNvSpPr txBox="1">
              <a:spLocks noChangeArrowheads="1"/>
            </p:cNvSpPr>
            <p:nvPr/>
          </p:nvSpPr>
          <p:spPr bwMode="auto">
            <a:xfrm>
              <a:off x="6585086" y="5107132"/>
              <a:ext cx="1657139" cy="338092"/>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US" sz="1600">
                  <a:latin typeface="Calibri" pitchFamily="34" charset="0"/>
                  <a:cs typeface="Cordia New" pitchFamily="34" charset="-34"/>
                </a:rPr>
                <a:t>Macroeconomics</a:t>
              </a:r>
              <a:endParaRPr lang="th-TH" sz="1600">
                <a:latin typeface="Calibri" pitchFamily="34" charset="0"/>
                <a:cs typeface="Cordia New" pitchFamily="34" charset="-34"/>
              </a:endParaRPr>
            </a:p>
          </p:txBody>
        </p:sp>
        <p:sp>
          <p:nvSpPr>
            <p:cNvPr id="4132" name="Rectangle 38"/>
            <p:cNvSpPr>
              <a:spLocks noChangeArrowheads="1"/>
            </p:cNvSpPr>
            <p:nvPr/>
          </p:nvSpPr>
          <p:spPr bwMode="auto">
            <a:xfrm>
              <a:off x="394625" y="4724370"/>
              <a:ext cx="1077775" cy="36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800" b="1" dirty="0">
                  <a:solidFill>
                    <a:srgbClr val="C00000"/>
                  </a:solidFill>
                  <a:latin typeface="Calibri" pitchFamily="34" charset="0"/>
                  <a:cs typeface="Cordia New" pitchFamily="34" charset="-34"/>
                </a:rPr>
                <a:t>5. Impact</a:t>
              </a:r>
            </a:p>
          </p:txBody>
        </p:sp>
      </p:grpSp>
      <p:grpSp>
        <p:nvGrpSpPr>
          <p:cNvPr id="4115" name="Group 4"/>
          <p:cNvGrpSpPr>
            <a:grpSpLocks/>
          </p:cNvGrpSpPr>
          <p:nvPr/>
        </p:nvGrpSpPr>
        <p:grpSpPr bwMode="auto">
          <a:xfrm>
            <a:off x="1188698" y="3140979"/>
            <a:ext cx="5903582" cy="1151971"/>
            <a:chOff x="323851" y="2741613"/>
            <a:chExt cx="5904334" cy="1152128"/>
          </a:xfrm>
        </p:grpSpPr>
        <p:sp>
          <p:nvSpPr>
            <p:cNvPr id="4116" name="TextBox 15"/>
            <p:cNvSpPr txBox="1">
              <a:spLocks noChangeArrowheads="1"/>
            </p:cNvSpPr>
            <p:nvPr/>
          </p:nvSpPr>
          <p:spPr bwMode="auto">
            <a:xfrm>
              <a:off x="3176588" y="2873375"/>
              <a:ext cx="747712" cy="33813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US" sz="1600">
                  <a:latin typeface="Calibri" pitchFamily="34" charset="0"/>
                  <a:cs typeface="Cordia New" pitchFamily="34" charset="-34"/>
                </a:rPr>
                <a:t>MOPH</a:t>
              </a:r>
              <a:endParaRPr lang="th-TH" sz="1600">
                <a:latin typeface="Calibri" pitchFamily="34" charset="0"/>
                <a:cs typeface="Cordia New" pitchFamily="34" charset="-34"/>
              </a:endParaRPr>
            </a:p>
          </p:txBody>
        </p:sp>
        <p:sp>
          <p:nvSpPr>
            <p:cNvPr id="4117" name="TextBox 16"/>
            <p:cNvSpPr txBox="1">
              <a:spLocks noChangeArrowheads="1"/>
            </p:cNvSpPr>
            <p:nvPr/>
          </p:nvSpPr>
          <p:spPr bwMode="auto">
            <a:xfrm>
              <a:off x="4400550" y="2873375"/>
              <a:ext cx="747713" cy="338138"/>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US" sz="1600">
                  <a:latin typeface="Calibri" pitchFamily="34" charset="0"/>
                  <a:cs typeface="Cordia New" pitchFamily="34" charset="-34"/>
                </a:rPr>
                <a:t>NHSO</a:t>
              </a:r>
              <a:endParaRPr lang="th-TH" sz="1600">
                <a:latin typeface="Calibri" pitchFamily="34" charset="0"/>
                <a:cs typeface="Cordia New" pitchFamily="34" charset="-34"/>
              </a:endParaRPr>
            </a:p>
          </p:txBody>
        </p:sp>
        <p:sp>
          <p:nvSpPr>
            <p:cNvPr id="4118" name="TextBox 17"/>
            <p:cNvSpPr txBox="1">
              <a:spLocks noChangeArrowheads="1"/>
            </p:cNvSpPr>
            <p:nvPr/>
          </p:nvSpPr>
          <p:spPr bwMode="auto">
            <a:xfrm>
              <a:off x="395536" y="3357563"/>
              <a:ext cx="2160588" cy="338554"/>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GB" sz="1600">
                  <a:latin typeface="Calibri" pitchFamily="34" charset="0"/>
                </a:rPr>
                <a:t>Purchaser-provider split</a:t>
              </a:r>
              <a:endParaRPr lang="th-TH" sz="1600">
                <a:latin typeface="Calibri" pitchFamily="34" charset="0"/>
                <a:cs typeface="Cordia New" pitchFamily="34" charset="-34"/>
              </a:endParaRPr>
            </a:p>
          </p:txBody>
        </p:sp>
        <p:sp>
          <p:nvSpPr>
            <p:cNvPr id="4119" name="TextBox 18"/>
            <p:cNvSpPr txBox="1">
              <a:spLocks noChangeArrowheads="1"/>
            </p:cNvSpPr>
            <p:nvPr/>
          </p:nvSpPr>
          <p:spPr bwMode="auto">
            <a:xfrm>
              <a:off x="4644008" y="3357563"/>
              <a:ext cx="1441450" cy="338137"/>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US" sz="1600">
                  <a:latin typeface="Calibri" pitchFamily="34" charset="0"/>
                  <a:cs typeface="Cordia New" pitchFamily="34" charset="-34"/>
                </a:rPr>
                <a:t>Harmonization</a:t>
              </a:r>
              <a:endParaRPr lang="th-TH" sz="1600">
                <a:latin typeface="Calibri" pitchFamily="34" charset="0"/>
                <a:cs typeface="Cordia New" pitchFamily="34" charset="-34"/>
              </a:endParaRPr>
            </a:p>
          </p:txBody>
        </p:sp>
        <p:sp>
          <p:nvSpPr>
            <p:cNvPr id="4120" name="TextBox 19"/>
            <p:cNvSpPr txBox="1">
              <a:spLocks noChangeArrowheads="1"/>
            </p:cNvSpPr>
            <p:nvPr/>
          </p:nvSpPr>
          <p:spPr bwMode="auto">
            <a:xfrm>
              <a:off x="2699792" y="3357563"/>
              <a:ext cx="1871662" cy="338137"/>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cs typeface="Arial" pitchFamily="34" charset="0"/>
                </a:defRPr>
              </a:lvl9pPr>
            </a:lstStyle>
            <a:p>
              <a:pPr algn="ctr" eaLnBrk="1" hangingPunct="1"/>
              <a:r>
                <a:rPr lang="en-GB" sz="1600">
                  <a:latin typeface="Calibri" pitchFamily="34" charset="0"/>
                </a:rPr>
                <a:t>Strategic purchasing</a:t>
              </a:r>
              <a:endParaRPr lang="th-TH" sz="1600">
                <a:latin typeface="Calibri" pitchFamily="34" charset="0"/>
                <a:cs typeface="Cordia New" pitchFamily="34" charset="-34"/>
              </a:endParaRPr>
            </a:p>
          </p:txBody>
        </p:sp>
        <p:sp>
          <p:nvSpPr>
            <p:cNvPr id="21" name="Rectangle 20"/>
            <p:cNvSpPr/>
            <p:nvPr/>
          </p:nvSpPr>
          <p:spPr>
            <a:xfrm>
              <a:off x="323851" y="2742297"/>
              <a:ext cx="5904665" cy="1151094"/>
            </a:xfrm>
            <a:prstGeom prst="rect">
              <a:avLst/>
            </a:prstGeom>
            <a:noFill/>
            <a:ln>
              <a:prstDash val="lgDashDot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h-TH" sz="1800" b="1" dirty="0">
                <a:solidFill>
                  <a:srgbClr val="C00000"/>
                </a:solidFill>
              </a:endParaRPr>
            </a:p>
          </p:txBody>
        </p:sp>
        <p:sp>
          <p:nvSpPr>
            <p:cNvPr id="24" name="Left-Right Arrow 23"/>
            <p:cNvSpPr/>
            <p:nvPr/>
          </p:nvSpPr>
          <p:spPr>
            <a:xfrm>
              <a:off x="3996206" y="2945525"/>
              <a:ext cx="333418" cy="16988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h-TH"/>
            </a:p>
          </p:txBody>
        </p:sp>
        <p:sp>
          <p:nvSpPr>
            <p:cNvPr id="32" name="Rectangle 31"/>
            <p:cNvSpPr/>
            <p:nvPr/>
          </p:nvSpPr>
          <p:spPr>
            <a:xfrm>
              <a:off x="657269" y="2853437"/>
              <a:ext cx="1898892" cy="369937"/>
            </a:xfrm>
            <a:prstGeom prst="rect">
              <a:avLst/>
            </a:prstGeom>
          </p:spPr>
          <p:txBody>
            <a:bodyPr wrap="none">
              <a:spAutoFit/>
            </a:bodyPr>
            <a:lstStyle/>
            <a:p>
              <a:pPr algn="ctr" fontAlgn="auto">
                <a:spcBef>
                  <a:spcPts val="0"/>
                </a:spcBef>
                <a:spcAft>
                  <a:spcPts val="0"/>
                </a:spcAft>
                <a:defRPr/>
              </a:pPr>
              <a:r>
                <a:rPr lang="en-US" sz="1800" b="1" dirty="0">
                  <a:solidFill>
                    <a:srgbClr val="C00000"/>
                  </a:solidFill>
                  <a:latin typeface="+mn-lt"/>
                  <a:cs typeface="Arial" charset="0"/>
                </a:rPr>
                <a:t>3.implementation</a:t>
              </a:r>
              <a:endParaRPr lang="th-TH" sz="1800" b="1" dirty="0">
                <a:solidFill>
                  <a:srgbClr val="C00000"/>
                </a:solidFill>
                <a:latin typeface="+mn-lt"/>
                <a:cs typeface="Arial" charset="0"/>
              </a:endParaRPr>
            </a:p>
          </p:txBody>
        </p:sp>
      </p:grpSp>
      <p:sp>
        <p:nvSpPr>
          <p:cNvPr id="2" name="TextBox 1"/>
          <p:cNvSpPr txBox="1"/>
          <p:nvPr/>
        </p:nvSpPr>
        <p:spPr>
          <a:xfrm>
            <a:off x="179512" y="115888"/>
            <a:ext cx="8640959" cy="646331"/>
          </a:xfrm>
          <a:prstGeom prst="rect">
            <a:avLst/>
          </a:prstGeom>
          <a:noFill/>
        </p:spPr>
        <p:txBody>
          <a:bodyPr wrap="square">
            <a:spAutoFit/>
          </a:bodyPr>
          <a:lstStyle/>
          <a:p>
            <a:pPr algn="ctr">
              <a:defRPr/>
            </a:pPr>
            <a:r>
              <a:rPr lang="en-US" sz="3600" b="1" dirty="0" smtClean="0">
                <a:solidFill>
                  <a:srgbClr val="0000FF"/>
                </a:solidFill>
                <a:latin typeface="+mj-lt"/>
              </a:rPr>
              <a:t>Scope </a:t>
            </a:r>
            <a:r>
              <a:rPr lang="en-US" sz="3600" b="1" dirty="0">
                <a:solidFill>
                  <a:srgbClr val="0000FF"/>
                </a:solidFill>
                <a:latin typeface="+mj-lt"/>
              </a:rPr>
              <a:t>of </a:t>
            </a:r>
            <a:r>
              <a:rPr lang="en-US" sz="3600" b="1" dirty="0" smtClean="0">
                <a:solidFill>
                  <a:srgbClr val="0000FF"/>
                </a:solidFill>
                <a:latin typeface="+mj-lt"/>
              </a:rPr>
              <a:t>the UCS assessment, 2001-2010</a:t>
            </a:r>
            <a:endParaRPr lang="th-TH" sz="3600" b="1" dirty="0">
              <a:solidFill>
                <a:srgbClr val="0000FF"/>
              </a:solidFill>
              <a:latin typeface="+mj-lt"/>
            </a:endParaRPr>
          </a:p>
        </p:txBody>
      </p:sp>
    </p:spTree>
    <p:extLst>
      <p:ext uri="{BB962C8B-B14F-4D97-AF65-F5344CB8AC3E}">
        <p14:creationId xmlns:p14="http://schemas.microsoft.com/office/powerpoint/2010/main" val="20515787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62074"/>
          </a:xfrm>
        </p:spPr>
        <p:txBody>
          <a:bodyPr>
            <a:noAutofit/>
          </a:bodyPr>
          <a:lstStyle/>
          <a:p>
            <a:r>
              <a:rPr lang="en-CA" sz="3200" dirty="0" smtClean="0"/>
              <a:t>Study Teams</a:t>
            </a:r>
            <a:endParaRPr lang="th-TH"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3066947"/>
              </p:ext>
            </p:extLst>
          </p:nvPr>
        </p:nvGraphicFramePr>
        <p:xfrm>
          <a:off x="107504" y="595456"/>
          <a:ext cx="8856984" cy="6492239"/>
        </p:xfrm>
        <a:graphic>
          <a:graphicData uri="http://schemas.openxmlformats.org/drawingml/2006/table">
            <a:tbl>
              <a:tblPr firstRow="1" bandRow="1">
                <a:tableStyleId>{5C22544A-7EE6-4342-B048-85BDC9FD1C3A}</a:tableStyleId>
              </a:tblPr>
              <a:tblGrid>
                <a:gridCol w="2801044"/>
                <a:gridCol w="6055940"/>
              </a:tblGrid>
              <a:tr h="370840">
                <a:tc>
                  <a:txBody>
                    <a:bodyPr/>
                    <a:lstStyle/>
                    <a:p>
                      <a:r>
                        <a:rPr lang="en-US" sz="1800" b="0" dirty="0" smtClean="0">
                          <a:latin typeface="+mn-lt"/>
                        </a:rPr>
                        <a:t>1. Policy formulation</a:t>
                      </a:r>
                      <a:r>
                        <a:rPr lang="en-US" sz="1800" b="0" baseline="0" dirty="0" smtClean="0">
                          <a:latin typeface="+mn-lt"/>
                        </a:rPr>
                        <a:t> and system design</a:t>
                      </a:r>
                      <a:endParaRPr lang="th-TH" sz="1800" b="0" dirty="0">
                        <a:latin typeface="+mn-lt"/>
                      </a:endParaRPr>
                    </a:p>
                  </a:txBody>
                  <a:tcPr/>
                </a:tc>
                <a:tc>
                  <a:txBody>
                    <a:bodyPr/>
                    <a:lstStyle/>
                    <a:p>
                      <a:r>
                        <a:rPr lang="en-GB" sz="1800" b="0" dirty="0" smtClean="0">
                          <a:latin typeface="+mn-lt"/>
                        </a:rPr>
                        <a:t>Viroj Tangcharoensathien, Siriwan </a:t>
                      </a:r>
                      <a:r>
                        <a:rPr lang="en-GB" sz="1800" b="0" dirty="0" err="1" smtClean="0">
                          <a:latin typeface="+mn-lt"/>
                        </a:rPr>
                        <a:t>Pitayarangsarit</a:t>
                      </a:r>
                      <a:r>
                        <a:rPr lang="en-GB" sz="1800" b="0" dirty="0" smtClean="0">
                          <a:latin typeface="+mn-lt"/>
                        </a:rPr>
                        <a:t>, </a:t>
                      </a:r>
                      <a:r>
                        <a:rPr lang="en-GB" sz="1800" b="0" dirty="0" err="1" smtClean="0">
                          <a:latin typeface="+mn-lt"/>
                        </a:rPr>
                        <a:t>Hathichanok</a:t>
                      </a:r>
                      <a:r>
                        <a:rPr lang="en-GB" sz="1800" b="0" dirty="0" smtClean="0">
                          <a:latin typeface="+mn-lt"/>
                        </a:rPr>
                        <a:t> Sumalee, Phusit </a:t>
                      </a:r>
                      <a:r>
                        <a:rPr lang="en-GB" sz="1800" b="0" dirty="0" err="1" smtClean="0">
                          <a:latin typeface="+mn-lt"/>
                        </a:rPr>
                        <a:t>Prakongsai</a:t>
                      </a:r>
                      <a:r>
                        <a:rPr lang="en-GB" sz="1800" b="0" dirty="0" smtClean="0">
                          <a:latin typeface="+mn-lt"/>
                        </a:rPr>
                        <a:t>, Walaiporn Patcharanarumol, </a:t>
                      </a:r>
                      <a:r>
                        <a:rPr lang="en-GB" sz="1800" b="0" dirty="0" err="1" smtClean="0">
                          <a:latin typeface="+mn-lt"/>
                        </a:rPr>
                        <a:t>Jiraboon</a:t>
                      </a:r>
                      <a:r>
                        <a:rPr lang="en-GB" sz="1800" b="0" dirty="0" smtClean="0">
                          <a:latin typeface="+mn-lt"/>
                        </a:rPr>
                        <a:t> </a:t>
                      </a:r>
                      <a:r>
                        <a:rPr lang="en-GB" sz="1800" b="0" dirty="0" err="1" smtClean="0">
                          <a:latin typeface="+mn-lt"/>
                        </a:rPr>
                        <a:t>Tosanguan</a:t>
                      </a:r>
                      <a:r>
                        <a:rPr lang="en-GB" sz="1800" b="0" dirty="0" smtClean="0">
                          <a:latin typeface="+mn-lt"/>
                        </a:rPr>
                        <a:t>, and </a:t>
                      </a:r>
                      <a:r>
                        <a:rPr lang="en-GB" sz="1800" b="0" dirty="0" err="1" smtClean="0">
                          <a:latin typeface="+mn-lt"/>
                        </a:rPr>
                        <a:t>Nucharee</a:t>
                      </a:r>
                      <a:r>
                        <a:rPr lang="en-GB" sz="1800" b="0" dirty="0" smtClean="0">
                          <a:latin typeface="+mn-lt"/>
                        </a:rPr>
                        <a:t> </a:t>
                      </a:r>
                      <a:r>
                        <a:rPr lang="en-GB" sz="1800" b="0" dirty="0" err="1" smtClean="0">
                          <a:latin typeface="+mn-lt"/>
                        </a:rPr>
                        <a:t>Srivirojana</a:t>
                      </a:r>
                      <a:endParaRPr lang="th-TH" sz="1800" b="0" dirty="0">
                        <a:latin typeface="+mn-lt"/>
                      </a:endParaRPr>
                    </a:p>
                  </a:txBody>
                  <a:tcPr/>
                </a:tc>
              </a:tr>
              <a:tr h="370840">
                <a:tc>
                  <a:txBody>
                    <a:bodyPr/>
                    <a:lstStyle/>
                    <a:p>
                      <a:r>
                        <a:rPr lang="en-US" sz="1800" b="0" dirty="0" smtClean="0">
                          <a:latin typeface="+mn-lt"/>
                        </a:rPr>
                        <a:t>2. Contextual environment </a:t>
                      </a:r>
                      <a:endParaRPr lang="th-TH" sz="1800" b="0" dirty="0">
                        <a:latin typeface="+mn-lt"/>
                      </a:endParaRPr>
                    </a:p>
                  </a:txBody>
                  <a:tcPr/>
                </a:tc>
                <a:tc>
                  <a:txBody>
                    <a:bodyPr/>
                    <a:lstStyle/>
                    <a:p>
                      <a:r>
                        <a:rPr lang="en-GB" sz="1800" dirty="0" smtClean="0">
                          <a:effectLst/>
                          <a:latin typeface="+mn-lt"/>
                          <a:ea typeface="Times New Roman"/>
                        </a:rPr>
                        <a:t>Vinai Leesmidt, Pinij </a:t>
                      </a:r>
                      <a:r>
                        <a:rPr lang="en-GB" sz="1800" dirty="0" err="1" smtClean="0">
                          <a:effectLst/>
                          <a:latin typeface="+mn-lt"/>
                          <a:ea typeface="Times New Roman"/>
                        </a:rPr>
                        <a:t>Faramunayphol</a:t>
                      </a:r>
                      <a:r>
                        <a:rPr lang="en-GB" sz="1800" dirty="0" smtClean="0">
                          <a:effectLst/>
                          <a:latin typeface="+mn-lt"/>
                          <a:ea typeface="Times New Roman"/>
                        </a:rPr>
                        <a:t>, </a:t>
                      </a:r>
                      <a:r>
                        <a:rPr lang="en-GB" sz="1800" dirty="0" err="1" smtClean="0">
                          <a:effectLst/>
                          <a:latin typeface="+mn-lt"/>
                          <a:ea typeface="Times New Roman"/>
                        </a:rPr>
                        <a:t>Nusaraporn</a:t>
                      </a:r>
                      <a:r>
                        <a:rPr lang="en-GB" sz="1800" dirty="0" smtClean="0">
                          <a:effectLst/>
                          <a:latin typeface="+mn-lt"/>
                          <a:ea typeface="Times New Roman"/>
                        </a:rPr>
                        <a:t> </a:t>
                      </a:r>
                      <a:r>
                        <a:rPr lang="en-GB" sz="1800" dirty="0" err="1" smtClean="0">
                          <a:effectLst/>
                          <a:latin typeface="+mn-lt"/>
                          <a:ea typeface="Times New Roman"/>
                        </a:rPr>
                        <a:t>Kessomboon</a:t>
                      </a:r>
                      <a:r>
                        <a:rPr lang="en-GB" sz="1800" dirty="0" smtClean="0">
                          <a:effectLst/>
                          <a:latin typeface="+mn-lt"/>
                          <a:ea typeface="Times New Roman"/>
                        </a:rPr>
                        <a:t>, Boonchai </a:t>
                      </a:r>
                      <a:r>
                        <a:rPr lang="en-GB" sz="1800" dirty="0" err="1" smtClean="0">
                          <a:effectLst/>
                          <a:latin typeface="+mn-lt"/>
                          <a:ea typeface="Times New Roman"/>
                        </a:rPr>
                        <a:t>Kijsanayotin</a:t>
                      </a:r>
                      <a:r>
                        <a:rPr lang="en-GB" sz="1800" dirty="0" smtClean="0">
                          <a:effectLst/>
                          <a:latin typeface="+mn-lt"/>
                          <a:ea typeface="Times New Roman"/>
                        </a:rPr>
                        <a:t>, </a:t>
                      </a:r>
                      <a:r>
                        <a:rPr lang="en-GB" sz="1800" dirty="0" err="1" smtClean="0">
                          <a:effectLst/>
                          <a:latin typeface="+mn-lt"/>
                          <a:ea typeface="Times New Roman"/>
                        </a:rPr>
                        <a:t>Kanchit</a:t>
                      </a:r>
                      <a:r>
                        <a:rPr lang="en-GB" sz="1800" dirty="0" smtClean="0">
                          <a:effectLst/>
                          <a:latin typeface="+mn-lt"/>
                          <a:ea typeface="Times New Roman"/>
                        </a:rPr>
                        <a:t> </a:t>
                      </a:r>
                      <a:r>
                        <a:rPr lang="en-GB" sz="1800" dirty="0" err="1" smtClean="0">
                          <a:effectLst/>
                          <a:latin typeface="+mn-lt"/>
                          <a:ea typeface="Times New Roman"/>
                        </a:rPr>
                        <a:t>Sooknark</a:t>
                      </a:r>
                      <a:r>
                        <a:rPr lang="en-GB" sz="1800" dirty="0" smtClean="0">
                          <a:effectLst/>
                          <a:latin typeface="+mn-lt"/>
                          <a:ea typeface="Times New Roman"/>
                        </a:rPr>
                        <a:t>, and Supasit Pannarunothai</a:t>
                      </a:r>
                      <a:endParaRPr lang="th-TH" sz="1800" b="0" dirty="0">
                        <a:latin typeface="+mn-lt"/>
                      </a:endParaRPr>
                    </a:p>
                  </a:txBody>
                  <a:tcPr/>
                </a:tc>
              </a:tr>
              <a:tr h="370840">
                <a:tc>
                  <a:txBody>
                    <a:bodyPr/>
                    <a:lstStyle/>
                    <a:p>
                      <a:r>
                        <a:rPr lang="en-GB" sz="1800" b="0" dirty="0" smtClean="0">
                          <a:latin typeface="+mn-lt"/>
                        </a:rPr>
                        <a:t>3. UCS implementation </a:t>
                      </a:r>
                      <a:endParaRPr lang="th-TH" sz="1800" b="0" dirty="0">
                        <a:latin typeface="+mn-lt"/>
                      </a:endParaRPr>
                    </a:p>
                  </a:txBody>
                  <a:tcPr/>
                </a:tc>
                <a:tc>
                  <a:txBody>
                    <a:bodyPr/>
                    <a:lstStyle/>
                    <a:p>
                      <a:r>
                        <a:rPr lang="en-GB" sz="1800" dirty="0" smtClean="0">
                          <a:effectLst/>
                          <a:latin typeface="+mn-lt"/>
                          <a:ea typeface="Times New Roman"/>
                        </a:rPr>
                        <a:t>Samrit Srithamrongsawat, David Hughes, Jadej Thammatach-Aree, Weerasak </a:t>
                      </a:r>
                      <a:r>
                        <a:rPr lang="en-GB" sz="1800" dirty="0" err="1" smtClean="0">
                          <a:effectLst/>
                          <a:latin typeface="+mn-lt"/>
                          <a:ea typeface="Times New Roman"/>
                        </a:rPr>
                        <a:t>Putthasri</a:t>
                      </a:r>
                      <a:r>
                        <a:rPr lang="en-GB" sz="1800" dirty="0" smtClean="0">
                          <a:effectLst/>
                          <a:latin typeface="+mn-lt"/>
                          <a:ea typeface="Times New Roman"/>
                        </a:rPr>
                        <a:t>, and </a:t>
                      </a:r>
                      <a:r>
                        <a:rPr lang="en-GB" sz="1800" dirty="0" err="1" smtClean="0">
                          <a:effectLst/>
                          <a:latin typeface="+mn-lt"/>
                          <a:ea typeface="Times New Roman"/>
                        </a:rPr>
                        <a:t>Songkramchai</a:t>
                      </a:r>
                      <a:r>
                        <a:rPr lang="en-GB" sz="1800" dirty="0" smtClean="0">
                          <a:effectLst/>
                          <a:latin typeface="+mn-lt"/>
                          <a:ea typeface="Times New Roman"/>
                        </a:rPr>
                        <a:t>  </a:t>
                      </a:r>
                      <a:r>
                        <a:rPr lang="en-GB" sz="1800" dirty="0" err="1" smtClean="0">
                          <a:effectLst/>
                          <a:latin typeface="+mn-lt"/>
                          <a:ea typeface="Times New Roman"/>
                        </a:rPr>
                        <a:t>Leethongdee</a:t>
                      </a:r>
                      <a:endParaRPr lang="th-TH" sz="1800" b="0" dirty="0">
                        <a:latin typeface="+mn-lt"/>
                      </a:endParaRPr>
                    </a:p>
                  </a:txBody>
                  <a:tcPr/>
                </a:tc>
              </a:tr>
              <a:tr h="370840">
                <a:tc>
                  <a:txBody>
                    <a:bodyPr/>
                    <a:lstStyle/>
                    <a:p>
                      <a:r>
                        <a:rPr lang="en-GB" sz="1800" b="0" dirty="0" smtClean="0">
                          <a:latin typeface="+mn-lt"/>
                        </a:rPr>
                        <a:t>4. Governance of the UCS</a:t>
                      </a:r>
                      <a:endParaRPr lang="th-TH" sz="1800" b="0" dirty="0">
                        <a:latin typeface="+mn-lt"/>
                      </a:endParaRPr>
                    </a:p>
                  </a:txBody>
                  <a:tcPr/>
                </a:tc>
                <a:tc>
                  <a:txBody>
                    <a:bodyPr/>
                    <a:lstStyle/>
                    <a:p>
                      <a:r>
                        <a:rPr lang="en-GB" sz="1800" dirty="0" smtClean="0">
                          <a:effectLst/>
                          <a:latin typeface="+mn-lt"/>
                          <a:ea typeface="Times New Roman"/>
                        </a:rPr>
                        <a:t>Paibul Suriyawongpaisal, Thira Woratanarat, and Rassamee </a:t>
                      </a:r>
                      <a:r>
                        <a:rPr lang="en-GB" sz="1800" dirty="0" err="1" smtClean="0">
                          <a:effectLst/>
                          <a:latin typeface="+mn-lt"/>
                          <a:ea typeface="Times New Roman"/>
                        </a:rPr>
                        <a:t>Tansirisithikul</a:t>
                      </a:r>
                      <a:r>
                        <a:rPr lang="en-GB" sz="1800" dirty="0" smtClean="0">
                          <a:effectLst/>
                          <a:latin typeface="+mn-lt"/>
                          <a:ea typeface="Times New Roman"/>
                        </a:rPr>
                        <a:t> </a:t>
                      </a:r>
                      <a:endParaRPr lang="th-TH" sz="1800" b="0" dirty="0">
                        <a:latin typeface="+mn-lt"/>
                      </a:endParaRPr>
                    </a:p>
                  </a:txBody>
                  <a:tcPr/>
                </a:tc>
              </a:tr>
              <a:tr h="370840">
                <a:tc>
                  <a:txBody>
                    <a:bodyPr/>
                    <a:lstStyle/>
                    <a:p>
                      <a:r>
                        <a:rPr lang="en-GB" sz="1800" b="0" dirty="0" smtClean="0">
                          <a:latin typeface="+mn-lt"/>
                        </a:rPr>
                        <a:t>5.1 impact on</a:t>
                      </a:r>
                      <a:r>
                        <a:rPr lang="en-GB" sz="1800" b="0" baseline="0" dirty="0" smtClean="0">
                          <a:latin typeface="+mn-lt"/>
                        </a:rPr>
                        <a:t> health systems</a:t>
                      </a:r>
                      <a:endParaRPr lang="th-TH" sz="1800" b="0" dirty="0">
                        <a:latin typeface="+mn-lt"/>
                      </a:endParaRPr>
                    </a:p>
                  </a:txBody>
                  <a:tcPr/>
                </a:tc>
                <a:tc>
                  <a:txBody>
                    <a:bodyPr/>
                    <a:lstStyle/>
                    <a:p>
                      <a:r>
                        <a:rPr lang="en-GB" sz="1800" dirty="0" smtClean="0">
                          <a:effectLst/>
                          <a:latin typeface="+mn-lt"/>
                          <a:ea typeface="Times New Roman"/>
                        </a:rPr>
                        <a:t>Piya </a:t>
                      </a:r>
                      <a:r>
                        <a:rPr lang="en-GB" sz="1800" dirty="0" err="1" smtClean="0">
                          <a:effectLst/>
                          <a:latin typeface="+mn-lt"/>
                          <a:ea typeface="Times New Roman"/>
                        </a:rPr>
                        <a:t>Hanvoravongchai</a:t>
                      </a:r>
                      <a:r>
                        <a:rPr lang="en-GB" sz="1800" dirty="0" smtClean="0">
                          <a:effectLst/>
                          <a:latin typeface="+mn-lt"/>
                          <a:ea typeface="Times New Roman"/>
                        </a:rPr>
                        <a:t>, </a:t>
                      </a:r>
                      <a:r>
                        <a:rPr lang="en-GB" sz="1800" dirty="0" err="1" smtClean="0">
                          <a:effectLst/>
                          <a:latin typeface="+mn-lt"/>
                          <a:ea typeface="Times New Roman"/>
                        </a:rPr>
                        <a:t>Yongyuth</a:t>
                      </a:r>
                      <a:r>
                        <a:rPr lang="en-GB" sz="1800" dirty="0" smtClean="0">
                          <a:effectLst/>
                          <a:latin typeface="+mn-lt"/>
                          <a:ea typeface="Times New Roman"/>
                        </a:rPr>
                        <a:t> </a:t>
                      </a:r>
                      <a:r>
                        <a:rPr lang="en-GB" sz="1800" dirty="0" err="1" smtClean="0">
                          <a:effectLst/>
                          <a:latin typeface="+mn-lt"/>
                          <a:ea typeface="Times New Roman"/>
                        </a:rPr>
                        <a:t>Pongsupap</a:t>
                      </a:r>
                      <a:r>
                        <a:rPr lang="en-GB" sz="1800" dirty="0" smtClean="0">
                          <a:effectLst/>
                          <a:latin typeface="+mn-lt"/>
                          <a:ea typeface="Times New Roman"/>
                        </a:rPr>
                        <a:t>, Jiruth </a:t>
                      </a:r>
                      <a:r>
                        <a:rPr lang="en-GB" sz="1800" dirty="0" err="1" smtClean="0">
                          <a:effectLst/>
                          <a:latin typeface="+mn-lt"/>
                          <a:ea typeface="Times New Roman"/>
                        </a:rPr>
                        <a:t>Sriratanaban</a:t>
                      </a:r>
                      <a:r>
                        <a:rPr lang="en-GB" sz="1800" dirty="0" smtClean="0">
                          <a:effectLst/>
                          <a:latin typeface="+mn-lt"/>
                          <a:ea typeface="Times New Roman"/>
                        </a:rPr>
                        <a:t>, Pinij </a:t>
                      </a:r>
                      <a:r>
                        <a:rPr lang="en-GB" sz="1800" dirty="0" err="1" smtClean="0">
                          <a:effectLst/>
                          <a:latin typeface="+mn-lt"/>
                          <a:ea typeface="Times New Roman"/>
                        </a:rPr>
                        <a:t>Faramnuanphol</a:t>
                      </a:r>
                      <a:r>
                        <a:rPr lang="en-GB" sz="1800" dirty="0" smtClean="0">
                          <a:effectLst/>
                          <a:latin typeface="+mn-lt"/>
                          <a:ea typeface="Times New Roman"/>
                        </a:rPr>
                        <a:t>, Boonchai  </a:t>
                      </a:r>
                      <a:r>
                        <a:rPr lang="en-GB" sz="1800" dirty="0" err="1" smtClean="0">
                          <a:effectLst/>
                          <a:latin typeface="+mn-lt"/>
                          <a:ea typeface="Times New Roman"/>
                        </a:rPr>
                        <a:t>Kijsanayotin</a:t>
                      </a:r>
                      <a:r>
                        <a:rPr lang="en-GB" sz="1800" dirty="0" smtClean="0">
                          <a:effectLst/>
                          <a:latin typeface="+mn-lt"/>
                          <a:ea typeface="Times New Roman"/>
                        </a:rPr>
                        <a:t>, and </a:t>
                      </a:r>
                      <a:r>
                        <a:rPr lang="en-GB" sz="1800" dirty="0" err="1" smtClean="0">
                          <a:effectLst/>
                          <a:latin typeface="+mn-lt"/>
                          <a:ea typeface="Times New Roman"/>
                        </a:rPr>
                        <a:t>Nonglak</a:t>
                      </a:r>
                      <a:r>
                        <a:rPr lang="en-GB" sz="1800" dirty="0" smtClean="0">
                          <a:effectLst/>
                          <a:latin typeface="+mn-lt"/>
                          <a:ea typeface="Times New Roman"/>
                        </a:rPr>
                        <a:t> </a:t>
                      </a:r>
                      <a:r>
                        <a:rPr lang="en-GB" sz="1800" dirty="0" err="1" smtClean="0">
                          <a:effectLst/>
                          <a:latin typeface="+mn-lt"/>
                          <a:ea typeface="Times New Roman"/>
                        </a:rPr>
                        <a:t>Pagaiya</a:t>
                      </a:r>
                      <a:endParaRPr lang="th-TH" sz="1800" b="0" dirty="0">
                        <a:latin typeface="+mn-lt"/>
                      </a:endParaRPr>
                    </a:p>
                  </a:txBody>
                  <a:tcPr/>
                </a:tc>
              </a:tr>
              <a:tr h="370840">
                <a:tc>
                  <a:txBody>
                    <a:bodyPr/>
                    <a:lstStyle/>
                    <a:p>
                      <a:r>
                        <a:rPr lang="en-US" sz="1800" b="0" dirty="0" smtClean="0">
                          <a:latin typeface="+mn-lt"/>
                        </a:rPr>
                        <a:t>5.2</a:t>
                      </a:r>
                      <a:r>
                        <a:rPr lang="en-US" sz="1800" b="0" baseline="0" dirty="0" smtClean="0">
                          <a:latin typeface="+mn-lt"/>
                        </a:rPr>
                        <a:t> impact on MOPH hospitals </a:t>
                      </a:r>
                      <a:endParaRPr lang="th-TH" sz="1800" b="0" dirty="0">
                        <a:latin typeface="+mn-lt"/>
                      </a:endParaRPr>
                    </a:p>
                  </a:txBody>
                  <a:tcPr/>
                </a:tc>
                <a:tc>
                  <a:txBody>
                    <a:bodyPr/>
                    <a:lstStyle/>
                    <a:p>
                      <a:r>
                        <a:rPr lang="en-GB" sz="1800" dirty="0" err="1" smtClean="0">
                          <a:effectLst/>
                          <a:latin typeface="+mn-lt"/>
                          <a:ea typeface="Times New Roman"/>
                        </a:rPr>
                        <a:t>Watchai</a:t>
                      </a:r>
                      <a:r>
                        <a:rPr lang="en-GB" sz="1800" dirty="0" smtClean="0">
                          <a:effectLst/>
                          <a:latin typeface="+mn-lt"/>
                          <a:ea typeface="Times New Roman"/>
                        </a:rPr>
                        <a:t> </a:t>
                      </a:r>
                      <a:r>
                        <a:rPr lang="en-GB" sz="1800" dirty="0" err="1" smtClean="0">
                          <a:effectLst/>
                          <a:latin typeface="+mn-lt"/>
                          <a:ea typeface="Times New Roman"/>
                        </a:rPr>
                        <a:t>Charunwathana</a:t>
                      </a:r>
                      <a:endParaRPr lang="th-TH" sz="1800" b="0" dirty="0">
                        <a:latin typeface="+mn-lt"/>
                      </a:endParaRPr>
                    </a:p>
                  </a:txBody>
                  <a:tcPr/>
                </a:tc>
              </a:tr>
              <a:tr h="370840">
                <a:tc>
                  <a:txBody>
                    <a:bodyPr/>
                    <a:lstStyle/>
                    <a:p>
                      <a:r>
                        <a:rPr lang="en-US" sz="1800" b="0" dirty="0" smtClean="0">
                          <a:latin typeface="+mn-lt"/>
                        </a:rPr>
                        <a:t>5.3 Impact on households</a:t>
                      </a:r>
                      <a:endParaRPr lang="th-TH" sz="1800" b="0" dirty="0">
                        <a:latin typeface="+mn-lt"/>
                      </a:endParaRPr>
                    </a:p>
                  </a:txBody>
                  <a:tcPr/>
                </a:tc>
                <a:tc>
                  <a:txBody>
                    <a:bodyPr/>
                    <a:lstStyle/>
                    <a:p>
                      <a:r>
                        <a:rPr lang="en-GB" sz="1800" dirty="0" smtClean="0">
                          <a:effectLst/>
                          <a:latin typeface="+mn-lt"/>
                          <a:ea typeface="Times New Roman"/>
                        </a:rPr>
                        <a:t>Supon </a:t>
                      </a:r>
                      <a:r>
                        <a:rPr lang="en-GB" sz="1800" dirty="0" err="1" smtClean="0">
                          <a:effectLst/>
                          <a:latin typeface="+mn-lt"/>
                          <a:ea typeface="Times New Roman"/>
                        </a:rPr>
                        <a:t>Limwatananon</a:t>
                      </a:r>
                      <a:r>
                        <a:rPr lang="en-GB" sz="1800" dirty="0" smtClean="0">
                          <a:effectLst/>
                          <a:latin typeface="+mn-lt"/>
                          <a:ea typeface="Times New Roman"/>
                        </a:rPr>
                        <a:t>, Viroj </a:t>
                      </a:r>
                      <a:r>
                        <a:rPr lang="en-GB" sz="1800" dirty="0" err="1" smtClean="0">
                          <a:effectLst/>
                          <a:latin typeface="+mn-lt"/>
                          <a:ea typeface="Times New Roman"/>
                        </a:rPr>
                        <a:t>Tancharoensathien</a:t>
                      </a:r>
                      <a:r>
                        <a:rPr lang="en-GB" sz="1800" dirty="0" smtClean="0">
                          <a:effectLst/>
                          <a:latin typeface="+mn-lt"/>
                          <a:ea typeface="Times New Roman"/>
                        </a:rPr>
                        <a:t>, Phusit </a:t>
                      </a:r>
                      <a:r>
                        <a:rPr lang="en-GB" sz="1800" dirty="0" err="1" smtClean="0">
                          <a:effectLst/>
                          <a:latin typeface="+mn-lt"/>
                          <a:ea typeface="Times New Roman"/>
                        </a:rPr>
                        <a:t>Prakongsai</a:t>
                      </a:r>
                      <a:r>
                        <a:rPr lang="en-GB" sz="1800" dirty="0" smtClean="0">
                          <a:effectLst/>
                          <a:latin typeface="+mn-lt"/>
                          <a:ea typeface="Times New Roman"/>
                        </a:rPr>
                        <a:t>, Chulaporn </a:t>
                      </a:r>
                      <a:r>
                        <a:rPr lang="en-GB" sz="1800" dirty="0" err="1" smtClean="0">
                          <a:effectLst/>
                          <a:latin typeface="+mn-lt"/>
                          <a:ea typeface="Times New Roman"/>
                        </a:rPr>
                        <a:t>Limwatananon</a:t>
                      </a:r>
                      <a:r>
                        <a:rPr lang="en-GB" sz="1800" dirty="0" smtClean="0">
                          <a:effectLst/>
                          <a:latin typeface="+mn-lt"/>
                          <a:ea typeface="Times New Roman"/>
                        </a:rPr>
                        <a:t>, and </a:t>
                      </a:r>
                      <a:r>
                        <a:rPr lang="en-GB" sz="1800" dirty="0" err="1" smtClean="0">
                          <a:effectLst/>
                          <a:latin typeface="+mn-lt"/>
                          <a:ea typeface="Times New Roman"/>
                        </a:rPr>
                        <a:t>Areewan</a:t>
                      </a:r>
                      <a:r>
                        <a:rPr lang="en-GB" sz="1800" dirty="0" smtClean="0">
                          <a:effectLst/>
                          <a:latin typeface="+mn-lt"/>
                          <a:ea typeface="Times New Roman"/>
                        </a:rPr>
                        <a:t> </a:t>
                      </a:r>
                      <a:r>
                        <a:rPr lang="en-GB" sz="1800" dirty="0" err="1" smtClean="0">
                          <a:effectLst/>
                          <a:latin typeface="+mn-lt"/>
                          <a:ea typeface="Times New Roman"/>
                        </a:rPr>
                        <a:t>Chiewchanwattana</a:t>
                      </a:r>
                      <a:endParaRPr lang="th-TH" sz="1800" b="0" dirty="0">
                        <a:latin typeface="+mn-lt"/>
                      </a:endParaRPr>
                    </a:p>
                  </a:txBody>
                  <a:tcPr/>
                </a:tc>
              </a:tr>
              <a:tr h="370840">
                <a:tc>
                  <a:txBody>
                    <a:bodyPr/>
                    <a:lstStyle/>
                    <a:p>
                      <a:r>
                        <a:rPr lang="en-US" sz="1800" b="0" dirty="0" smtClean="0">
                          <a:latin typeface="+mn-lt"/>
                        </a:rPr>
                        <a:t>5.4 Impact on macroeconomics </a:t>
                      </a:r>
                      <a:endParaRPr lang="th-TH" sz="1800" b="0" dirty="0">
                        <a:latin typeface="+mn-lt"/>
                      </a:endParaRPr>
                    </a:p>
                  </a:txBody>
                  <a:tcPr/>
                </a:tc>
                <a:tc>
                  <a:txBody>
                    <a:bodyPr/>
                    <a:lstStyle/>
                    <a:p>
                      <a:r>
                        <a:rPr lang="en-GB" sz="1800" dirty="0" err="1" smtClean="0">
                          <a:effectLst/>
                          <a:latin typeface="+mn-lt"/>
                          <a:ea typeface="Times New Roman"/>
                        </a:rPr>
                        <a:t>Somprawin</a:t>
                      </a:r>
                      <a:r>
                        <a:rPr lang="en-GB" sz="1800" dirty="0" smtClean="0">
                          <a:effectLst/>
                          <a:latin typeface="+mn-lt"/>
                          <a:ea typeface="Times New Roman"/>
                        </a:rPr>
                        <a:t> </a:t>
                      </a:r>
                      <a:r>
                        <a:rPr lang="en-GB" sz="1800" dirty="0" err="1" smtClean="0">
                          <a:effectLst/>
                          <a:latin typeface="+mn-lt"/>
                          <a:ea typeface="Times New Roman"/>
                        </a:rPr>
                        <a:t>Manprasert</a:t>
                      </a:r>
                      <a:r>
                        <a:rPr lang="en-GB" sz="1800" dirty="0" smtClean="0">
                          <a:effectLst/>
                          <a:latin typeface="+mn-lt"/>
                          <a:ea typeface="Times New Roman"/>
                        </a:rPr>
                        <a:t> and Worawet </a:t>
                      </a:r>
                      <a:r>
                        <a:rPr lang="en-GB" sz="1800" dirty="0" err="1" smtClean="0">
                          <a:effectLst/>
                          <a:latin typeface="+mn-lt"/>
                          <a:ea typeface="Times New Roman"/>
                        </a:rPr>
                        <a:t>Suwanrada</a:t>
                      </a:r>
                      <a:endParaRPr lang="th-TH" sz="1800" b="0" dirty="0">
                        <a:latin typeface="+mn-lt"/>
                      </a:endParaRPr>
                    </a:p>
                  </a:txBody>
                  <a:tcPr/>
                </a:tc>
              </a:tr>
            </a:tbl>
          </a:graphicData>
        </a:graphic>
      </p:graphicFrame>
    </p:spTree>
    <p:extLst>
      <p:ext uri="{BB962C8B-B14F-4D97-AF65-F5344CB8AC3E}">
        <p14:creationId xmlns:p14="http://schemas.microsoft.com/office/powerpoint/2010/main" val="24698225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3306</Words>
  <Application>Microsoft Macintosh PowerPoint</Application>
  <PresentationFormat>On-screen Show (4:3)</PresentationFormat>
  <Paragraphs>388</Paragraphs>
  <Slides>41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Chart</vt:lpstr>
      <vt:lpstr>Thailand’s Universal Coverage Scheme: </vt:lpstr>
      <vt:lpstr>Outline of presentation</vt:lpstr>
      <vt:lpstr>PowerPoint Presentation</vt:lpstr>
      <vt:lpstr>Thailand’s path to universal coverage</vt:lpstr>
      <vt:lpstr>Thailand’s path to universal coverage</vt:lpstr>
      <vt:lpstr>Aims and Framework</vt:lpstr>
      <vt:lpstr>Aims of the assessment</vt:lpstr>
      <vt:lpstr>PowerPoint Presentation</vt:lpstr>
      <vt:lpstr>Study Teams</vt:lpstr>
      <vt:lpstr>Study Team: International Advisors</vt:lpstr>
      <vt:lpstr>Findings 1: Enabling Factors for UCS</vt:lpstr>
      <vt:lpstr>Enabling factors for UHC</vt:lpstr>
      <vt:lpstr> Enabling Factors for UHC:  The triangle that moves the mountain </vt:lpstr>
      <vt:lpstr>UCS: clear expectations</vt:lpstr>
      <vt:lpstr>A deliberate design</vt:lpstr>
      <vt:lpstr>New institutional arrangements of the UCS</vt:lpstr>
      <vt:lpstr>Finding 2: implementing the UCS: institutional conflicts and resistance to change</vt:lpstr>
      <vt:lpstr>2.1 Purchaser-provider split</vt:lpstr>
      <vt:lpstr>2.1 Purchaser-provider split</vt:lpstr>
      <vt:lpstr>2.2 Strategic purchasing:  the move to demand side financing </vt:lpstr>
      <vt:lpstr>2.3 Harmonization of 3 government financed insurance schemes</vt:lpstr>
      <vt:lpstr>Findings 3: Governance of UCS</vt:lpstr>
      <vt:lpstr>Governance: good, but room for improvement</vt:lpstr>
      <vt:lpstr>Findings 4: Achievements</vt:lpstr>
      <vt:lpstr>Financing Sources</vt:lpstr>
      <vt:lpstr>4.1  UCS prevented medical impoverishment</vt:lpstr>
      <vt:lpstr>4.1 UCS prevented medical impoverishment</vt:lpstr>
      <vt:lpstr>4.2 UCS improved access to needed health services</vt:lpstr>
      <vt:lpstr>4.3 UCS improved equity in service utilization </vt:lpstr>
      <vt:lpstr>4.4 UCS increased equity in public subsidies</vt:lpstr>
      <vt:lpstr>Findings 5: Some spill over effects</vt:lpstr>
      <vt:lpstr>5.1 Spill over effects on the health system </vt:lpstr>
      <vt:lpstr>5.2 Spill over effects on macroeconomics</vt:lpstr>
      <vt:lpstr>Challenges ahead in the next 10 years </vt:lpstr>
      <vt:lpstr>Challenges ahead in the next 10 years </vt:lpstr>
      <vt:lpstr>Conclusions</vt:lpstr>
      <vt:lpstr>Conclusions</vt:lpstr>
      <vt:lpstr>Design Features linked to success of UCS </vt:lpstr>
      <vt:lpstr>Contributing Factors to Effective Implementation</vt:lpstr>
      <vt:lpstr>Contributing Factors to Effective Implementation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Thailand’s Universal Coverage Scheme: Achievements and Challenges</dc:title>
  <dc:creator>SONY</dc:creator>
  <cp:lastModifiedBy>Vicharn Panich</cp:lastModifiedBy>
  <cp:revision>71</cp:revision>
  <dcterms:created xsi:type="dcterms:W3CDTF">2012-01-23T07:03:53Z</dcterms:created>
  <dcterms:modified xsi:type="dcterms:W3CDTF">2012-01-24T14:28:51Z</dcterms:modified>
</cp:coreProperties>
</file>