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8" r:id="rId3"/>
    <p:sldId id="279" r:id="rId4"/>
    <p:sldId id="280" r:id="rId5"/>
    <p:sldId id="277" r:id="rId6"/>
    <p:sldId id="258" r:id="rId7"/>
    <p:sldId id="257" r:id="rId8"/>
    <p:sldId id="265" r:id="rId9"/>
    <p:sldId id="260" r:id="rId10"/>
    <p:sldId id="268" r:id="rId11"/>
    <p:sldId id="267" r:id="rId12"/>
    <p:sldId id="266" r:id="rId13"/>
    <p:sldId id="259" r:id="rId14"/>
    <p:sldId id="261" r:id="rId15"/>
    <p:sldId id="263" r:id="rId16"/>
    <p:sldId id="264" r:id="rId17"/>
    <p:sldId id="276" r:id="rId18"/>
    <p:sldId id="275" r:id="rId19"/>
    <p:sldId id="269" r:id="rId20"/>
    <p:sldId id="270" r:id="rId21"/>
    <p:sldId id="271" r:id="rId22"/>
    <p:sldId id="272" r:id="rId23"/>
    <p:sldId id="273" r:id="rId24"/>
    <p:sldId id="274" r:id="rId25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D4AF483D-508F-4EC4-A135-8DEA04A89B75}" type="datetimeFigureOut">
              <a:rPr lang="th-TH" smtClean="0"/>
              <a:pPr/>
              <a:t>17/02/55</a:t>
            </a:fld>
            <a:endParaRPr lang="th-TH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th-TH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EFA53C7-EB11-4E47-8D9F-C07F813B5EE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F483D-508F-4EC4-A135-8DEA04A89B75}" type="datetimeFigureOut">
              <a:rPr lang="th-TH" smtClean="0"/>
              <a:pPr/>
              <a:t>17/02/55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A53C7-EB11-4E47-8D9F-C07F813B5EE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D4AF483D-508F-4EC4-A135-8DEA04A89B75}" type="datetimeFigureOut">
              <a:rPr lang="th-TH" smtClean="0"/>
              <a:pPr/>
              <a:t>17/02/55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th-TH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EFA53C7-EB11-4E47-8D9F-C07F813B5EE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F483D-508F-4EC4-A135-8DEA04A89B75}" type="datetimeFigureOut">
              <a:rPr lang="th-TH" smtClean="0"/>
              <a:pPr/>
              <a:t>17/02/55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EFA53C7-EB11-4E47-8D9F-C07F813B5EEC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F483D-508F-4EC4-A135-8DEA04A89B75}" type="datetimeFigureOut">
              <a:rPr lang="th-TH" smtClean="0"/>
              <a:pPr/>
              <a:t>17/02/55</a:t>
            </a:fld>
            <a:endParaRPr lang="th-TH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FEFA53C7-EB11-4E47-8D9F-C07F813B5EEC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h-TH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D4AF483D-508F-4EC4-A135-8DEA04A89B75}" type="datetimeFigureOut">
              <a:rPr lang="th-TH" smtClean="0"/>
              <a:pPr/>
              <a:t>17/02/55</a:t>
            </a:fld>
            <a:endParaRPr lang="th-TH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EFA53C7-EB11-4E47-8D9F-C07F813B5EEC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D4AF483D-508F-4EC4-A135-8DEA04A89B75}" type="datetimeFigureOut">
              <a:rPr lang="th-TH" smtClean="0"/>
              <a:pPr/>
              <a:t>17/02/55</a:t>
            </a:fld>
            <a:endParaRPr lang="th-TH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EFA53C7-EB11-4E47-8D9F-C07F813B5EEC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th-TH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F483D-508F-4EC4-A135-8DEA04A89B75}" type="datetimeFigureOut">
              <a:rPr lang="th-TH" smtClean="0"/>
              <a:pPr/>
              <a:t>17/02/55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EFA53C7-EB11-4E47-8D9F-C07F813B5EE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F483D-508F-4EC4-A135-8DEA04A89B75}" type="datetimeFigureOut">
              <a:rPr lang="th-TH" smtClean="0"/>
              <a:pPr/>
              <a:t>17/02/55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EFA53C7-EB11-4E47-8D9F-C07F813B5EE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F483D-508F-4EC4-A135-8DEA04A89B75}" type="datetimeFigureOut">
              <a:rPr lang="th-TH" smtClean="0"/>
              <a:pPr/>
              <a:t>17/02/55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EFA53C7-EB11-4E47-8D9F-C07F813B5EEC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D4AF483D-508F-4EC4-A135-8DEA04A89B75}" type="datetimeFigureOut">
              <a:rPr lang="th-TH" smtClean="0"/>
              <a:pPr/>
              <a:t>17/02/55</a:t>
            </a:fld>
            <a:endParaRPr lang="th-TH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EFA53C7-EB11-4E47-8D9F-C07F813B5EEC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4AF483D-508F-4EC4-A135-8DEA04A89B75}" type="datetimeFigureOut">
              <a:rPr lang="th-TH" smtClean="0"/>
              <a:pPr/>
              <a:t>17/02/55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h-TH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EFA53C7-EB11-4E47-8D9F-C07F813B5EEC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476672"/>
            <a:ext cx="8280920" cy="1728192"/>
          </a:xfrm>
        </p:spPr>
        <p:txBody>
          <a:bodyPr>
            <a:noAutofit/>
          </a:bodyPr>
          <a:lstStyle/>
          <a:p>
            <a:r>
              <a:rPr lang="th-TH" sz="3800" b="1" dirty="0" smtClean="0">
                <a:latin typeface="TH SarabunPSK" pitchFamily="34" charset="-34"/>
                <a:cs typeface="TH SarabunPSK" pitchFamily="34" charset="-34"/>
              </a:rPr>
              <a:t> </a:t>
            </a:r>
            <a:endParaRPr lang="en-US" sz="38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2362200" y="6050037"/>
            <a:ext cx="6705600" cy="685800"/>
          </a:xfrm>
          <a:prstGeom prst="rect">
            <a:avLst/>
          </a:prstGeom>
          <a:solidFill>
            <a:srgbClr val="FF9900"/>
          </a:solidFill>
        </p:spPr>
        <p:txBody>
          <a:bodyPr vert="horz" anchor="ctr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th-TH" sz="5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 SarabunPSK" pitchFamily="34" charset="-34"/>
                <a:ea typeface="+mn-ea"/>
                <a:cs typeface="TH SarabunPSK" pitchFamily="34" charset="-34"/>
              </a:rPr>
              <a:t>มหาวิทยาลัยราชภัฏสวนสุนันทา</a:t>
            </a:r>
            <a:endParaRPr kumimoji="0" lang="th-TH" sz="5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8" name="Picture 7" descr="logosua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95736" y="6028972"/>
            <a:ext cx="625604" cy="768068"/>
          </a:xfrm>
          <a:prstGeom prst="rect">
            <a:avLst/>
          </a:prstGeom>
        </p:spPr>
      </p:pic>
      <p:sp>
        <p:nvSpPr>
          <p:cNvPr id="9" name="Freeform 8"/>
          <p:cNvSpPr/>
          <p:nvPr/>
        </p:nvSpPr>
        <p:spPr>
          <a:xfrm>
            <a:off x="-468560" y="908720"/>
            <a:ext cx="9612560" cy="3231654"/>
          </a:xfrm>
          <a:custGeom>
            <a:avLst/>
            <a:gdLst>
              <a:gd name="connsiteX0" fmla="*/ 0 w 8676456"/>
              <a:gd name="connsiteY0" fmla="*/ 0 h 4431983"/>
              <a:gd name="connsiteX1" fmla="*/ 8676456 w 8676456"/>
              <a:gd name="connsiteY1" fmla="*/ 0 h 4431983"/>
              <a:gd name="connsiteX2" fmla="*/ 8676456 w 8676456"/>
              <a:gd name="connsiteY2" fmla="*/ 4431983 h 4431983"/>
              <a:gd name="connsiteX3" fmla="*/ 0 w 8676456"/>
              <a:gd name="connsiteY3" fmla="*/ 4431983 h 4431983"/>
              <a:gd name="connsiteX4" fmla="*/ 0 w 8676456"/>
              <a:gd name="connsiteY4" fmla="*/ 0 h 4431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676456" h="4431983">
                <a:moveTo>
                  <a:pt x="0" y="0"/>
                </a:moveTo>
                <a:lnTo>
                  <a:pt x="8676456" y="0"/>
                </a:lnTo>
                <a:lnTo>
                  <a:pt x="8676456" y="4431983"/>
                </a:lnTo>
                <a:lnTo>
                  <a:pt x="0" y="4431983"/>
                </a:lnTo>
                <a:lnTo>
                  <a:pt x="0" y="0"/>
                </a:lnTo>
                <a:close/>
              </a:path>
            </a:pathLst>
          </a:cu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th-TH" sz="5400" b="1" dirty="0" smtClean="0">
                <a:latin typeface="TH SarabunPSK" pitchFamily="34" charset="-34"/>
                <a:cs typeface="TH SarabunPSK" pitchFamily="34" charset="-34"/>
              </a:rPr>
              <a:t>โครงการวิจัยเพื่อพัฒนาโรงเรียนต้นแบบ</a:t>
            </a:r>
          </a:p>
          <a:p>
            <a:pPr algn="ctr"/>
            <a:r>
              <a:rPr lang="th-TH" sz="5400" b="1" dirty="0" smtClean="0">
                <a:latin typeface="TH SarabunPSK" pitchFamily="34" charset="-34"/>
                <a:cs typeface="TH SarabunPSK" pitchFamily="34" charset="-34"/>
              </a:rPr>
              <a:t>ด้านการบริหารจัดการสู่ความเป็นเลิศ</a:t>
            </a:r>
            <a:endParaRPr lang="th-TH" sz="4800" b="1" dirty="0" smtClean="0">
              <a:latin typeface="TH SarabunPSK" pitchFamily="34" charset="-34"/>
              <a:cs typeface="TH SarabunPSK" pitchFamily="34" charset="-34"/>
            </a:endParaRPr>
          </a:p>
          <a:p>
            <a:pPr algn="ctr"/>
            <a:r>
              <a:rPr lang="th-TH" sz="4800" b="1" dirty="0" smtClean="0">
                <a:latin typeface="TH SarabunPSK" pitchFamily="34" charset="-34"/>
                <a:cs typeface="TH SarabunPSK" pitchFamily="34" charset="-34"/>
              </a:rPr>
              <a:t>ตามหลักปรัชญาการจัดการคุณภาพทั่วทั้งองค์กร  </a:t>
            </a:r>
          </a:p>
          <a:p>
            <a:pPr algn="ctr"/>
            <a:r>
              <a:rPr lang="th-TH" sz="4800" b="1" dirty="0" smtClean="0">
                <a:latin typeface="TH SarabunPSK" pitchFamily="34" charset="-34"/>
                <a:cs typeface="TH SarabunPSK" pitchFamily="34" charset="-34"/>
              </a:rPr>
              <a:t>ปีงบประมาณ 2555 </a:t>
            </a:r>
            <a:endParaRPr lang="en-US" sz="4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539552" y="836712"/>
            <a:ext cx="8280920" cy="3816424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40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H SarabunPSK" pitchFamily="34" charset="-34"/>
                <a:ea typeface="+mj-ea"/>
                <a:cs typeface="TH SarabunPSK" pitchFamily="34" charset="-34"/>
              </a:rPr>
              <a:t> </a:t>
            </a:r>
          </a:p>
          <a:p>
            <a:pPr>
              <a:spcBef>
                <a:spcPct val="0"/>
              </a:spcBef>
              <a:defRPr/>
            </a:pPr>
            <a:r>
              <a:rPr kumimoji="0" lang="th-TH" sz="36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H SarabunPSK" pitchFamily="34" charset="-34"/>
                <a:ea typeface="+mj-ea"/>
                <a:cs typeface="TH SarabunPSK" pitchFamily="34" charset="-34"/>
              </a:rPr>
              <a:t> </a:t>
            </a:r>
          </a:p>
          <a:p>
            <a:pPr>
              <a:spcBef>
                <a:spcPct val="0"/>
              </a:spcBef>
              <a:defRPr/>
            </a:pPr>
            <a:endParaRPr lang="th-TH" sz="3600" b="1" cap="all" dirty="0">
              <a:solidFill>
                <a:schemeClr val="tx2"/>
              </a:solidFill>
              <a:latin typeface="TH SarabunPSK" pitchFamily="34" charset="-34"/>
              <a:ea typeface="+mj-ea"/>
              <a:cs typeface="TH SarabunPSK" pitchFamily="34" charset="-34"/>
            </a:endParaRPr>
          </a:p>
          <a:p>
            <a:pPr>
              <a:spcBef>
                <a:spcPct val="0"/>
              </a:spcBef>
              <a:defRPr/>
            </a:pPr>
            <a:r>
              <a:rPr lang="th-TH" sz="3600" b="1" cap="all" dirty="0" smtClean="0">
                <a:solidFill>
                  <a:schemeClr val="tx2"/>
                </a:solidFill>
                <a:latin typeface="TH SarabunPSK" pitchFamily="34" charset="-34"/>
                <a:cs typeface="TH SarabunPSK" pitchFamily="34" charset="-34"/>
              </a:rPr>
              <a:t>กระบวนการบริหารจัดการสถานศึกษา 5 </a:t>
            </a:r>
            <a:r>
              <a:rPr lang="th-TH" sz="3600" b="1" cap="all" dirty="0">
                <a:solidFill>
                  <a:schemeClr val="tx2"/>
                </a:solidFill>
                <a:latin typeface="TH SarabunPSK" pitchFamily="34" charset="-34"/>
                <a:cs typeface="TH SarabunPSK" pitchFamily="34" charset="-34"/>
              </a:rPr>
              <a:t>กระบวนการ</a:t>
            </a:r>
            <a:endParaRPr lang="th-TH" sz="3600" b="1" cap="all" dirty="0">
              <a:solidFill>
                <a:schemeClr val="tx2"/>
              </a:solidFill>
              <a:latin typeface="TH SarabunPSK" pitchFamily="34" charset="-34"/>
              <a:ea typeface="+mj-ea"/>
              <a:cs typeface="TH SarabunPSK" pitchFamily="34" charset="-34"/>
            </a:endParaRPr>
          </a:p>
          <a:p>
            <a:pPr lvl="0">
              <a:spcBef>
                <a:spcPct val="0"/>
              </a:spcBef>
              <a:defRPr/>
            </a:pPr>
            <a:endParaRPr lang="th-TH" sz="3200" b="1" cap="all" dirty="0">
              <a:solidFill>
                <a:schemeClr val="tx2"/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(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1)กระบวนกา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รบริหารจัดการแผนยุทธศาสตร์สถานศึกษา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ขั้น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พื้นฐาน </a:t>
            </a:r>
            <a:endParaRPr lang="en-US" sz="3200" dirty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(2)กระบวนการบริหาร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จัดการงานวิชาการของ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สถานศึกษาขั้น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พื้นฐาน </a:t>
            </a:r>
            <a:endParaRPr lang="en-US" sz="3200" dirty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(3)กระบวนการบริหาร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จัดการงานบุคลากรของ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สถานศึกษาขั้น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พื้นฐาน </a:t>
            </a:r>
            <a:endParaRPr lang="en-US" sz="3200" dirty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(4)กระบวนการบริหารจัดการงา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นอาคารสถานที่ของ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สถานศึกษาขั้น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พื้นฐาน </a:t>
            </a:r>
          </a:p>
          <a:p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(5)กระบวนการบริหารจัดการงานประกันคุณภาพของสถานศึกษาขั้นพื้นฐาน </a:t>
            </a:r>
            <a:endParaRPr kumimoji="0" lang="en-US" sz="3200" b="1" i="0" u="none" strike="noStrike" kern="1200" cap="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H SarabunPSK" pitchFamily="34" charset="-34"/>
              <a:ea typeface="+mj-ea"/>
              <a:cs typeface="TH SarabunPSK" pitchFamily="34" charset="-34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611560" y="2060848"/>
            <a:ext cx="7776864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2362200" y="6050037"/>
            <a:ext cx="6705600" cy="685800"/>
          </a:xfrm>
          <a:prstGeom prst="rect">
            <a:avLst/>
          </a:prstGeom>
          <a:solidFill>
            <a:srgbClr val="FF9900"/>
          </a:solidFill>
        </p:spPr>
        <p:txBody>
          <a:bodyPr vert="horz" anchor="ctr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th-TH" sz="5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 SarabunPSK" pitchFamily="34" charset="-34"/>
                <a:ea typeface="+mn-ea"/>
                <a:cs typeface="TH SarabunPSK" pitchFamily="34" charset="-34"/>
              </a:rPr>
              <a:t>มหาวิทยาลัยราชภัฏสวนสุนันทา</a:t>
            </a:r>
            <a:endParaRPr kumimoji="0" lang="th-TH" sz="5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8" name="Picture 7" descr="logosua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95736" y="6028972"/>
            <a:ext cx="625604" cy="7680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539552" y="836712"/>
            <a:ext cx="8280920" cy="3744416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40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H SarabunPSK" pitchFamily="34" charset="-34"/>
                <a:ea typeface="+mj-ea"/>
                <a:cs typeface="TH SarabunPSK" pitchFamily="34" charset="-34"/>
              </a:rPr>
              <a:t> </a:t>
            </a:r>
          </a:p>
          <a:p>
            <a:pPr>
              <a:spcBef>
                <a:spcPct val="0"/>
              </a:spcBef>
              <a:defRPr/>
            </a:pPr>
            <a:r>
              <a:rPr kumimoji="0" lang="th-TH" sz="36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H SarabunPSK" pitchFamily="34" charset="-34"/>
                <a:ea typeface="+mj-ea"/>
                <a:cs typeface="TH SarabunPSK" pitchFamily="34" charset="-34"/>
              </a:rPr>
              <a:t> </a:t>
            </a:r>
            <a:r>
              <a:rPr lang="th-TH" sz="3600" b="1" cap="all" dirty="0">
                <a:solidFill>
                  <a:schemeClr val="tx2"/>
                </a:solidFill>
                <a:latin typeface="TH SarabunPSK" pitchFamily="34" charset="-34"/>
                <a:cs typeface="TH SarabunPSK" pitchFamily="34" charset="-34"/>
              </a:rPr>
              <a:t>กระบวนกา</a:t>
            </a:r>
            <a:r>
              <a:rPr lang="th-TH" sz="3600" b="1" cap="all" dirty="0" smtClean="0">
                <a:solidFill>
                  <a:schemeClr val="tx2"/>
                </a:solidFill>
                <a:latin typeface="TH SarabunPSK" pitchFamily="34" charset="-34"/>
                <a:cs typeface="TH SarabunPSK" pitchFamily="34" charset="-34"/>
              </a:rPr>
              <a:t>รบริหารจัดการ</a:t>
            </a:r>
            <a:r>
              <a:rPr lang="th-TH" sz="3600" b="1" cap="all" dirty="0">
                <a:solidFill>
                  <a:schemeClr val="tx2"/>
                </a:solidFill>
                <a:latin typeface="TH SarabunPSK" pitchFamily="34" charset="-34"/>
                <a:cs typeface="TH SarabunPSK" pitchFamily="34" charset="-34"/>
              </a:rPr>
              <a:t>เรียนรู้  4 กระบวนการ</a:t>
            </a:r>
            <a:endParaRPr lang="th-TH" sz="3600" b="1" cap="all" dirty="0">
              <a:solidFill>
                <a:schemeClr val="tx2"/>
              </a:solidFill>
              <a:latin typeface="TH SarabunPSK" pitchFamily="34" charset="-34"/>
              <a:ea typeface="+mj-ea"/>
              <a:cs typeface="TH SarabunPSK" pitchFamily="34" charset="-34"/>
            </a:endParaRPr>
          </a:p>
          <a:p>
            <a:pPr lvl="0">
              <a:spcBef>
                <a:spcPct val="0"/>
              </a:spcBef>
              <a:defRPr/>
            </a:pPr>
            <a:endParaRPr lang="th-TH" sz="3200" b="1" cap="all" dirty="0">
              <a:solidFill>
                <a:schemeClr val="tx2"/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sz="3200" b="1" cap="all" dirty="0" smtClean="0">
                <a:solidFill>
                  <a:schemeClr val="tx2"/>
                </a:solidFill>
                <a:latin typeface="TH SarabunPSK" pitchFamily="34" charset="-34"/>
                <a:ea typeface="+mj-ea"/>
                <a:cs typeface="TH SarabunPSK" pitchFamily="34" charset="-34"/>
              </a:rPr>
              <a:t> 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(1)กระบวนการจัดกิจกรรมพัฒนาผู้เรียนของสถานศึกษาขั้น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พื้นฐาน </a:t>
            </a:r>
            <a:endParaRPr lang="en-US" sz="3200" dirty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(2)กระบวนการบริหารจัดการสื่อและนวัตกรรมของสถานศึกษาขั้น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พื้นฐาน </a:t>
            </a:r>
            <a:endParaRPr lang="en-US" sz="3200" dirty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(3)กระบวนการบริหารจัดการ การเรียนรู้ที่เน้นผู้เรียนเป็นสำคัญของสถานศึกษาขั้น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พื้นฐาน </a:t>
            </a:r>
            <a:endParaRPr lang="en-US" sz="3200" dirty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(4)กระบวนการบริหารจัดการงานวิจัยในชั้นเรียนของสถานศึกษาขั้น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พื้นฐาน </a:t>
            </a:r>
            <a:endParaRPr kumimoji="0" lang="en-US" sz="3200" b="1" i="0" u="none" strike="noStrike" kern="1200" cap="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H SarabunPSK" pitchFamily="34" charset="-34"/>
              <a:ea typeface="+mj-ea"/>
              <a:cs typeface="TH SarabunPSK" pitchFamily="34" charset="-34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539552" y="1844824"/>
            <a:ext cx="7776864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2362200" y="6050037"/>
            <a:ext cx="6705600" cy="685800"/>
          </a:xfrm>
          <a:prstGeom prst="rect">
            <a:avLst/>
          </a:prstGeom>
          <a:solidFill>
            <a:srgbClr val="FF9900"/>
          </a:solidFill>
        </p:spPr>
        <p:txBody>
          <a:bodyPr vert="horz" anchor="ctr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th-TH" sz="5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 SarabunPSK" pitchFamily="34" charset="-34"/>
                <a:ea typeface="+mn-ea"/>
                <a:cs typeface="TH SarabunPSK" pitchFamily="34" charset="-34"/>
              </a:rPr>
              <a:t>มหาวิทยาลัยราชภัฏสวนสุนันทา</a:t>
            </a:r>
            <a:endParaRPr kumimoji="0" lang="th-TH" sz="5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9" name="Picture 8" descr="logosua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95736" y="6028972"/>
            <a:ext cx="625604" cy="7680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476672"/>
            <a:ext cx="8280920" cy="1728192"/>
          </a:xfrm>
        </p:spPr>
        <p:txBody>
          <a:bodyPr>
            <a:noAutofit/>
          </a:bodyPr>
          <a:lstStyle/>
          <a:p>
            <a:r>
              <a:rPr lang="th-TH" sz="3800" b="1" dirty="0">
                <a:latin typeface="TH SarabunPSK" pitchFamily="34" charset="-34"/>
                <a:cs typeface="TH SarabunPSK" pitchFamily="34" charset="-34"/>
              </a:rPr>
              <a:t>โครงการวิจัยเพื่อพัฒนาโรงเรียน</a:t>
            </a:r>
            <a:r>
              <a:rPr lang="th-TH" sz="3800" b="1" dirty="0" smtClean="0">
                <a:latin typeface="TH SarabunPSK" pitchFamily="34" charset="-34"/>
                <a:cs typeface="TH SarabunPSK" pitchFamily="34" charset="-34"/>
              </a:rPr>
              <a:t>ต้นแบบด้าน</a:t>
            </a:r>
            <a:r>
              <a:rPr lang="th-TH" sz="3800" b="1" dirty="0">
                <a:latin typeface="TH SarabunPSK" pitchFamily="34" charset="-34"/>
                <a:cs typeface="TH SarabunPSK" pitchFamily="34" charset="-34"/>
              </a:rPr>
              <a:t>การบริหาร</a:t>
            </a:r>
            <a:r>
              <a:rPr lang="th-TH" sz="3800" b="1" dirty="0" smtClean="0">
                <a:latin typeface="TH SarabunPSK" pitchFamily="34" charset="-34"/>
                <a:cs typeface="TH SarabunPSK" pitchFamily="34" charset="-34"/>
              </a:rPr>
              <a:t>จัดการ</a:t>
            </a:r>
            <a:r>
              <a:rPr lang="th-TH" sz="3600" b="1" dirty="0" smtClean="0">
                <a:latin typeface="TH SarabunPSK" pitchFamily="34" charset="-34"/>
                <a:cs typeface="TH SarabunPSK" pitchFamily="34" charset="-34"/>
              </a:rPr>
              <a:t>สู่ความเป็นเลิศตาม</a:t>
            </a:r>
            <a:r>
              <a:rPr lang="th-TH" sz="3600" b="1" dirty="0">
                <a:latin typeface="TH SarabunPSK" pitchFamily="34" charset="-34"/>
                <a:cs typeface="TH SarabunPSK" pitchFamily="34" charset="-34"/>
              </a:rPr>
              <a:t>หลักปรัชญาการจัดการคุณภาพทั่วทั้ง</a:t>
            </a:r>
            <a:r>
              <a:rPr lang="th-TH" sz="3600" b="1" dirty="0" smtClean="0">
                <a:latin typeface="TH SarabunPSK" pitchFamily="34" charset="-34"/>
                <a:cs typeface="TH SarabunPSK" pitchFamily="34" charset="-34"/>
              </a:rPr>
              <a:t>องค์กร  ปีงบประมาณ 2555 </a:t>
            </a:r>
            <a:endParaRPr lang="en-US" sz="38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11560" y="2276872"/>
            <a:ext cx="8280920" cy="144016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40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H SarabunPSK" pitchFamily="34" charset="-34"/>
                <a:ea typeface="+mj-ea"/>
                <a:cs typeface="TH SarabunPSK" pitchFamily="34" charset="-34"/>
              </a:rPr>
              <a:t>ขอบเขตของโครงการ (ต่อ)</a:t>
            </a:r>
          </a:p>
          <a:p>
            <a:pPr lvl="0">
              <a:spcBef>
                <a:spcPct val="0"/>
              </a:spcBef>
            </a:pPr>
            <a:r>
              <a:rPr lang="th-TH" sz="3200" b="1" cap="all" dirty="0" smtClean="0">
                <a:solidFill>
                  <a:schemeClr val="tx2"/>
                </a:solidFill>
                <a:latin typeface="TH SarabunPSK" pitchFamily="34" charset="-34"/>
                <a:ea typeface="+mj-ea"/>
                <a:cs typeface="TH SarabunPSK" pitchFamily="34" charset="-34"/>
              </a:rPr>
              <a:t>ค.ระยะเวลาดำเนินการ 8 เดือน</a:t>
            </a:r>
            <a:r>
              <a:rPr lang="th-TH" sz="3200" b="1" cap="all" dirty="0" smtClean="0">
                <a:solidFill>
                  <a:schemeClr val="tx2"/>
                </a:solidFill>
                <a:latin typeface="TH SarabunPSK" pitchFamily="34" charset="-34"/>
                <a:cs typeface="TH SarabunPSK" pitchFamily="34" charset="-34"/>
              </a:rPr>
              <a:t>(ระหว่างเดือนมกราคม-สิงหาคม2555)</a:t>
            </a:r>
            <a:r>
              <a:rPr kumimoji="0" lang="th-TH" sz="32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H SarabunPSK" pitchFamily="34" charset="-34"/>
                <a:ea typeface="+mj-ea"/>
                <a:cs typeface="TH SarabunPSK" pitchFamily="34" charset="-34"/>
              </a:rPr>
              <a:t>   </a:t>
            </a:r>
            <a:endParaRPr kumimoji="0" lang="en-US" sz="3200" b="1" i="0" u="none" strike="noStrike" kern="1200" cap="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H SarabunPSK" pitchFamily="34" charset="-34"/>
              <a:ea typeface="+mj-ea"/>
              <a:cs typeface="TH SarabunPSK" pitchFamily="34" charset="-34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683568" y="2348880"/>
            <a:ext cx="7776864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2362200" y="6050037"/>
            <a:ext cx="6705600" cy="685800"/>
          </a:xfrm>
          <a:prstGeom prst="rect">
            <a:avLst/>
          </a:prstGeom>
          <a:solidFill>
            <a:srgbClr val="FF9900"/>
          </a:solidFill>
        </p:spPr>
        <p:txBody>
          <a:bodyPr vert="horz" anchor="ctr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th-TH" sz="5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 SarabunPSK" pitchFamily="34" charset="-34"/>
                <a:ea typeface="+mn-ea"/>
                <a:cs typeface="TH SarabunPSK" pitchFamily="34" charset="-34"/>
              </a:rPr>
              <a:t>มหาวิทยาลัยราชภัฏสวนสุนันทา</a:t>
            </a:r>
            <a:endParaRPr kumimoji="0" lang="th-TH" sz="5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8" name="Picture 7" descr="logosua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95736" y="6028972"/>
            <a:ext cx="625604" cy="7680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476672"/>
            <a:ext cx="8280920" cy="1728192"/>
          </a:xfrm>
        </p:spPr>
        <p:txBody>
          <a:bodyPr>
            <a:noAutofit/>
          </a:bodyPr>
          <a:lstStyle/>
          <a:p>
            <a:r>
              <a:rPr lang="th-TH" sz="3800" b="1" dirty="0">
                <a:latin typeface="TH SarabunPSK" pitchFamily="34" charset="-34"/>
                <a:cs typeface="TH SarabunPSK" pitchFamily="34" charset="-34"/>
              </a:rPr>
              <a:t>โครงการวิจัยเพื่อพัฒนาโรงเรียน</a:t>
            </a:r>
            <a:r>
              <a:rPr lang="th-TH" sz="3800" b="1" dirty="0" smtClean="0">
                <a:latin typeface="TH SarabunPSK" pitchFamily="34" charset="-34"/>
                <a:cs typeface="TH SarabunPSK" pitchFamily="34" charset="-34"/>
              </a:rPr>
              <a:t>ต้นแบบด้าน</a:t>
            </a:r>
            <a:r>
              <a:rPr lang="th-TH" sz="3800" b="1" dirty="0">
                <a:latin typeface="TH SarabunPSK" pitchFamily="34" charset="-34"/>
                <a:cs typeface="TH SarabunPSK" pitchFamily="34" charset="-34"/>
              </a:rPr>
              <a:t>การบริหาร</a:t>
            </a:r>
            <a:r>
              <a:rPr lang="th-TH" sz="3800" b="1" dirty="0" smtClean="0">
                <a:latin typeface="TH SarabunPSK" pitchFamily="34" charset="-34"/>
                <a:cs typeface="TH SarabunPSK" pitchFamily="34" charset="-34"/>
              </a:rPr>
              <a:t>จัดการ</a:t>
            </a:r>
            <a:r>
              <a:rPr lang="th-TH" sz="3600" b="1" dirty="0" smtClean="0">
                <a:latin typeface="TH SarabunPSK" pitchFamily="34" charset="-34"/>
                <a:cs typeface="TH SarabunPSK" pitchFamily="34" charset="-34"/>
              </a:rPr>
              <a:t>สู่ความเป็นเลิศตาม</a:t>
            </a:r>
            <a:r>
              <a:rPr lang="th-TH" sz="3600" b="1" dirty="0">
                <a:latin typeface="TH SarabunPSK" pitchFamily="34" charset="-34"/>
                <a:cs typeface="TH SarabunPSK" pitchFamily="34" charset="-34"/>
              </a:rPr>
              <a:t>หลักปรัชญาการจัดการคุณภาพทั่วทั้ง</a:t>
            </a:r>
            <a:r>
              <a:rPr lang="th-TH" sz="3600" b="1" dirty="0" smtClean="0">
                <a:latin typeface="TH SarabunPSK" pitchFamily="34" charset="-34"/>
                <a:cs typeface="TH SarabunPSK" pitchFamily="34" charset="-34"/>
              </a:rPr>
              <a:t>องค์กร  ปีงบประมาณ 2555 </a:t>
            </a:r>
            <a:endParaRPr lang="en-US" sz="38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11560" y="2492896"/>
            <a:ext cx="8280920" cy="2808312"/>
          </a:xfrm>
          <a:prstGeom prst="rect">
            <a:avLst/>
          </a:prstGeom>
        </p:spPr>
        <p:txBody>
          <a:bodyPr vert="horz" anchor="b">
            <a:normAutofit fontScale="925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46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H SarabunPSK" pitchFamily="34" charset="-34"/>
                <a:ea typeface="+mj-ea"/>
                <a:cs typeface="TH SarabunPSK" pitchFamily="34" charset="-34"/>
              </a:rPr>
              <a:t>กิจกรรมของโครงการ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sz="3600" b="1" u="sng" cap="all" dirty="0" smtClean="0">
                <a:solidFill>
                  <a:schemeClr val="tx2"/>
                </a:solidFill>
                <a:latin typeface="TH SarabunPSK" pitchFamily="34" charset="-34"/>
                <a:ea typeface="+mj-ea"/>
                <a:cs typeface="TH SarabunPSK" pitchFamily="34" charset="-34"/>
              </a:rPr>
              <a:t>ขั้นวางแผน </a:t>
            </a:r>
            <a:r>
              <a:rPr lang="th-TH" sz="3600" b="1" cap="all" dirty="0" smtClean="0">
                <a:solidFill>
                  <a:schemeClr val="tx2"/>
                </a:solidFill>
                <a:latin typeface="TH SarabunPSK" pitchFamily="34" charset="-34"/>
                <a:ea typeface="+mj-ea"/>
                <a:cs typeface="TH SarabunPSK" pitchFamily="34" charset="-34"/>
              </a:rPr>
              <a:t>2 เดือน(มกราคม-กุมภาพันธ์2555)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sz="3600" b="1" cap="all" dirty="0" smtClean="0">
                <a:solidFill>
                  <a:schemeClr val="tx2"/>
                </a:solidFill>
                <a:latin typeface="TH SarabunPSK" pitchFamily="34" charset="-34"/>
                <a:ea typeface="+mj-ea"/>
                <a:cs typeface="TH SarabunPSK" pitchFamily="34" charset="-34"/>
              </a:rPr>
              <a:t>ก.ศึกษาความต้องการของสถานศึกษา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36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H SarabunPSK" pitchFamily="34" charset="-34"/>
                <a:ea typeface="+mj-ea"/>
                <a:cs typeface="TH SarabunPSK" pitchFamily="34" charset="-34"/>
              </a:rPr>
              <a:t>ข.ออกแบบกระบวนการ</a:t>
            </a:r>
          </a:p>
          <a:p>
            <a:pPr lvl="0">
              <a:spcBef>
                <a:spcPct val="0"/>
              </a:spcBef>
            </a:pPr>
            <a:r>
              <a:rPr lang="th-TH" sz="3600" b="1" cap="all" dirty="0" smtClean="0">
                <a:solidFill>
                  <a:schemeClr val="tx2"/>
                </a:solidFill>
                <a:latin typeface="TH SarabunPSK" pitchFamily="34" charset="-34"/>
                <a:ea typeface="+mj-ea"/>
                <a:cs typeface="TH SarabunPSK" pitchFamily="34" charset="-34"/>
              </a:rPr>
              <a:t>ค.จัดทำคู่มือการใช้งานกระบวนการ</a:t>
            </a:r>
          </a:p>
          <a:p>
            <a:pPr lvl="0">
              <a:spcBef>
                <a:spcPct val="0"/>
              </a:spcBef>
            </a:pPr>
            <a:r>
              <a:rPr lang="th-TH" sz="3600" b="1" cap="all" dirty="0" smtClean="0">
                <a:solidFill>
                  <a:schemeClr val="tx2"/>
                </a:solidFill>
                <a:latin typeface="TH SarabunPSK" pitchFamily="34" charset="-34"/>
                <a:ea typeface="+mj-ea"/>
                <a:cs typeface="TH SarabunPSK" pitchFamily="34" charset="-34"/>
              </a:rPr>
              <a:t>ง.ตรวจสอบความเป็นไปได้ของกระบวนการ</a:t>
            </a:r>
            <a:r>
              <a:rPr lang="th-TH" sz="3600" b="1" cap="all" dirty="0" smtClean="0">
                <a:solidFill>
                  <a:schemeClr val="tx2"/>
                </a:solidFill>
                <a:latin typeface="TH SarabunPSK" pitchFamily="34" charset="-34"/>
                <a:cs typeface="TH SarabunPSK" pitchFamily="34" charset="-34"/>
              </a:rPr>
              <a:t>  </a:t>
            </a:r>
            <a:r>
              <a:rPr kumimoji="0" lang="th-TH" sz="36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H SarabunPSK" pitchFamily="34" charset="-34"/>
                <a:ea typeface="+mj-ea"/>
                <a:cs typeface="TH SarabunPSK" pitchFamily="34" charset="-34"/>
              </a:rPr>
              <a:t>   </a:t>
            </a:r>
            <a:endParaRPr kumimoji="0" lang="en-US" sz="3600" b="1" i="0" u="none" strike="noStrike" kern="1200" cap="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H SarabunPSK" pitchFamily="34" charset="-34"/>
              <a:ea typeface="+mj-ea"/>
              <a:cs typeface="TH SarabunPSK" pitchFamily="34" charset="-34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683568" y="2348880"/>
            <a:ext cx="7776864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2362200" y="6050037"/>
            <a:ext cx="6705600" cy="685800"/>
          </a:xfrm>
          <a:prstGeom prst="rect">
            <a:avLst/>
          </a:prstGeom>
          <a:solidFill>
            <a:srgbClr val="FF9900"/>
          </a:solidFill>
        </p:spPr>
        <p:txBody>
          <a:bodyPr vert="horz" anchor="ctr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th-TH" sz="5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 SarabunPSK" pitchFamily="34" charset="-34"/>
                <a:ea typeface="+mn-ea"/>
                <a:cs typeface="TH SarabunPSK" pitchFamily="34" charset="-34"/>
              </a:rPr>
              <a:t>มหาวิทยาลัยราชภัฏสวนสุนันทา</a:t>
            </a:r>
            <a:endParaRPr kumimoji="0" lang="th-TH" sz="5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8" name="Picture 7" descr="logosua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95736" y="6028972"/>
            <a:ext cx="625604" cy="7680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476672"/>
            <a:ext cx="8280920" cy="1728192"/>
          </a:xfrm>
        </p:spPr>
        <p:txBody>
          <a:bodyPr>
            <a:noAutofit/>
          </a:bodyPr>
          <a:lstStyle/>
          <a:p>
            <a:r>
              <a:rPr lang="th-TH" sz="3800" b="1" dirty="0">
                <a:latin typeface="TH SarabunPSK" pitchFamily="34" charset="-34"/>
                <a:cs typeface="TH SarabunPSK" pitchFamily="34" charset="-34"/>
              </a:rPr>
              <a:t>โครงการวิจัยเพื่อพัฒนาโรงเรียน</a:t>
            </a:r>
            <a:r>
              <a:rPr lang="th-TH" sz="3800" b="1" dirty="0" smtClean="0">
                <a:latin typeface="TH SarabunPSK" pitchFamily="34" charset="-34"/>
                <a:cs typeface="TH SarabunPSK" pitchFamily="34" charset="-34"/>
              </a:rPr>
              <a:t>ต้นแบบด้าน</a:t>
            </a:r>
            <a:r>
              <a:rPr lang="th-TH" sz="3800" b="1" dirty="0">
                <a:latin typeface="TH SarabunPSK" pitchFamily="34" charset="-34"/>
                <a:cs typeface="TH SarabunPSK" pitchFamily="34" charset="-34"/>
              </a:rPr>
              <a:t>การบริหาร</a:t>
            </a:r>
            <a:r>
              <a:rPr lang="th-TH" sz="3800" b="1" dirty="0" smtClean="0">
                <a:latin typeface="TH SarabunPSK" pitchFamily="34" charset="-34"/>
                <a:cs typeface="TH SarabunPSK" pitchFamily="34" charset="-34"/>
              </a:rPr>
              <a:t>จัดการ</a:t>
            </a:r>
            <a:r>
              <a:rPr lang="th-TH" sz="3600" b="1" dirty="0" smtClean="0">
                <a:latin typeface="TH SarabunPSK" pitchFamily="34" charset="-34"/>
                <a:cs typeface="TH SarabunPSK" pitchFamily="34" charset="-34"/>
              </a:rPr>
              <a:t>สู่ความเป็นเลิศตาม</a:t>
            </a:r>
            <a:r>
              <a:rPr lang="th-TH" sz="3600" b="1" dirty="0">
                <a:latin typeface="TH SarabunPSK" pitchFamily="34" charset="-34"/>
                <a:cs typeface="TH SarabunPSK" pitchFamily="34" charset="-34"/>
              </a:rPr>
              <a:t>หลักปรัชญาการจัดการคุณภาพทั่วทั้ง</a:t>
            </a:r>
            <a:r>
              <a:rPr lang="th-TH" sz="3600" b="1" dirty="0" smtClean="0">
                <a:latin typeface="TH SarabunPSK" pitchFamily="34" charset="-34"/>
                <a:cs typeface="TH SarabunPSK" pitchFamily="34" charset="-34"/>
              </a:rPr>
              <a:t>องค์กร  ปีงบประมาณ 2555 </a:t>
            </a:r>
            <a:endParaRPr lang="en-US" sz="38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11560" y="2492896"/>
            <a:ext cx="8280920" cy="2808312"/>
          </a:xfrm>
          <a:prstGeom prst="rect">
            <a:avLst/>
          </a:prstGeom>
        </p:spPr>
        <p:txBody>
          <a:bodyPr vert="horz" anchor="b">
            <a:normAutofit fontScale="925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46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H SarabunPSK" pitchFamily="34" charset="-34"/>
                <a:ea typeface="+mj-ea"/>
                <a:cs typeface="TH SarabunPSK" pitchFamily="34" charset="-34"/>
              </a:rPr>
              <a:t>กิจกรรมของโครงการ (ต่อ)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sz="3600" b="1" u="sng" cap="all" dirty="0" smtClean="0">
                <a:solidFill>
                  <a:schemeClr val="tx2"/>
                </a:solidFill>
                <a:latin typeface="TH SarabunPSK" pitchFamily="34" charset="-34"/>
                <a:ea typeface="+mj-ea"/>
                <a:cs typeface="TH SarabunPSK" pitchFamily="34" charset="-34"/>
              </a:rPr>
              <a:t>ขั้นปฏิบัติ </a:t>
            </a:r>
            <a:r>
              <a:rPr lang="th-TH" sz="3600" b="1" cap="all" dirty="0" smtClean="0">
                <a:solidFill>
                  <a:schemeClr val="tx2"/>
                </a:solidFill>
                <a:latin typeface="TH SarabunPSK" pitchFamily="34" charset="-34"/>
                <a:ea typeface="+mj-ea"/>
                <a:cs typeface="TH SarabunPSK" pitchFamily="34" charset="-34"/>
              </a:rPr>
              <a:t>5 เดือน(มีนาคม-กรกฎาคม 2555)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sz="3600" b="1" cap="all" dirty="0" smtClean="0">
                <a:solidFill>
                  <a:schemeClr val="tx2"/>
                </a:solidFill>
                <a:latin typeface="TH SarabunPSK" pitchFamily="34" charset="-34"/>
                <a:ea typeface="+mj-ea"/>
                <a:cs typeface="TH SarabunPSK" pitchFamily="34" charset="-34"/>
              </a:rPr>
              <a:t>ก.ชี้แจงการใช้คู่มือกระบวนการ </a:t>
            </a:r>
          </a:p>
          <a:p>
            <a:pPr lvl="0">
              <a:spcBef>
                <a:spcPct val="0"/>
              </a:spcBef>
            </a:pPr>
            <a:r>
              <a:rPr kumimoji="0" lang="th-TH" sz="36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H SarabunPSK" pitchFamily="34" charset="-34"/>
                <a:ea typeface="+mj-ea"/>
                <a:cs typeface="TH SarabunPSK" pitchFamily="34" charset="-34"/>
              </a:rPr>
              <a:t>ข.ดำเนินงานตามคู่มือ 4-5 กระบวนการโดย</a:t>
            </a:r>
            <a:r>
              <a:rPr lang="th-TH" sz="3600" b="1" cap="all" dirty="0" smtClean="0">
                <a:solidFill>
                  <a:schemeClr val="tx2"/>
                </a:solidFill>
                <a:latin typeface="TH SarabunPSK" pitchFamily="34" charset="-34"/>
                <a:cs typeface="TH SarabunPSK" pitchFamily="34" charset="-34"/>
              </a:rPr>
              <a:t>สถานศึกษา</a:t>
            </a:r>
            <a:endParaRPr kumimoji="0" lang="th-TH" sz="3600" b="1" i="0" u="none" strike="noStrike" kern="1200" cap="all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H SarabunPSK" pitchFamily="34" charset="-34"/>
              <a:ea typeface="+mj-ea"/>
              <a:cs typeface="TH SarabunPSK" pitchFamily="34" charset="-34"/>
            </a:endParaRPr>
          </a:p>
          <a:p>
            <a:pPr lvl="0">
              <a:spcBef>
                <a:spcPct val="0"/>
              </a:spcBef>
            </a:pPr>
            <a:r>
              <a:rPr lang="th-TH" sz="3600" b="1" cap="all" dirty="0" smtClean="0">
                <a:solidFill>
                  <a:schemeClr val="tx2"/>
                </a:solidFill>
                <a:latin typeface="TH SarabunPSK" pitchFamily="34" charset="-34"/>
                <a:ea typeface="+mj-ea"/>
                <a:cs typeface="TH SarabunPSK" pitchFamily="34" charset="-34"/>
              </a:rPr>
              <a:t>ค.นิเทศงานโดยมหาวิทยาลัย เดือนละ 1 ครั้ง </a:t>
            </a:r>
          </a:p>
          <a:p>
            <a:pPr lvl="0">
              <a:spcBef>
                <a:spcPct val="0"/>
              </a:spcBef>
            </a:pPr>
            <a:r>
              <a:rPr lang="th-TH" sz="3600" b="1" cap="all" dirty="0" smtClean="0">
                <a:solidFill>
                  <a:schemeClr val="tx2"/>
                </a:solidFill>
                <a:latin typeface="TH SarabunPSK" pitchFamily="34" charset="-34"/>
                <a:ea typeface="+mj-ea"/>
                <a:cs typeface="TH SarabunPSK" pitchFamily="34" charset="-34"/>
              </a:rPr>
              <a:t>ง.เสนอผลงานจากกระบวนการ</a:t>
            </a:r>
            <a:r>
              <a:rPr lang="th-TH" sz="3600" b="1" cap="all" dirty="0" smtClean="0">
                <a:solidFill>
                  <a:schemeClr val="tx2"/>
                </a:solidFill>
                <a:latin typeface="TH SarabunPSK" pitchFamily="34" charset="-34"/>
                <a:cs typeface="TH SarabunPSK" pitchFamily="34" charset="-34"/>
              </a:rPr>
              <a:t>  </a:t>
            </a:r>
            <a:r>
              <a:rPr kumimoji="0" lang="th-TH" sz="36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H SarabunPSK" pitchFamily="34" charset="-34"/>
                <a:ea typeface="+mj-ea"/>
                <a:cs typeface="TH SarabunPSK" pitchFamily="34" charset="-34"/>
              </a:rPr>
              <a:t>   </a:t>
            </a:r>
            <a:endParaRPr kumimoji="0" lang="en-US" sz="3600" b="1" i="0" u="none" strike="noStrike" kern="1200" cap="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H SarabunPSK" pitchFamily="34" charset="-34"/>
              <a:ea typeface="+mj-ea"/>
              <a:cs typeface="TH SarabunPSK" pitchFamily="34" charset="-34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683568" y="2348880"/>
            <a:ext cx="7776864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2362200" y="6050037"/>
            <a:ext cx="6705600" cy="685800"/>
          </a:xfrm>
          <a:prstGeom prst="rect">
            <a:avLst/>
          </a:prstGeom>
          <a:solidFill>
            <a:srgbClr val="FF9900"/>
          </a:solidFill>
        </p:spPr>
        <p:txBody>
          <a:bodyPr vert="horz" anchor="ctr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th-TH" sz="5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 SarabunPSK" pitchFamily="34" charset="-34"/>
                <a:ea typeface="+mn-ea"/>
                <a:cs typeface="TH SarabunPSK" pitchFamily="34" charset="-34"/>
              </a:rPr>
              <a:t>มหาวิทยาลัยราชภัฏสวนสุนันทา</a:t>
            </a:r>
            <a:endParaRPr kumimoji="0" lang="th-TH" sz="5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8" name="Picture 7" descr="logosua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95736" y="6028972"/>
            <a:ext cx="625604" cy="7680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476672"/>
            <a:ext cx="8280920" cy="1728192"/>
          </a:xfrm>
        </p:spPr>
        <p:txBody>
          <a:bodyPr>
            <a:noAutofit/>
          </a:bodyPr>
          <a:lstStyle/>
          <a:p>
            <a:r>
              <a:rPr lang="th-TH" sz="3800" b="1" dirty="0">
                <a:latin typeface="TH SarabunPSK" pitchFamily="34" charset="-34"/>
                <a:cs typeface="TH SarabunPSK" pitchFamily="34" charset="-34"/>
              </a:rPr>
              <a:t>โครงการวิจัยเพื่อพัฒนาโรงเรียน</a:t>
            </a:r>
            <a:r>
              <a:rPr lang="th-TH" sz="3800" b="1" dirty="0" smtClean="0">
                <a:latin typeface="TH SarabunPSK" pitchFamily="34" charset="-34"/>
                <a:cs typeface="TH SarabunPSK" pitchFamily="34" charset="-34"/>
              </a:rPr>
              <a:t>ต้นแบบด้าน</a:t>
            </a:r>
            <a:r>
              <a:rPr lang="th-TH" sz="3800" b="1" dirty="0">
                <a:latin typeface="TH SarabunPSK" pitchFamily="34" charset="-34"/>
                <a:cs typeface="TH SarabunPSK" pitchFamily="34" charset="-34"/>
              </a:rPr>
              <a:t>การบริหาร</a:t>
            </a:r>
            <a:r>
              <a:rPr lang="th-TH" sz="3800" b="1" dirty="0" smtClean="0">
                <a:latin typeface="TH SarabunPSK" pitchFamily="34" charset="-34"/>
                <a:cs typeface="TH SarabunPSK" pitchFamily="34" charset="-34"/>
              </a:rPr>
              <a:t>จัดการ</a:t>
            </a:r>
            <a:r>
              <a:rPr lang="th-TH" sz="3600" b="1" dirty="0" smtClean="0">
                <a:latin typeface="TH SarabunPSK" pitchFamily="34" charset="-34"/>
                <a:cs typeface="TH SarabunPSK" pitchFamily="34" charset="-34"/>
              </a:rPr>
              <a:t>สู่ความเป็นเลิศตาม</a:t>
            </a:r>
            <a:r>
              <a:rPr lang="th-TH" sz="3600" b="1" dirty="0">
                <a:latin typeface="TH SarabunPSK" pitchFamily="34" charset="-34"/>
                <a:cs typeface="TH SarabunPSK" pitchFamily="34" charset="-34"/>
              </a:rPr>
              <a:t>หลักปรัชญาการจัดการคุณภาพทั่วทั้ง</a:t>
            </a:r>
            <a:r>
              <a:rPr lang="th-TH" sz="3600" b="1" dirty="0" smtClean="0">
                <a:latin typeface="TH SarabunPSK" pitchFamily="34" charset="-34"/>
                <a:cs typeface="TH SarabunPSK" pitchFamily="34" charset="-34"/>
              </a:rPr>
              <a:t>องค์กร  ปีงบประมาณ 2555 </a:t>
            </a:r>
            <a:endParaRPr lang="en-US" sz="38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11560" y="2492896"/>
            <a:ext cx="8280920" cy="2808312"/>
          </a:xfrm>
          <a:prstGeom prst="rect">
            <a:avLst/>
          </a:prstGeom>
        </p:spPr>
        <p:txBody>
          <a:bodyPr vert="horz" anchor="b">
            <a:normAutofit fontScale="925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46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H SarabunPSK" pitchFamily="34" charset="-34"/>
                <a:ea typeface="+mj-ea"/>
                <a:cs typeface="TH SarabunPSK" pitchFamily="34" charset="-34"/>
              </a:rPr>
              <a:t>กิจกรรมของโครงการ (ต่อ)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sz="3600" b="1" u="sng" cap="all" dirty="0" smtClean="0">
                <a:solidFill>
                  <a:schemeClr val="tx2"/>
                </a:solidFill>
                <a:latin typeface="TH SarabunPSK" pitchFamily="34" charset="-34"/>
                <a:ea typeface="+mj-ea"/>
                <a:cs typeface="TH SarabunPSK" pitchFamily="34" charset="-34"/>
              </a:rPr>
              <a:t>ขั้นตรวจสอบ </a:t>
            </a:r>
            <a:r>
              <a:rPr lang="th-TH" sz="3600" b="1" cap="all" dirty="0" smtClean="0">
                <a:solidFill>
                  <a:schemeClr val="tx2"/>
                </a:solidFill>
                <a:latin typeface="TH SarabunPSK" pitchFamily="34" charset="-34"/>
                <a:ea typeface="+mj-ea"/>
                <a:cs typeface="TH SarabunPSK" pitchFamily="34" charset="-34"/>
              </a:rPr>
              <a:t>1 เดือน(สิงหาคม 2555)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sz="3600" b="1" cap="all" dirty="0" smtClean="0">
                <a:solidFill>
                  <a:schemeClr val="tx2"/>
                </a:solidFill>
                <a:latin typeface="TH SarabunPSK" pitchFamily="34" charset="-34"/>
                <a:ea typeface="+mj-ea"/>
                <a:cs typeface="TH SarabunPSK" pitchFamily="34" charset="-34"/>
              </a:rPr>
              <a:t>ก.ตรวจสอบผลงานของแต่ละกระบวนการ </a:t>
            </a:r>
          </a:p>
          <a:p>
            <a:pPr lvl="0">
              <a:spcBef>
                <a:spcPct val="0"/>
              </a:spcBef>
            </a:pPr>
            <a:r>
              <a:rPr kumimoji="0" lang="th-TH" sz="36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H SarabunPSK" pitchFamily="34" charset="-34"/>
                <a:ea typeface="+mj-ea"/>
                <a:cs typeface="TH SarabunPSK" pitchFamily="34" charset="-34"/>
              </a:rPr>
              <a:t>ข.</a:t>
            </a:r>
            <a:r>
              <a:rPr lang="th-TH" sz="3600" b="1" cap="all" dirty="0" smtClean="0">
                <a:solidFill>
                  <a:schemeClr val="tx2"/>
                </a:solidFill>
                <a:latin typeface="TH SarabunPSK" pitchFamily="34" charset="-34"/>
                <a:cs typeface="TH SarabunPSK" pitchFamily="34" charset="-34"/>
              </a:rPr>
              <a:t>ตรวจสอบกระบวนการแต่</a:t>
            </a:r>
            <a:r>
              <a:rPr lang="th-TH" sz="3600" b="1" cap="all" dirty="0">
                <a:solidFill>
                  <a:schemeClr val="tx2"/>
                </a:solidFill>
                <a:latin typeface="TH SarabunPSK" pitchFamily="34" charset="-34"/>
                <a:cs typeface="TH SarabunPSK" pitchFamily="34" charset="-34"/>
              </a:rPr>
              <a:t>ละกระบวนการ </a:t>
            </a:r>
            <a:endParaRPr kumimoji="0" lang="th-TH" sz="3600" b="1" i="0" u="none" strike="noStrike" kern="1200" cap="all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H SarabunPSK" pitchFamily="34" charset="-34"/>
              <a:ea typeface="+mj-ea"/>
              <a:cs typeface="TH SarabunPSK" pitchFamily="34" charset="-34"/>
            </a:endParaRPr>
          </a:p>
          <a:p>
            <a:pPr lvl="0">
              <a:spcBef>
                <a:spcPct val="0"/>
              </a:spcBef>
            </a:pPr>
            <a:r>
              <a:rPr lang="th-TH" sz="3600" b="1" cap="all" dirty="0" smtClean="0">
                <a:solidFill>
                  <a:schemeClr val="tx2"/>
                </a:solidFill>
                <a:latin typeface="TH SarabunPSK" pitchFamily="34" charset="-34"/>
                <a:ea typeface="+mj-ea"/>
                <a:cs typeface="TH SarabunPSK" pitchFamily="34" charset="-34"/>
              </a:rPr>
              <a:t>ค.ปรับปรุงกระบวนการ </a:t>
            </a:r>
          </a:p>
          <a:p>
            <a:pPr lvl="0">
              <a:spcBef>
                <a:spcPct val="0"/>
              </a:spcBef>
            </a:pPr>
            <a:r>
              <a:rPr lang="th-TH" sz="3600" b="1" cap="all" dirty="0" smtClean="0">
                <a:solidFill>
                  <a:schemeClr val="tx2"/>
                </a:solidFill>
                <a:latin typeface="TH SarabunPSK" pitchFamily="34" charset="-34"/>
                <a:ea typeface="+mj-ea"/>
                <a:cs typeface="TH SarabunPSK" pitchFamily="34" charset="-34"/>
              </a:rPr>
              <a:t>ง.ปรับปรุงคู่มือใหม่</a:t>
            </a:r>
            <a:r>
              <a:rPr lang="th-TH" sz="3600" b="1" cap="all" dirty="0" smtClean="0">
                <a:solidFill>
                  <a:schemeClr val="tx2"/>
                </a:solidFill>
                <a:latin typeface="TH SarabunPSK" pitchFamily="34" charset="-34"/>
                <a:cs typeface="TH SarabunPSK" pitchFamily="34" charset="-34"/>
              </a:rPr>
              <a:t>  </a:t>
            </a:r>
            <a:r>
              <a:rPr kumimoji="0" lang="th-TH" sz="36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H SarabunPSK" pitchFamily="34" charset="-34"/>
                <a:ea typeface="+mj-ea"/>
                <a:cs typeface="TH SarabunPSK" pitchFamily="34" charset="-34"/>
              </a:rPr>
              <a:t>   </a:t>
            </a:r>
            <a:endParaRPr kumimoji="0" lang="en-US" sz="3600" b="1" i="0" u="none" strike="noStrike" kern="1200" cap="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H SarabunPSK" pitchFamily="34" charset="-34"/>
              <a:ea typeface="+mj-ea"/>
              <a:cs typeface="TH SarabunPSK" pitchFamily="34" charset="-34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683568" y="2348880"/>
            <a:ext cx="7776864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2362200" y="6050037"/>
            <a:ext cx="6705600" cy="685800"/>
          </a:xfrm>
          <a:prstGeom prst="rect">
            <a:avLst/>
          </a:prstGeom>
          <a:solidFill>
            <a:srgbClr val="FF9900"/>
          </a:solidFill>
        </p:spPr>
        <p:txBody>
          <a:bodyPr vert="horz" anchor="ctr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th-TH" sz="5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 SarabunPSK" pitchFamily="34" charset="-34"/>
                <a:ea typeface="+mn-ea"/>
                <a:cs typeface="TH SarabunPSK" pitchFamily="34" charset="-34"/>
              </a:rPr>
              <a:t>มหาวิทยาลัยราชภัฏสวนสุนันทา</a:t>
            </a:r>
            <a:endParaRPr kumimoji="0" lang="th-TH" sz="5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8" name="Picture 7" descr="logosua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95736" y="6028972"/>
            <a:ext cx="625604" cy="7680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476672"/>
            <a:ext cx="8280920" cy="1728192"/>
          </a:xfrm>
        </p:spPr>
        <p:txBody>
          <a:bodyPr>
            <a:noAutofit/>
          </a:bodyPr>
          <a:lstStyle/>
          <a:p>
            <a:r>
              <a:rPr lang="th-TH" sz="3800" b="1" dirty="0">
                <a:latin typeface="TH SarabunPSK" pitchFamily="34" charset="-34"/>
                <a:cs typeface="TH SarabunPSK" pitchFamily="34" charset="-34"/>
              </a:rPr>
              <a:t>โครงการวิจัยเพื่อพัฒนาโรงเรียน</a:t>
            </a:r>
            <a:r>
              <a:rPr lang="th-TH" sz="3800" b="1" dirty="0" smtClean="0">
                <a:latin typeface="TH SarabunPSK" pitchFamily="34" charset="-34"/>
                <a:cs typeface="TH SarabunPSK" pitchFamily="34" charset="-34"/>
              </a:rPr>
              <a:t>ต้นแบบด้าน</a:t>
            </a:r>
            <a:r>
              <a:rPr lang="th-TH" sz="3800" b="1" dirty="0">
                <a:latin typeface="TH SarabunPSK" pitchFamily="34" charset="-34"/>
                <a:cs typeface="TH SarabunPSK" pitchFamily="34" charset="-34"/>
              </a:rPr>
              <a:t>การบริหาร</a:t>
            </a:r>
            <a:r>
              <a:rPr lang="th-TH" sz="3800" b="1" dirty="0" smtClean="0">
                <a:latin typeface="TH SarabunPSK" pitchFamily="34" charset="-34"/>
                <a:cs typeface="TH SarabunPSK" pitchFamily="34" charset="-34"/>
              </a:rPr>
              <a:t>จัดการ</a:t>
            </a:r>
            <a:r>
              <a:rPr lang="th-TH" sz="3600" b="1" dirty="0" smtClean="0">
                <a:latin typeface="TH SarabunPSK" pitchFamily="34" charset="-34"/>
                <a:cs typeface="TH SarabunPSK" pitchFamily="34" charset="-34"/>
              </a:rPr>
              <a:t>สู่ความเป็นเลิศตาม</a:t>
            </a:r>
            <a:r>
              <a:rPr lang="th-TH" sz="3600" b="1" dirty="0">
                <a:latin typeface="TH SarabunPSK" pitchFamily="34" charset="-34"/>
                <a:cs typeface="TH SarabunPSK" pitchFamily="34" charset="-34"/>
              </a:rPr>
              <a:t>หลักปรัชญาการจัดการคุณภาพทั่วทั้ง</a:t>
            </a:r>
            <a:r>
              <a:rPr lang="th-TH" sz="3600" b="1" dirty="0" smtClean="0">
                <a:latin typeface="TH SarabunPSK" pitchFamily="34" charset="-34"/>
                <a:cs typeface="TH SarabunPSK" pitchFamily="34" charset="-34"/>
              </a:rPr>
              <a:t>องค์กร  ปีงบประมาณ 2555 </a:t>
            </a:r>
            <a:endParaRPr lang="en-US" sz="38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solidFill>
            <a:srgbClr val="FF9900"/>
          </a:solidFill>
        </p:spPr>
        <p:txBody>
          <a:bodyPr>
            <a:noAutofit/>
          </a:bodyPr>
          <a:lstStyle/>
          <a:p>
            <a:pPr algn="r"/>
            <a:r>
              <a:rPr lang="th-TH" sz="5400" b="1" dirty="0" smtClean="0">
                <a:latin typeface="TH SarabunPSK" pitchFamily="34" charset="-34"/>
                <a:cs typeface="TH SarabunPSK" pitchFamily="34" charset="-34"/>
              </a:rPr>
              <a:t>มหาวิทยาลัยราชภัฏสวนสุนันทา</a:t>
            </a:r>
            <a:endParaRPr lang="th-TH" sz="54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11560" y="2492896"/>
            <a:ext cx="8280920" cy="2808312"/>
          </a:xfrm>
          <a:prstGeom prst="rect">
            <a:avLst/>
          </a:prstGeom>
        </p:spPr>
        <p:txBody>
          <a:bodyPr vert="horz" anchor="b">
            <a:normAutofit fontScale="925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46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H SarabunPSK" pitchFamily="34" charset="-34"/>
                <a:ea typeface="+mj-ea"/>
                <a:cs typeface="TH SarabunPSK" pitchFamily="34" charset="-34"/>
              </a:rPr>
              <a:t>กิจกรรมของโครงการ (ต่อ)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sz="3600" b="1" u="sng" cap="all" dirty="0" smtClean="0">
                <a:solidFill>
                  <a:schemeClr val="tx2"/>
                </a:solidFill>
                <a:latin typeface="TH SarabunPSK" pitchFamily="34" charset="-34"/>
                <a:ea typeface="+mj-ea"/>
                <a:cs typeface="TH SarabunPSK" pitchFamily="34" charset="-34"/>
              </a:rPr>
              <a:t>ขั้นนำเสนอและเผยแพร่ </a:t>
            </a:r>
            <a:r>
              <a:rPr lang="th-TH" sz="3600" b="1" cap="all" dirty="0" smtClean="0">
                <a:solidFill>
                  <a:schemeClr val="tx2"/>
                </a:solidFill>
                <a:latin typeface="TH SarabunPSK" pitchFamily="34" charset="-34"/>
                <a:ea typeface="+mj-ea"/>
                <a:cs typeface="TH SarabunPSK" pitchFamily="34" charset="-34"/>
              </a:rPr>
              <a:t>1 เดือน(กันยายน 2555)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sz="3600" b="1" cap="all" dirty="0" smtClean="0">
                <a:solidFill>
                  <a:schemeClr val="tx2"/>
                </a:solidFill>
                <a:latin typeface="TH SarabunPSK" pitchFamily="34" charset="-34"/>
                <a:ea typeface="+mj-ea"/>
                <a:cs typeface="TH SarabunPSK" pitchFamily="34" charset="-34"/>
              </a:rPr>
              <a:t>ก.จัดเตรียมกระบวนการ/ผลงาน  </a:t>
            </a:r>
          </a:p>
          <a:p>
            <a:pPr lvl="0">
              <a:spcBef>
                <a:spcPct val="0"/>
              </a:spcBef>
            </a:pPr>
            <a:r>
              <a:rPr kumimoji="0" lang="th-TH" sz="36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H SarabunPSK" pitchFamily="34" charset="-34"/>
                <a:ea typeface="+mj-ea"/>
                <a:cs typeface="TH SarabunPSK" pitchFamily="34" charset="-34"/>
              </a:rPr>
              <a:t>ข.จัดนำเสนอ</a:t>
            </a:r>
            <a:r>
              <a:rPr lang="th-TH" sz="3600" b="1" cap="all" dirty="0">
                <a:solidFill>
                  <a:schemeClr val="tx2"/>
                </a:solidFill>
                <a:latin typeface="TH SarabunPSK" pitchFamily="34" charset="-34"/>
                <a:cs typeface="TH SarabunPSK" pitchFamily="34" charset="-34"/>
              </a:rPr>
              <a:t>กระบวนการ</a:t>
            </a:r>
            <a:r>
              <a:rPr lang="th-TH" sz="3600" b="1" cap="all" dirty="0" smtClean="0">
                <a:solidFill>
                  <a:schemeClr val="tx2"/>
                </a:solidFill>
                <a:latin typeface="TH SarabunPSK" pitchFamily="34" charset="-34"/>
                <a:cs typeface="TH SarabunPSK" pitchFamily="34" charset="-34"/>
              </a:rPr>
              <a:t>/</a:t>
            </a:r>
            <a:r>
              <a:rPr kumimoji="0" lang="th-TH" sz="36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H SarabunPSK" pitchFamily="34" charset="-34"/>
                <a:ea typeface="+mj-ea"/>
                <a:cs typeface="TH SarabunPSK" pitchFamily="34" charset="-34"/>
              </a:rPr>
              <a:t>ผลงาน</a:t>
            </a:r>
            <a:r>
              <a:rPr lang="th-TH" sz="3600" b="1" cap="all" dirty="0" smtClean="0">
                <a:solidFill>
                  <a:schemeClr val="tx2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endParaRPr kumimoji="0" lang="th-TH" sz="3600" b="1" i="0" u="none" strike="noStrike" kern="1200" cap="all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H SarabunPSK" pitchFamily="34" charset="-34"/>
              <a:ea typeface="+mj-ea"/>
              <a:cs typeface="TH SarabunPSK" pitchFamily="34" charset="-34"/>
            </a:endParaRPr>
          </a:p>
          <a:p>
            <a:pPr lvl="0">
              <a:spcBef>
                <a:spcPct val="0"/>
              </a:spcBef>
            </a:pPr>
            <a:r>
              <a:rPr lang="th-TH" sz="3600" b="1" cap="all" dirty="0" smtClean="0">
                <a:solidFill>
                  <a:schemeClr val="tx2"/>
                </a:solidFill>
                <a:latin typeface="TH SarabunPSK" pitchFamily="34" charset="-34"/>
                <a:ea typeface="+mj-ea"/>
                <a:cs typeface="TH SarabunPSK" pitchFamily="34" charset="-34"/>
              </a:rPr>
              <a:t>ค.จัดประกวด</a:t>
            </a:r>
            <a:r>
              <a:rPr lang="th-TH" sz="3600" b="1" cap="all" dirty="0">
                <a:solidFill>
                  <a:schemeClr val="tx2"/>
                </a:solidFill>
                <a:latin typeface="TH SarabunPSK" pitchFamily="34" charset="-34"/>
                <a:cs typeface="TH SarabunPSK" pitchFamily="34" charset="-34"/>
              </a:rPr>
              <a:t>กระบวนการ</a:t>
            </a:r>
            <a:r>
              <a:rPr lang="th-TH" sz="3600" b="1" cap="all" dirty="0" smtClean="0">
                <a:solidFill>
                  <a:schemeClr val="tx2"/>
                </a:solidFill>
                <a:latin typeface="TH SarabunPSK" pitchFamily="34" charset="-34"/>
                <a:cs typeface="TH SarabunPSK" pitchFamily="34" charset="-34"/>
              </a:rPr>
              <a:t>/</a:t>
            </a:r>
            <a:r>
              <a:rPr lang="th-TH" sz="3600" b="1" cap="all" dirty="0" smtClean="0">
                <a:solidFill>
                  <a:schemeClr val="tx2"/>
                </a:solidFill>
                <a:latin typeface="TH SarabunPSK" pitchFamily="34" charset="-34"/>
                <a:ea typeface="+mj-ea"/>
                <a:cs typeface="TH SarabunPSK" pitchFamily="34" charset="-34"/>
              </a:rPr>
              <a:t>ผลงาน </a:t>
            </a:r>
          </a:p>
          <a:p>
            <a:pPr lvl="0">
              <a:spcBef>
                <a:spcPct val="0"/>
              </a:spcBef>
            </a:pPr>
            <a:r>
              <a:rPr lang="th-TH" sz="3600" b="1" cap="all" dirty="0" smtClean="0">
                <a:solidFill>
                  <a:schemeClr val="tx2"/>
                </a:solidFill>
                <a:latin typeface="TH SarabunPSK" pitchFamily="34" charset="-34"/>
                <a:ea typeface="+mj-ea"/>
                <a:cs typeface="TH SarabunPSK" pitchFamily="34" charset="-34"/>
              </a:rPr>
              <a:t>ง.จัดมอบรางวัลสถานศึกษา/กระบวนการ/ผลงาน</a:t>
            </a:r>
            <a:r>
              <a:rPr lang="th-TH" sz="3600" b="1" cap="all" dirty="0" smtClean="0">
                <a:solidFill>
                  <a:schemeClr val="tx2"/>
                </a:solidFill>
                <a:latin typeface="TH SarabunPSK" pitchFamily="34" charset="-34"/>
                <a:cs typeface="TH SarabunPSK" pitchFamily="34" charset="-34"/>
              </a:rPr>
              <a:t>  </a:t>
            </a:r>
            <a:r>
              <a:rPr kumimoji="0" lang="th-TH" sz="36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H SarabunPSK" pitchFamily="34" charset="-34"/>
                <a:ea typeface="+mj-ea"/>
                <a:cs typeface="TH SarabunPSK" pitchFamily="34" charset="-34"/>
              </a:rPr>
              <a:t>   </a:t>
            </a:r>
            <a:endParaRPr kumimoji="0" lang="en-US" sz="3600" b="1" i="0" u="none" strike="noStrike" kern="1200" cap="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H SarabunPSK" pitchFamily="34" charset="-34"/>
              <a:ea typeface="+mj-ea"/>
              <a:cs typeface="TH SarabunPSK" pitchFamily="34" charset="-34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683568" y="2348880"/>
            <a:ext cx="7776864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pic>
        <p:nvPicPr>
          <p:cNvPr id="6" name="Picture 5" descr="logosua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95736" y="6028972"/>
            <a:ext cx="625604" cy="7680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476672"/>
            <a:ext cx="8280920" cy="1728192"/>
          </a:xfrm>
        </p:spPr>
        <p:txBody>
          <a:bodyPr>
            <a:noAutofit/>
          </a:bodyPr>
          <a:lstStyle/>
          <a:p>
            <a:r>
              <a:rPr lang="th-TH" sz="3800" b="1" dirty="0">
                <a:latin typeface="TH SarabunPSK" pitchFamily="34" charset="-34"/>
                <a:cs typeface="TH SarabunPSK" pitchFamily="34" charset="-34"/>
              </a:rPr>
              <a:t>โครงการวิจัยเพื่อพัฒนาโรงเรียน</a:t>
            </a:r>
            <a:r>
              <a:rPr lang="th-TH" sz="3800" b="1" dirty="0" smtClean="0">
                <a:latin typeface="TH SarabunPSK" pitchFamily="34" charset="-34"/>
                <a:cs typeface="TH SarabunPSK" pitchFamily="34" charset="-34"/>
              </a:rPr>
              <a:t>ต้นแบบด้าน</a:t>
            </a:r>
            <a:r>
              <a:rPr lang="th-TH" sz="3800" b="1" dirty="0">
                <a:latin typeface="TH SarabunPSK" pitchFamily="34" charset="-34"/>
                <a:cs typeface="TH SarabunPSK" pitchFamily="34" charset="-34"/>
              </a:rPr>
              <a:t>การบริหาร</a:t>
            </a:r>
            <a:r>
              <a:rPr lang="th-TH" sz="3800" b="1" dirty="0" smtClean="0">
                <a:latin typeface="TH SarabunPSK" pitchFamily="34" charset="-34"/>
                <a:cs typeface="TH SarabunPSK" pitchFamily="34" charset="-34"/>
              </a:rPr>
              <a:t>จัดการ</a:t>
            </a:r>
            <a:r>
              <a:rPr lang="th-TH" sz="3600" b="1" dirty="0" smtClean="0">
                <a:latin typeface="TH SarabunPSK" pitchFamily="34" charset="-34"/>
                <a:cs typeface="TH SarabunPSK" pitchFamily="34" charset="-34"/>
              </a:rPr>
              <a:t>สู่ความเป็นเลิศตาม</a:t>
            </a:r>
            <a:r>
              <a:rPr lang="th-TH" sz="3600" b="1" dirty="0">
                <a:latin typeface="TH SarabunPSK" pitchFamily="34" charset="-34"/>
                <a:cs typeface="TH SarabunPSK" pitchFamily="34" charset="-34"/>
              </a:rPr>
              <a:t>หลักปรัชญาการจัดการคุณภาพทั่วทั้ง</a:t>
            </a:r>
            <a:r>
              <a:rPr lang="th-TH" sz="3600" b="1" dirty="0" smtClean="0">
                <a:latin typeface="TH SarabunPSK" pitchFamily="34" charset="-34"/>
                <a:cs typeface="TH SarabunPSK" pitchFamily="34" charset="-34"/>
              </a:rPr>
              <a:t>องค์กร  ปีงบประมาณ 2555 </a:t>
            </a:r>
            <a:endParaRPr lang="en-US" sz="38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solidFill>
            <a:srgbClr val="FF9900"/>
          </a:solidFill>
        </p:spPr>
        <p:txBody>
          <a:bodyPr>
            <a:noAutofit/>
          </a:bodyPr>
          <a:lstStyle/>
          <a:p>
            <a:pPr algn="r"/>
            <a:r>
              <a:rPr lang="th-TH" sz="5400" b="1" dirty="0" smtClean="0">
                <a:latin typeface="TH SarabunPSK" pitchFamily="34" charset="-34"/>
                <a:cs typeface="TH SarabunPSK" pitchFamily="34" charset="-34"/>
              </a:rPr>
              <a:t>มหาวิทยาลัยราชภัฏสวนสุนันทา</a:t>
            </a:r>
            <a:endParaRPr lang="th-TH" sz="54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83568" y="2564904"/>
            <a:ext cx="3960440" cy="3456384"/>
          </a:xfrm>
          <a:prstGeom prst="rect">
            <a:avLst/>
          </a:prstGeom>
        </p:spPr>
        <p:txBody>
          <a:bodyPr vert="horz" anchor="b">
            <a:normAutofit fontScale="625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65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H SarabunPSK" pitchFamily="34" charset="-34"/>
                <a:ea typeface="+mj-ea"/>
                <a:cs typeface="TH SarabunPSK" pitchFamily="34" charset="-34"/>
              </a:rPr>
              <a:t>แผนปฏิบัติการ</a:t>
            </a:r>
          </a:p>
          <a:p>
            <a:pPr marL="742950" lvl="0" indent="-742950">
              <a:spcBef>
                <a:spcPct val="0"/>
              </a:spcBef>
            </a:pPr>
            <a:r>
              <a:rPr lang="th-TH" sz="5800" dirty="0" smtClean="0">
                <a:latin typeface="TH SarabunPSK" pitchFamily="34" charset="-34"/>
                <a:cs typeface="TH SarabunPSK" pitchFamily="34" charset="-34"/>
              </a:rPr>
              <a:t>มกราคม 2555      23(จันทร์)</a:t>
            </a:r>
          </a:p>
          <a:p>
            <a:pPr marL="742950" lvl="0" indent="-742950">
              <a:spcBef>
                <a:spcPct val="0"/>
              </a:spcBef>
            </a:pPr>
            <a:r>
              <a:rPr lang="th-TH" sz="5800" dirty="0" smtClean="0">
                <a:latin typeface="TH SarabunPSK" pitchFamily="34" charset="-34"/>
                <a:cs typeface="TH SarabunPSK" pitchFamily="34" charset="-34"/>
              </a:rPr>
              <a:t>กุมภาพันธ์ 2555    1 เสาร์    </a:t>
            </a:r>
          </a:p>
          <a:p>
            <a:pPr marL="742950" lvl="0" indent="-742950">
              <a:spcBef>
                <a:spcPct val="0"/>
              </a:spcBef>
            </a:pPr>
            <a:r>
              <a:rPr lang="th-TH" sz="5800" dirty="0" smtClean="0">
                <a:latin typeface="TH SarabunPSK" pitchFamily="34" charset="-34"/>
                <a:cs typeface="TH SarabunPSK" pitchFamily="34" charset="-34"/>
              </a:rPr>
              <a:t>มีนาคม 2555        1 เสาร์</a:t>
            </a:r>
          </a:p>
          <a:p>
            <a:pPr marL="742950" lvl="0" indent="-742950">
              <a:spcBef>
                <a:spcPct val="0"/>
              </a:spcBef>
            </a:pPr>
            <a:r>
              <a:rPr lang="th-TH" sz="5800" dirty="0" smtClean="0">
                <a:latin typeface="TH SarabunPSK" pitchFamily="34" charset="-34"/>
                <a:cs typeface="TH SarabunPSK" pitchFamily="34" charset="-34"/>
              </a:rPr>
              <a:t>เมษายน 2555       1 เสาร์</a:t>
            </a:r>
          </a:p>
          <a:p>
            <a:pPr marL="742950" lvl="0" indent="-742950">
              <a:spcBef>
                <a:spcPct val="0"/>
              </a:spcBef>
            </a:pPr>
            <a:r>
              <a:rPr lang="th-TH" sz="5800" dirty="0" smtClean="0">
                <a:latin typeface="TH SarabunPSK" pitchFamily="34" charset="-34"/>
                <a:cs typeface="TH SarabunPSK" pitchFamily="34" charset="-34"/>
              </a:rPr>
              <a:t>  </a:t>
            </a:r>
            <a:endParaRPr lang="en-US" sz="5800" dirty="0">
              <a:latin typeface="TH SarabunPSK" pitchFamily="34" charset="-34"/>
              <a:cs typeface="TH SarabunPSK" pitchFamily="34" charset="-34"/>
            </a:endParaRPr>
          </a:p>
          <a:p>
            <a:pPr marL="742950" lvl="0" indent="-742950">
              <a:spcBef>
                <a:spcPct val="0"/>
              </a:spcBef>
              <a:buAutoNum type="thaiAlphaPeriod"/>
            </a:pPr>
            <a:endParaRPr lang="th-TH" sz="3600" b="1" cap="all" dirty="0" smtClean="0">
              <a:solidFill>
                <a:schemeClr val="tx2"/>
              </a:solidFill>
              <a:latin typeface="TH SarabunPSK" pitchFamily="34" charset="-34"/>
              <a:ea typeface="+mj-ea"/>
              <a:cs typeface="TH SarabunPSK" pitchFamily="34" charset="-3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sz="3600" b="1" cap="all" dirty="0" smtClean="0">
                <a:solidFill>
                  <a:schemeClr val="tx2"/>
                </a:solidFill>
                <a:latin typeface="TH SarabunPSK" pitchFamily="34" charset="-34"/>
                <a:ea typeface="+mj-ea"/>
                <a:cs typeface="TH SarabunPSK" pitchFamily="34" charset="-34"/>
              </a:rPr>
              <a:t> </a:t>
            </a:r>
            <a:endParaRPr kumimoji="0" lang="en-US" sz="3600" b="1" i="0" u="none" strike="noStrike" kern="1200" cap="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H SarabunPSK" pitchFamily="34" charset="-34"/>
              <a:ea typeface="+mj-ea"/>
              <a:cs typeface="TH SarabunPSK" pitchFamily="34" charset="-34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683568" y="2348880"/>
            <a:ext cx="7776864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pic>
        <p:nvPicPr>
          <p:cNvPr id="6" name="Picture 5" descr="logosua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95736" y="6028972"/>
            <a:ext cx="625604" cy="768068"/>
          </a:xfrm>
          <a:prstGeom prst="rect">
            <a:avLst/>
          </a:prstGeom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4788024" y="2492896"/>
            <a:ext cx="3960440" cy="3456384"/>
          </a:xfrm>
          <a:prstGeom prst="rect">
            <a:avLst/>
          </a:prstGeom>
        </p:spPr>
        <p:txBody>
          <a:bodyPr vert="horz" anchor="b">
            <a:normAutofit fontScale="625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65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H SarabunPSK" pitchFamily="34" charset="-34"/>
                <a:ea typeface="+mj-ea"/>
                <a:cs typeface="TH SarabunPSK" pitchFamily="34" charset="-34"/>
              </a:rPr>
              <a:t> </a:t>
            </a:r>
          </a:p>
          <a:p>
            <a:pPr marL="742950" lvl="0" indent="-742950">
              <a:spcBef>
                <a:spcPct val="0"/>
              </a:spcBef>
            </a:pPr>
            <a:r>
              <a:rPr lang="th-TH" sz="5800" dirty="0" smtClean="0">
                <a:latin typeface="TH SarabunPSK" pitchFamily="34" charset="-34"/>
                <a:cs typeface="TH SarabunPSK" pitchFamily="34" charset="-34"/>
              </a:rPr>
              <a:t>พฤษภาคม  2555    1 เสาร์</a:t>
            </a:r>
          </a:p>
          <a:p>
            <a:pPr marL="742950" lvl="0" indent="-742950">
              <a:spcBef>
                <a:spcPct val="0"/>
              </a:spcBef>
            </a:pPr>
            <a:r>
              <a:rPr lang="th-TH" sz="5800" dirty="0" smtClean="0">
                <a:latin typeface="TH SarabunPSK" pitchFamily="34" charset="-34"/>
                <a:cs typeface="TH SarabunPSK" pitchFamily="34" charset="-34"/>
              </a:rPr>
              <a:t>มิถุนายน 2555       1 เสาร์    </a:t>
            </a:r>
          </a:p>
          <a:p>
            <a:pPr marL="742950" lvl="0" indent="-742950">
              <a:spcBef>
                <a:spcPct val="0"/>
              </a:spcBef>
            </a:pPr>
            <a:r>
              <a:rPr lang="th-TH" sz="5800" dirty="0" smtClean="0">
                <a:latin typeface="TH SarabunPSK" pitchFamily="34" charset="-34"/>
                <a:cs typeface="TH SarabunPSK" pitchFamily="34" charset="-34"/>
              </a:rPr>
              <a:t>กรกฎาคม 2555      1 เสาร์</a:t>
            </a:r>
          </a:p>
          <a:p>
            <a:pPr marL="742950" lvl="0" indent="-742950">
              <a:spcBef>
                <a:spcPct val="0"/>
              </a:spcBef>
            </a:pPr>
            <a:r>
              <a:rPr lang="th-TH" sz="5800" dirty="0" smtClean="0">
                <a:latin typeface="TH SarabunPSK" pitchFamily="34" charset="-34"/>
                <a:cs typeface="TH SarabunPSK" pitchFamily="34" charset="-34"/>
              </a:rPr>
              <a:t>สิงหาคม 2555        1 เสาร์</a:t>
            </a:r>
          </a:p>
          <a:p>
            <a:pPr marL="742950" indent="-742950">
              <a:spcBef>
                <a:spcPct val="0"/>
              </a:spcBef>
            </a:pPr>
            <a:r>
              <a:rPr lang="th-TH" sz="5800" dirty="0" smtClean="0">
                <a:latin typeface="TH SarabunPSK" pitchFamily="34" charset="-34"/>
                <a:cs typeface="TH SarabunPSK" pitchFamily="34" charset="-34"/>
              </a:rPr>
              <a:t>กันยายน 2555       1 เสาร์  </a:t>
            </a:r>
            <a:endParaRPr lang="en-US" sz="5800" dirty="0">
              <a:latin typeface="TH SarabunPSK" pitchFamily="34" charset="-34"/>
              <a:cs typeface="TH SarabunPSK" pitchFamily="34" charset="-34"/>
            </a:endParaRPr>
          </a:p>
          <a:p>
            <a:pPr marL="742950" lvl="0" indent="-742950">
              <a:spcBef>
                <a:spcPct val="0"/>
              </a:spcBef>
              <a:buAutoNum type="thaiAlphaPeriod"/>
            </a:pPr>
            <a:endParaRPr lang="th-TH" sz="3600" b="1" cap="all" dirty="0" smtClean="0">
              <a:solidFill>
                <a:schemeClr val="tx2"/>
              </a:solidFill>
              <a:latin typeface="TH SarabunPSK" pitchFamily="34" charset="-34"/>
              <a:ea typeface="+mj-ea"/>
              <a:cs typeface="TH SarabunPSK" pitchFamily="34" charset="-3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sz="3600" b="1" cap="all" dirty="0" smtClean="0">
                <a:solidFill>
                  <a:schemeClr val="tx2"/>
                </a:solidFill>
                <a:latin typeface="TH SarabunPSK" pitchFamily="34" charset="-34"/>
                <a:ea typeface="+mj-ea"/>
                <a:cs typeface="TH SarabunPSK" pitchFamily="34" charset="-34"/>
              </a:rPr>
              <a:t> </a:t>
            </a:r>
            <a:endParaRPr kumimoji="0" lang="en-US" sz="3600" b="1" i="0" u="none" strike="noStrike" kern="1200" cap="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H SarabunPSK" pitchFamily="34" charset="-34"/>
              <a:ea typeface="+mj-ea"/>
              <a:cs typeface="TH SarabunPSK" pitchFamily="34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476672"/>
            <a:ext cx="8280920" cy="1728192"/>
          </a:xfrm>
        </p:spPr>
        <p:txBody>
          <a:bodyPr>
            <a:noAutofit/>
          </a:bodyPr>
          <a:lstStyle/>
          <a:p>
            <a:r>
              <a:rPr lang="th-TH" sz="3800" b="1" dirty="0">
                <a:latin typeface="TH SarabunPSK" pitchFamily="34" charset="-34"/>
                <a:cs typeface="TH SarabunPSK" pitchFamily="34" charset="-34"/>
              </a:rPr>
              <a:t>โครงการวิจัยเพื่อพัฒนาโรงเรียน</a:t>
            </a:r>
            <a:r>
              <a:rPr lang="th-TH" sz="3800" b="1" dirty="0" smtClean="0">
                <a:latin typeface="TH SarabunPSK" pitchFamily="34" charset="-34"/>
                <a:cs typeface="TH SarabunPSK" pitchFamily="34" charset="-34"/>
              </a:rPr>
              <a:t>ต้นแบบด้าน</a:t>
            </a:r>
            <a:r>
              <a:rPr lang="th-TH" sz="3800" b="1" dirty="0">
                <a:latin typeface="TH SarabunPSK" pitchFamily="34" charset="-34"/>
                <a:cs typeface="TH SarabunPSK" pitchFamily="34" charset="-34"/>
              </a:rPr>
              <a:t>การบริหาร</a:t>
            </a:r>
            <a:r>
              <a:rPr lang="th-TH" sz="3800" b="1" dirty="0" smtClean="0">
                <a:latin typeface="TH SarabunPSK" pitchFamily="34" charset="-34"/>
                <a:cs typeface="TH SarabunPSK" pitchFamily="34" charset="-34"/>
              </a:rPr>
              <a:t>จัดการ</a:t>
            </a:r>
            <a:r>
              <a:rPr lang="th-TH" sz="3600" b="1" dirty="0" smtClean="0">
                <a:latin typeface="TH SarabunPSK" pitchFamily="34" charset="-34"/>
                <a:cs typeface="TH SarabunPSK" pitchFamily="34" charset="-34"/>
              </a:rPr>
              <a:t>สู่ความเป็นเลิศตาม</a:t>
            </a:r>
            <a:r>
              <a:rPr lang="th-TH" sz="3600" b="1" dirty="0">
                <a:latin typeface="TH SarabunPSK" pitchFamily="34" charset="-34"/>
                <a:cs typeface="TH SarabunPSK" pitchFamily="34" charset="-34"/>
              </a:rPr>
              <a:t>หลักปรัชญาการจัดการคุณภาพทั่วทั้ง</a:t>
            </a:r>
            <a:r>
              <a:rPr lang="th-TH" sz="3600" b="1" dirty="0" smtClean="0">
                <a:latin typeface="TH SarabunPSK" pitchFamily="34" charset="-34"/>
                <a:cs typeface="TH SarabunPSK" pitchFamily="34" charset="-34"/>
              </a:rPr>
              <a:t>องค์กร  ปีงบประมาณ 2555 </a:t>
            </a:r>
            <a:endParaRPr lang="en-US" sz="38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solidFill>
            <a:srgbClr val="FF9900"/>
          </a:solidFill>
        </p:spPr>
        <p:txBody>
          <a:bodyPr>
            <a:noAutofit/>
          </a:bodyPr>
          <a:lstStyle/>
          <a:p>
            <a:pPr algn="r"/>
            <a:r>
              <a:rPr lang="th-TH" sz="5400" b="1" dirty="0" smtClean="0">
                <a:latin typeface="TH SarabunPSK" pitchFamily="34" charset="-34"/>
                <a:cs typeface="TH SarabunPSK" pitchFamily="34" charset="-34"/>
              </a:rPr>
              <a:t>มหาวิทยาลัยราชภัฏสวนสุนันทา</a:t>
            </a:r>
            <a:endParaRPr lang="th-TH" sz="54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83568" y="2564904"/>
            <a:ext cx="8280920" cy="3456384"/>
          </a:xfrm>
          <a:prstGeom prst="rect">
            <a:avLst/>
          </a:prstGeom>
        </p:spPr>
        <p:txBody>
          <a:bodyPr vert="horz" anchor="b">
            <a:normAutofit fontScale="55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65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H SarabunPSK" pitchFamily="34" charset="-34"/>
                <a:ea typeface="+mj-ea"/>
                <a:cs typeface="TH SarabunPSK" pitchFamily="34" charset="-34"/>
              </a:rPr>
              <a:t>ตัวชี้วัดความสำเร็จของโครงการ   </a:t>
            </a:r>
          </a:p>
          <a:p>
            <a:pPr marL="742950" lvl="0" indent="-742950">
              <a:spcBef>
                <a:spcPct val="0"/>
              </a:spcBef>
            </a:pPr>
            <a:r>
              <a:rPr lang="th-TH" sz="5800" dirty="0" smtClean="0">
                <a:latin typeface="TH SarabunPSK" pitchFamily="34" charset="-34"/>
                <a:cs typeface="TH SarabunPSK" pitchFamily="34" charset="-34"/>
              </a:rPr>
              <a:t>ก.กระบวนการ</a:t>
            </a:r>
            <a:r>
              <a:rPr lang="th-TH" sz="5800" dirty="0">
                <a:latin typeface="TH SarabunPSK" pitchFamily="34" charset="-34"/>
                <a:cs typeface="TH SarabunPSK" pitchFamily="34" charset="-34"/>
              </a:rPr>
              <a:t>ได้รับการยอมรับ</a:t>
            </a:r>
            <a:r>
              <a:rPr lang="th-TH" sz="5800" dirty="0" smtClean="0">
                <a:latin typeface="TH SarabunPSK" pitchFamily="34" charset="-34"/>
                <a:cs typeface="TH SarabunPSK" pitchFamily="34" charset="-34"/>
              </a:rPr>
              <a:t>จากผู้เข้าร่วมโครงการ มากกว่า</a:t>
            </a:r>
            <a:r>
              <a:rPr lang="th-TH" sz="5800" dirty="0">
                <a:latin typeface="TH SarabunPSK" pitchFamily="34" charset="-34"/>
                <a:cs typeface="TH SarabunPSK" pitchFamily="34" charset="-34"/>
              </a:rPr>
              <a:t>ร้อยละ</a:t>
            </a:r>
            <a:r>
              <a:rPr lang="th-TH" sz="5800" dirty="0" smtClean="0">
                <a:latin typeface="TH SarabunPSK" pitchFamily="34" charset="-34"/>
                <a:cs typeface="TH SarabunPSK" pitchFamily="34" charset="-34"/>
              </a:rPr>
              <a:t>80</a:t>
            </a:r>
          </a:p>
          <a:p>
            <a:pPr marL="742950" lvl="0" indent="-742950">
              <a:spcBef>
                <a:spcPct val="0"/>
              </a:spcBef>
            </a:pPr>
            <a:r>
              <a:rPr lang="th-TH" sz="5800" dirty="0" smtClean="0">
                <a:latin typeface="TH SarabunPSK" pitchFamily="34" charset="-34"/>
                <a:cs typeface="TH SarabunPSK" pitchFamily="34" charset="-34"/>
              </a:rPr>
              <a:t>ข.ครู/ผู้บริหารที่</a:t>
            </a:r>
            <a:r>
              <a:rPr lang="th-TH" sz="5800" dirty="0">
                <a:latin typeface="TH SarabunPSK" pitchFamily="34" charset="-34"/>
                <a:cs typeface="TH SarabunPSK" pitchFamily="34" charset="-34"/>
              </a:rPr>
              <a:t>เข้าโครงการสามารถ</a:t>
            </a:r>
            <a:r>
              <a:rPr lang="th-TH" sz="5800" dirty="0" smtClean="0">
                <a:latin typeface="TH SarabunPSK" pitchFamily="34" charset="-34"/>
                <a:cs typeface="TH SarabunPSK" pitchFamily="34" charset="-34"/>
              </a:rPr>
              <a:t>ผลิตผล</a:t>
            </a:r>
            <a:r>
              <a:rPr lang="th-TH" sz="5800" dirty="0">
                <a:latin typeface="TH SarabunPSK" pitchFamily="34" charset="-34"/>
                <a:cs typeface="TH SarabunPSK" pitchFamily="34" charset="-34"/>
              </a:rPr>
              <a:t>งาน</a:t>
            </a:r>
            <a:r>
              <a:rPr lang="th-TH" sz="5800" dirty="0" smtClean="0">
                <a:latin typeface="TH SarabunPSK" pitchFamily="34" charset="-34"/>
                <a:cs typeface="TH SarabunPSK" pitchFamily="34" charset="-34"/>
              </a:rPr>
              <a:t>ได้ตามกระบวนการ</a:t>
            </a:r>
          </a:p>
          <a:p>
            <a:pPr marL="742950" lvl="0" indent="-742950">
              <a:spcBef>
                <a:spcPct val="0"/>
              </a:spcBef>
            </a:pPr>
            <a:r>
              <a:rPr lang="th-TH" sz="5800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5800" dirty="0" smtClean="0">
                <a:latin typeface="TH SarabunPSK" pitchFamily="34" charset="-34"/>
                <a:cs typeface="TH SarabunPSK" pitchFamily="34" charset="-34"/>
              </a:rPr>
              <a:t> ที่กำหนด มากกว่าร้อยละ80</a:t>
            </a:r>
          </a:p>
          <a:p>
            <a:pPr marL="742950" lvl="0" indent="-742950">
              <a:spcBef>
                <a:spcPct val="0"/>
              </a:spcBef>
            </a:pPr>
            <a:r>
              <a:rPr lang="th-TH" sz="5800" dirty="0" smtClean="0">
                <a:latin typeface="TH SarabunPSK" pitchFamily="34" charset="-34"/>
                <a:cs typeface="TH SarabunPSK" pitchFamily="34" charset="-34"/>
              </a:rPr>
              <a:t>ค.ระดับ</a:t>
            </a:r>
            <a:r>
              <a:rPr lang="th-TH" sz="5800" dirty="0">
                <a:latin typeface="TH SarabunPSK" pitchFamily="34" charset="-34"/>
                <a:cs typeface="TH SarabunPSK" pitchFamily="34" charset="-34"/>
              </a:rPr>
              <a:t>ความพึงพอใจ</a:t>
            </a:r>
            <a:r>
              <a:rPr lang="th-TH" sz="5800" dirty="0" smtClean="0">
                <a:latin typeface="TH SarabunPSK" pitchFamily="34" charset="-34"/>
                <a:cs typeface="TH SarabunPSK" pitchFamily="34" charset="-34"/>
              </a:rPr>
              <a:t>ของผู้ใช้กระบวนการ มากกว่า</a:t>
            </a:r>
            <a:r>
              <a:rPr lang="th-TH" sz="5800" dirty="0">
                <a:latin typeface="TH SarabunPSK" pitchFamily="34" charset="-34"/>
                <a:cs typeface="TH SarabunPSK" pitchFamily="34" charset="-34"/>
              </a:rPr>
              <a:t>ร้อยละ</a:t>
            </a:r>
            <a:r>
              <a:rPr lang="th-TH" sz="5800" dirty="0" smtClean="0">
                <a:latin typeface="TH SarabunPSK" pitchFamily="34" charset="-34"/>
                <a:cs typeface="TH SarabunPSK" pitchFamily="34" charset="-34"/>
              </a:rPr>
              <a:t>80 </a:t>
            </a:r>
          </a:p>
          <a:p>
            <a:pPr marL="742950" indent="-742950">
              <a:spcBef>
                <a:spcPct val="0"/>
              </a:spcBef>
            </a:pPr>
            <a:r>
              <a:rPr lang="th-TH" sz="5800" dirty="0" smtClean="0">
                <a:latin typeface="TH SarabunPSK" pitchFamily="34" charset="-34"/>
                <a:cs typeface="TH SarabunPSK" pitchFamily="34" charset="-34"/>
              </a:rPr>
              <a:t>ง.ระดับ</a:t>
            </a:r>
            <a:r>
              <a:rPr lang="th-TH" sz="5800" dirty="0">
                <a:latin typeface="TH SarabunPSK" pitchFamily="34" charset="-34"/>
                <a:cs typeface="TH SarabunPSK" pitchFamily="34" charset="-34"/>
              </a:rPr>
              <a:t>ความพึงพอใจของ</a:t>
            </a:r>
            <a:r>
              <a:rPr lang="th-TH" sz="5800" dirty="0" smtClean="0">
                <a:latin typeface="TH SarabunPSK" pitchFamily="34" charset="-34"/>
                <a:cs typeface="TH SarabunPSK" pitchFamily="34" charset="-34"/>
              </a:rPr>
              <a:t>ผู้เกี่ยวข้อง มากกว่า</a:t>
            </a:r>
            <a:r>
              <a:rPr lang="th-TH" sz="5800" dirty="0">
                <a:latin typeface="TH SarabunPSK" pitchFamily="34" charset="-34"/>
                <a:cs typeface="TH SarabunPSK" pitchFamily="34" charset="-34"/>
              </a:rPr>
              <a:t>ร้อยละ80 </a:t>
            </a:r>
            <a:r>
              <a:rPr lang="th-TH" sz="5800" dirty="0" smtClean="0">
                <a:latin typeface="TH SarabunPSK" pitchFamily="34" charset="-34"/>
                <a:cs typeface="TH SarabunPSK" pitchFamily="34" charset="-34"/>
              </a:rPr>
              <a:t> </a:t>
            </a:r>
            <a:endParaRPr lang="en-US" sz="5800" dirty="0">
              <a:latin typeface="TH SarabunPSK" pitchFamily="34" charset="-34"/>
              <a:cs typeface="TH SarabunPSK" pitchFamily="34" charset="-34"/>
            </a:endParaRPr>
          </a:p>
          <a:p>
            <a:pPr marL="742950" lvl="0" indent="-742950">
              <a:spcBef>
                <a:spcPct val="0"/>
              </a:spcBef>
              <a:buAutoNum type="thaiAlphaPeriod"/>
            </a:pPr>
            <a:endParaRPr lang="th-TH" sz="3600" b="1" cap="all" dirty="0" smtClean="0">
              <a:solidFill>
                <a:schemeClr val="tx2"/>
              </a:solidFill>
              <a:latin typeface="TH SarabunPSK" pitchFamily="34" charset="-34"/>
              <a:ea typeface="+mj-ea"/>
              <a:cs typeface="TH SarabunPSK" pitchFamily="34" charset="-3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sz="3600" b="1" cap="all" dirty="0" smtClean="0">
                <a:solidFill>
                  <a:schemeClr val="tx2"/>
                </a:solidFill>
                <a:latin typeface="TH SarabunPSK" pitchFamily="34" charset="-34"/>
                <a:ea typeface="+mj-ea"/>
                <a:cs typeface="TH SarabunPSK" pitchFamily="34" charset="-34"/>
              </a:rPr>
              <a:t> </a:t>
            </a:r>
            <a:endParaRPr kumimoji="0" lang="en-US" sz="3600" b="1" i="0" u="none" strike="noStrike" kern="1200" cap="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H SarabunPSK" pitchFamily="34" charset="-34"/>
              <a:ea typeface="+mj-ea"/>
              <a:cs typeface="TH SarabunPSK" pitchFamily="34" charset="-34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683568" y="2348880"/>
            <a:ext cx="7776864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pic>
        <p:nvPicPr>
          <p:cNvPr id="6" name="Picture 5" descr="logosua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95736" y="6028972"/>
            <a:ext cx="625604" cy="7680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476672"/>
            <a:ext cx="8280920" cy="1728192"/>
          </a:xfrm>
        </p:spPr>
        <p:txBody>
          <a:bodyPr>
            <a:noAutofit/>
          </a:bodyPr>
          <a:lstStyle/>
          <a:p>
            <a:r>
              <a:rPr lang="th-TH" sz="3800" b="1" dirty="0">
                <a:latin typeface="TH SarabunPSK" pitchFamily="34" charset="-34"/>
                <a:cs typeface="TH SarabunPSK" pitchFamily="34" charset="-34"/>
              </a:rPr>
              <a:t>โครงการวิจัยเพื่อพัฒนาโรงเรียน</a:t>
            </a:r>
            <a:r>
              <a:rPr lang="th-TH" sz="3800" b="1" dirty="0" smtClean="0">
                <a:latin typeface="TH SarabunPSK" pitchFamily="34" charset="-34"/>
                <a:cs typeface="TH SarabunPSK" pitchFamily="34" charset="-34"/>
              </a:rPr>
              <a:t>ต้นแบบด้าน</a:t>
            </a:r>
            <a:r>
              <a:rPr lang="th-TH" sz="3800" b="1" dirty="0">
                <a:latin typeface="TH SarabunPSK" pitchFamily="34" charset="-34"/>
                <a:cs typeface="TH SarabunPSK" pitchFamily="34" charset="-34"/>
              </a:rPr>
              <a:t>การบริหาร</a:t>
            </a:r>
            <a:r>
              <a:rPr lang="th-TH" sz="3800" b="1" dirty="0" smtClean="0">
                <a:latin typeface="TH SarabunPSK" pitchFamily="34" charset="-34"/>
                <a:cs typeface="TH SarabunPSK" pitchFamily="34" charset="-34"/>
              </a:rPr>
              <a:t>จัดการ</a:t>
            </a:r>
            <a:r>
              <a:rPr lang="th-TH" sz="3600" b="1" dirty="0" smtClean="0">
                <a:latin typeface="TH SarabunPSK" pitchFamily="34" charset="-34"/>
                <a:cs typeface="TH SarabunPSK" pitchFamily="34" charset="-34"/>
              </a:rPr>
              <a:t>สู่ความเป็นเลิศตาม</a:t>
            </a:r>
            <a:r>
              <a:rPr lang="th-TH" sz="3600" b="1" dirty="0">
                <a:latin typeface="TH SarabunPSK" pitchFamily="34" charset="-34"/>
                <a:cs typeface="TH SarabunPSK" pitchFamily="34" charset="-34"/>
              </a:rPr>
              <a:t>หลักปรัชญาการจัดการคุณภาพทั่วทั้ง</a:t>
            </a:r>
            <a:r>
              <a:rPr lang="th-TH" sz="3600" b="1" dirty="0" smtClean="0">
                <a:latin typeface="TH SarabunPSK" pitchFamily="34" charset="-34"/>
                <a:cs typeface="TH SarabunPSK" pitchFamily="34" charset="-34"/>
              </a:rPr>
              <a:t>องค์กร  ปีงบประมาณ 2555 </a:t>
            </a:r>
            <a:endParaRPr lang="en-US" sz="38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11560" y="2492896"/>
            <a:ext cx="8280920" cy="2808312"/>
          </a:xfrm>
          <a:prstGeom prst="rect">
            <a:avLst/>
          </a:prstGeom>
        </p:spPr>
        <p:txBody>
          <a:bodyPr vert="horz" anchor="b">
            <a:normAutofit fontScale="925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46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H SarabunPSK" pitchFamily="34" charset="-34"/>
                <a:ea typeface="+mj-ea"/>
                <a:cs typeface="TH SarabunPSK" pitchFamily="34" charset="-34"/>
              </a:rPr>
              <a:t>ผลผลิตของโครงการ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sz="3600" b="1" cap="all" dirty="0" smtClean="0">
                <a:solidFill>
                  <a:schemeClr val="tx2"/>
                </a:solidFill>
                <a:latin typeface="TH SarabunPSK" pitchFamily="34" charset="-34"/>
                <a:ea typeface="+mj-ea"/>
                <a:cs typeface="TH SarabunPSK" pitchFamily="34" charset="-34"/>
              </a:rPr>
              <a:t>ก.สถานศึกษาได้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sz="3600" b="1" cap="all" dirty="0">
                <a:solidFill>
                  <a:schemeClr val="tx2"/>
                </a:solidFill>
                <a:latin typeface="TH SarabunPSK" pitchFamily="34" charset="-34"/>
                <a:ea typeface="+mj-ea"/>
                <a:cs typeface="TH SarabunPSK" pitchFamily="34" charset="-34"/>
              </a:rPr>
              <a:t> </a:t>
            </a:r>
            <a:r>
              <a:rPr lang="th-TH" sz="3600" b="1" cap="all" dirty="0" smtClean="0">
                <a:solidFill>
                  <a:schemeClr val="tx2"/>
                </a:solidFill>
                <a:latin typeface="TH SarabunPSK" pitchFamily="34" charset="-34"/>
                <a:ea typeface="+mj-ea"/>
                <a:cs typeface="TH SarabunPSK" pitchFamily="34" charset="-34"/>
              </a:rPr>
              <a:t> -คู่มือการใช้งานกระบวนการ 5 งาน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sz="3600" b="1" cap="all" dirty="0">
                <a:solidFill>
                  <a:schemeClr val="tx2"/>
                </a:solidFill>
                <a:latin typeface="TH SarabunPSK" pitchFamily="34" charset="-34"/>
                <a:ea typeface="+mj-ea"/>
                <a:cs typeface="TH SarabunPSK" pitchFamily="34" charset="-34"/>
              </a:rPr>
              <a:t> </a:t>
            </a:r>
            <a:r>
              <a:rPr lang="th-TH" sz="3600" b="1" cap="all" dirty="0" smtClean="0">
                <a:solidFill>
                  <a:schemeClr val="tx2"/>
                </a:solidFill>
                <a:latin typeface="TH SarabunPSK" pitchFamily="34" charset="-34"/>
                <a:ea typeface="+mj-ea"/>
                <a:cs typeface="TH SarabunPSK" pitchFamily="34" charset="-34"/>
              </a:rPr>
              <a:t> -ยุทธศาสตร์สถานศึกษา  </a:t>
            </a:r>
            <a:r>
              <a:rPr kumimoji="0" lang="th-TH" sz="36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H SarabunPSK" pitchFamily="34" charset="-34"/>
                <a:ea typeface="+mj-ea"/>
                <a:cs typeface="TH SarabunPSK" pitchFamily="34" charset="-34"/>
              </a:rPr>
              <a:t>แผนพัฒนางานวิชาการ แผนพัฒนางาน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sz="3600" b="1" cap="all" dirty="0">
                <a:solidFill>
                  <a:schemeClr val="tx2"/>
                </a:solidFill>
                <a:latin typeface="TH SarabunPSK" pitchFamily="34" charset="-34"/>
                <a:ea typeface="+mj-ea"/>
                <a:cs typeface="TH SarabunPSK" pitchFamily="34" charset="-34"/>
              </a:rPr>
              <a:t> </a:t>
            </a:r>
            <a:r>
              <a:rPr lang="th-TH" sz="3600" b="1" cap="all" dirty="0" smtClean="0">
                <a:solidFill>
                  <a:schemeClr val="tx2"/>
                </a:solidFill>
                <a:latin typeface="TH SarabunPSK" pitchFamily="34" charset="-34"/>
                <a:ea typeface="+mj-ea"/>
                <a:cs typeface="TH SarabunPSK" pitchFamily="34" charset="-34"/>
              </a:rPr>
              <a:t>  </a:t>
            </a:r>
            <a:r>
              <a:rPr kumimoji="0" lang="th-TH" sz="36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H SarabunPSK" pitchFamily="34" charset="-34"/>
                <a:ea typeface="+mj-ea"/>
                <a:cs typeface="TH SarabunPSK" pitchFamily="34" charset="-34"/>
              </a:rPr>
              <a:t>พัฒนาบุคลากร แผนพัฒนางานอาคารสถานที่ แผนงานประกัน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sz="3600" b="1" cap="all" dirty="0">
                <a:solidFill>
                  <a:schemeClr val="tx2"/>
                </a:solidFill>
                <a:latin typeface="TH SarabunPSK" pitchFamily="34" charset="-34"/>
                <a:ea typeface="+mj-ea"/>
                <a:cs typeface="TH SarabunPSK" pitchFamily="34" charset="-34"/>
              </a:rPr>
              <a:t> </a:t>
            </a:r>
            <a:r>
              <a:rPr lang="th-TH" sz="3600" b="1" cap="all" dirty="0" smtClean="0">
                <a:solidFill>
                  <a:schemeClr val="tx2"/>
                </a:solidFill>
                <a:latin typeface="TH SarabunPSK" pitchFamily="34" charset="-34"/>
                <a:ea typeface="+mj-ea"/>
                <a:cs typeface="TH SarabunPSK" pitchFamily="34" charset="-34"/>
              </a:rPr>
              <a:t>  </a:t>
            </a:r>
            <a:r>
              <a:rPr kumimoji="0" lang="th-TH" sz="36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H SarabunPSK" pitchFamily="34" charset="-34"/>
                <a:ea typeface="+mj-ea"/>
                <a:cs typeface="TH SarabunPSK" pitchFamily="34" charset="-34"/>
              </a:rPr>
              <a:t>คุณภาพ</a:t>
            </a:r>
            <a:endParaRPr kumimoji="0" lang="en-US" sz="3600" b="1" i="0" u="none" strike="noStrike" kern="1200" cap="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H SarabunPSK" pitchFamily="34" charset="-34"/>
              <a:ea typeface="+mj-ea"/>
              <a:cs typeface="TH SarabunPSK" pitchFamily="34" charset="-34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683568" y="2348880"/>
            <a:ext cx="7776864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2362200" y="6050037"/>
            <a:ext cx="6705600" cy="685800"/>
          </a:xfrm>
          <a:prstGeom prst="rect">
            <a:avLst/>
          </a:prstGeom>
          <a:solidFill>
            <a:srgbClr val="FF9900"/>
          </a:solidFill>
        </p:spPr>
        <p:txBody>
          <a:bodyPr vert="horz" anchor="ctr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th-TH" sz="5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 SarabunPSK" pitchFamily="34" charset="-34"/>
                <a:ea typeface="+mn-ea"/>
                <a:cs typeface="TH SarabunPSK" pitchFamily="34" charset="-34"/>
              </a:rPr>
              <a:t>มหาวิทยาลัยราชภัฏสวนสุนันทา</a:t>
            </a:r>
            <a:endParaRPr kumimoji="0" lang="th-TH" sz="5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8" name="Picture 7" descr="logosua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95736" y="6028972"/>
            <a:ext cx="625604" cy="7680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476672"/>
            <a:ext cx="8280920" cy="1728192"/>
          </a:xfrm>
        </p:spPr>
        <p:txBody>
          <a:bodyPr>
            <a:noAutofit/>
          </a:bodyPr>
          <a:lstStyle/>
          <a:p>
            <a:r>
              <a:rPr lang="th-TH" sz="3800" b="1" dirty="0" smtClean="0">
                <a:latin typeface="TH SarabunPSK" pitchFamily="34" charset="-34"/>
                <a:cs typeface="TH SarabunPSK" pitchFamily="34" charset="-34"/>
              </a:rPr>
              <a:t> </a:t>
            </a:r>
            <a:endParaRPr lang="en-US" sz="38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2362200" y="6050037"/>
            <a:ext cx="6705600" cy="685800"/>
          </a:xfrm>
          <a:prstGeom prst="rect">
            <a:avLst/>
          </a:prstGeom>
          <a:solidFill>
            <a:srgbClr val="FF9900"/>
          </a:solidFill>
        </p:spPr>
        <p:txBody>
          <a:bodyPr vert="horz" anchor="ctr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th-TH" sz="5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 SarabunPSK" pitchFamily="34" charset="-34"/>
                <a:ea typeface="+mn-ea"/>
                <a:cs typeface="TH SarabunPSK" pitchFamily="34" charset="-34"/>
              </a:rPr>
              <a:t>มหาวิทยาลัยราชภัฏสวนสุนันทา</a:t>
            </a:r>
            <a:endParaRPr kumimoji="0" lang="th-TH" sz="5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8" name="Picture 7" descr="logosua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95736" y="6028972"/>
            <a:ext cx="625604" cy="768068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539552" y="476672"/>
            <a:ext cx="8280920" cy="1728192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38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H SarabunPSK" pitchFamily="34" charset="-34"/>
                <a:ea typeface="+mj-ea"/>
                <a:cs typeface="TH SarabunPSK" pitchFamily="34" charset="-34"/>
              </a:rPr>
              <a:t> การบริหารจัดการ</a:t>
            </a:r>
            <a:r>
              <a:rPr kumimoji="0" lang="th-TH" sz="36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H SarabunPSK" pitchFamily="34" charset="-34"/>
                <a:ea typeface="+mj-ea"/>
                <a:cs typeface="TH SarabunPSK" pitchFamily="34" charset="-34"/>
              </a:rPr>
              <a:t>สู่ความเป็นเลิศตามหลักปรัชญาการจัดการคุณภาพทั่วทั้งองค์กร   </a:t>
            </a:r>
            <a:endParaRPr kumimoji="0" lang="en-US" sz="3800" b="1" i="0" u="none" strike="noStrike" kern="1200" cap="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H SarabunPSK" pitchFamily="34" charset="-34"/>
              <a:ea typeface="+mj-ea"/>
              <a:cs typeface="TH SarabunPSK" pitchFamily="34" charset="-34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2339752" y="2492896"/>
            <a:ext cx="3816424" cy="3312368"/>
          </a:xfrm>
          <a:prstGeom prst="rect">
            <a:avLst/>
          </a:prstGeom>
        </p:spPr>
        <p:txBody>
          <a:bodyPr vert="horz" anchor="b">
            <a:normAutofit fontScale="925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4800" b="1" i="0" u="none" strike="noStrike" kern="1200" cap="all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H SarabunPSK" pitchFamily="34" charset="-34"/>
                <a:ea typeface="+mj-ea"/>
                <a:cs typeface="TH SarabunPSK" pitchFamily="34" charset="-34"/>
              </a:rPr>
              <a:t>S</a:t>
            </a:r>
            <a:r>
              <a:rPr kumimoji="0" lang="en-US" sz="41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H SarabunPSK" pitchFamily="34" charset="-34"/>
                <a:ea typeface="+mj-ea"/>
                <a:cs typeface="TH SarabunPSK" pitchFamily="34" charset="-34"/>
              </a:rPr>
              <a:t>takeholder  </a:t>
            </a:r>
            <a:r>
              <a:rPr lang="en-US" sz="4100" b="1" cap="all" noProof="0" dirty="0" smtClean="0">
                <a:solidFill>
                  <a:schemeClr val="tx2"/>
                </a:solidFill>
                <a:latin typeface="TH SarabunPSK" pitchFamily="34" charset="-34"/>
                <a:ea typeface="+mj-ea"/>
                <a:cs typeface="TH SarabunPSK" pitchFamily="34" charset="-34"/>
              </a:rPr>
              <a:t> </a:t>
            </a:r>
            <a:r>
              <a:rPr lang="th-TH" sz="4100" b="1" cap="all" noProof="0" dirty="0" smtClean="0">
                <a:solidFill>
                  <a:schemeClr val="tx2"/>
                </a:solidFill>
                <a:latin typeface="TH SarabunPSK" pitchFamily="34" charset="-34"/>
                <a:ea typeface="+mj-ea"/>
                <a:cs typeface="TH SarabunPSK" pitchFamily="34" charset="-34"/>
              </a:rPr>
              <a:t> </a:t>
            </a:r>
            <a:endParaRPr kumimoji="0" lang="en-US" sz="4100" b="1" i="0" u="none" strike="noStrike" kern="1200" cap="all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H SarabunPSK" pitchFamily="34" charset="-34"/>
              <a:ea typeface="+mj-ea"/>
              <a:cs typeface="TH SarabunPSK" pitchFamily="34" charset="-34"/>
            </a:endParaRPr>
          </a:p>
          <a:p>
            <a:pPr lvl="0">
              <a:spcBef>
                <a:spcPct val="0"/>
              </a:spcBef>
              <a:buFont typeface="Arial" pitchFamily="34" charset="0"/>
              <a:buChar char="•"/>
            </a:pPr>
            <a:r>
              <a:rPr lang="en-US" sz="4800" b="1" cap="all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+mj-ea"/>
                <a:cs typeface="TH SarabunPSK" pitchFamily="34" charset="-34"/>
              </a:rPr>
              <a:t>I</a:t>
            </a:r>
            <a:r>
              <a:rPr lang="en-US" sz="4100" b="1" cap="all" dirty="0" smtClean="0">
                <a:solidFill>
                  <a:schemeClr val="tx2"/>
                </a:solidFill>
                <a:latin typeface="TH SarabunPSK" pitchFamily="34" charset="-34"/>
                <a:ea typeface="+mj-ea"/>
                <a:cs typeface="TH SarabunPSK" pitchFamily="34" charset="-34"/>
              </a:rPr>
              <a:t>nput </a:t>
            </a:r>
            <a:r>
              <a:rPr lang="en-US" sz="4100" b="1" cap="all" dirty="0" smtClean="0">
                <a:solidFill>
                  <a:schemeClr val="tx2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4100" b="1" cap="all" dirty="0" smtClean="0">
                <a:solidFill>
                  <a:schemeClr val="tx2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endParaRPr lang="en-US" sz="4100" b="1" cap="all" dirty="0" smtClean="0">
              <a:solidFill>
                <a:schemeClr val="tx2"/>
              </a:solidFill>
              <a:latin typeface="TH SarabunPSK" pitchFamily="34" charset="-34"/>
              <a:ea typeface="+mj-ea"/>
              <a:cs typeface="TH SarabunPSK" pitchFamily="34" charset="-34"/>
            </a:endParaRPr>
          </a:p>
          <a:p>
            <a:pPr lvl="0">
              <a:spcBef>
                <a:spcPct val="0"/>
              </a:spcBef>
              <a:buFont typeface="Arial" pitchFamily="34" charset="0"/>
              <a:buChar char="•"/>
            </a:pPr>
            <a:r>
              <a:rPr kumimoji="0" lang="en-US" sz="4800" b="1" i="0" u="none" strike="noStrike" kern="1200" cap="all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H SarabunPSK" pitchFamily="34" charset="-34"/>
                <a:ea typeface="+mj-ea"/>
                <a:cs typeface="TH SarabunPSK" pitchFamily="34" charset="-34"/>
              </a:rPr>
              <a:t>P</a:t>
            </a:r>
            <a:r>
              <a:rPr kumimoji="0" lang="en-US" sz="41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H SarabunPSK" pitchFamily="34" charset="-34"/>
                <a:ea typeface="+mj-ea"/>
                <a:cs typeface="TH SarabunPSK" pitchFamily="34" charset="-34"/>
              </a:rPr>
              <a:t>rocess</a:t>
            </a:r>
            <a:r>
              <a:rPr lang="en-US" sz="4100" b="1" cap="all" dirty="0">
                <a:solidFill>
                  <a:schemeClr val="tx2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sz="4100" b="1" cap="all" dirty="0" smtClean="0">
                <a:solidFill>
                  <a:schemeClr val="tx2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endParaRPr kumimoji="0" lang="en-US" sz="4100" b="1" i="0" u="none" strike="noStrike" kern="1200" cap="all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H SarabunPSK" pitchFamily="34" charset="-34"/>
              <a:ea typeface="+mj-ea"/>
              <a:cs typeface="TH SarabunPSK" pitchFamily="34" charset="-34"/>
            </a:endParaRPr>
          </a:p>
          <a:p>
            <a:pPr lvl="0">
              <a:spcBef>
                <a:spcPct val="0"/>
              </a:spcBef>
              <a:buFont typeface="Arial" pitchFamily="34" charset="0"/>
              <a:buChar char="•"/>
            </a:pPr>
            <a:r>
              <a:rPr kumimoji="0" lang="en-US" sz="4800" b="1" i="0" u="none" strike="noStrike" kern="1200" cap="all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H SarabunPSK" pitchFamily="34" charset="-34"/>
                <a:ea typeface="+mj-ea"/>
                <a:cs typeface="TH SarabunPSK" pitchFamily="34" charset="-34"/>
              </a:rPr>
              <a:t>O</a:t>
            </a:r>
            <a:r>
              <a:rPr kumimoji="0" lang="en-US" sz="41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H SarabunPSK" pitchFamily="34" charset="-34"/>
                <a:ea typeface="+mj-ea"/>
                <a:cs typeface="TH SarabunPSK" pitchFamily="34" charset="-34"/>
              </a:rPr>
              <a:t>utput</a:t>
            </a:r>
            <a:r>
              <a:rPr lang="en-US" sz="4100" b="1" cap="all" dirty="0">
                <a:solidFill>
                  <a:schemeClr val="tx2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sz="4100" b="1" cap="all" dirty="0" smtClean="0">
                <a:solidFill>
                  <a:schemeClr val="tx2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4100" b="1" cap="all" dirty="0" smtClean="0">
                <a:solidFill>
                  <a:schemeClr val="tx2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endParaRPr kumimoji="0" lang="en-US" sz="4100" b="1" i="0" u="none" strike="noStrike" kern="1200" cap="all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H SarabunPSK" pitchFamily="34" charset="-34"/>
              <a:ea typeface="+mj-ea"/>
              <a:cs typeface="TH SarabunPSK" pitchFamily="34" charset="-34"/>
            </a:endParaRPr>
          </a:p>
          <a:p>
            <a:pPr lvl="0">
              <a:spcBef>
                <a:spcPct val="0"/>
              </a:spcBef>
              <a:buFont typeface="Arial" pitchFamily="34" charset="0"/>
              <a:buChar char="•"/>
            </a:pPr>
            <a:r>
              <a:rPr kumimoji="0" lang="en-US" sz="4800" b="1" i="0" u="none" strike="noStrike" kern="1200" cap="all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H SarabunPSK" pitchFamily="34" charset="-34"/>
                <a:ea typeface="+mj-ea"/>
                <a:cs typeface="TH SarabunPSK" pitchFamily="34" charset="-34"/>
              </a:rPr>
              <a:t>C</a:t>
            </a:r>
            <a:r>
              <a:rPr kumimoji="0" lang="en-US" sz="41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H SarabunPSK" pitchFamily="34" charset="-34"/>
                <a:ea typeface="+mj-ea"/>
                <a:cs typeface="TH SarabunPSK" pitchFamily="34" charset="-34"/>
              </a:rPr>
              <a:t>ustomer</a:t>
            </a:r>
            <a:r>
              <a:rPr lang="en-US" sz="3600" b="1" cap="all" dirty="0">
                <a:solidFill>
                  <a:schemeClr val="tx2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sz="3600" b="1" cap="all" dirty="0" smtClean="0">
                <a:solidFill>
                  <a:schemeClr val="tx2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endParaRPr kumimoji="0" lang="en-US" sz="3600" b="1" i="0" u="none" strike="noStrike" kern="1200" cap="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H SarabunPSK" pitchFamily="34" charset="-34"/>
              <a:ea typeface="+mj-ea"/>
              <a:cs typeface="TH SarabunPSK" pitchFamily="34" charset="-34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683568" y="2348880"/>
            <a:ext cx="7776864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476672"/>
            <a:ext cx="8280920" cy="1728192"/>
          </a:xfrm>
        </p:spPr>
        <p:txBody>
          <a:bodyPr>
            <a:noAutofit/>
          </a:bodyPr>
          <a:lstStyle/>
          <a:p>
            <a:r>
              <a:rPr lang="th-TH" sz="3800" b="1" dirty="0">
                <a:latin typeface="TH SarabunPSK" pitchFamily="34" charset="-34"/>
                <a:cs typeface="TH SarabunPSK" pitchFamily="34" charset="-34"/>
              </a:rPr>
              <a:t>โครงการวิจัยเพื่อพัฒนาโรงเรียน</a:t>
            </a:r>
            <a:r>
              <a:rPr lang="th-TH" sz="3800" b="1" dirty="0" smtClean="0">
                <a:latin typeface="TH SarabunPSK" pitchFamily="34" charset="-34"/>
                <a:cs typeface="TH SarabunPSK" pitchFamily="34" charset="-34"/>
              </a:rPr>
              <a:t>ต้นแบบด้าน</a:t>
            </a:r>
            <a:r>
              <a:rPr lang="th-TH" sz="3800" b="1" dirty="0">
                <a:latin typeface="TH SarabunPSK" pitchFamily="34" charset="-34"/>
                <a:cs typeface="TH SarabunPSK" pitchFamily="34" charset="-34"/>
              </a:rPr>
              <a:t>การบริหาร</a:t>
            </a:r>
            <a:r>
              <a:rPr lang="th-TH" sz="3800" b="1" dirty="0" smtClean="0">
                <a:latin typeface="TH SarabunPSK" pitchFamily="34" charset="-34"/>
                <a:cs typeface="TH SarabunPSK" pitchFamily="34" charset="-34"/>
              </a:rPr>
              <a:t>จัดการ</a:t>
            </a:r>
            <a:r>
              <a:rPr lang="th-TH" sz="3600" b="1" dirty="0" smtClean="0">
                <a:latin typeface="TH SarabunPSK" pitchFamily="34" charset="-34"/>
                <a:cs typeface="TH SarabunPSK" pitchFamily="34" charset="-34"/>
              </a:rPr>
              <a:t>สู่ความเป็นเลิศตาม</a:t>
            </a:r>
            <a:r>
              <a:rPr lang="th-TH" sz="3600" b="1" dirty="0">
                <a:latin typeface="TH SarabunPSK" pitchFamily="34" charset="-34"/>
                <a:cs typeface="TH SarabunPSK" pitchFamily="34" charset="-34"/>
              </a:rPr>
              <a:t>หลักปรัชญาการจัดการคุณภาพทั่วทั้ง</a:t>
            </a:r>
            <a:r>
              <a:rPr lang="th-TH" sz="3600" b="1" dirty="0" smtClean="0">
                <a:latin typeface="TH SarabunPSK" pitchFamily="34" charset="-34"/>
                <a:cs typeface="TH SarabunPSK" pitchFamily="34" charset="-34"/>
              </a:rPr>
              <a:t>องค์กร  ปีงบประมาณ 2555 </a:t>
            </a:r>
            <a:endParaRPr lang="en-US" sz="38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11560" y="2492896"/>
            <a:ext cx="8280920" cy="2808312"/>
          </a:xfrm>
          <a:prstGeom prst="rect">
            <a:avLst/>
          </a:prstGeom>
        </p:spPr>
        <p:txBody>
          <a:bodyPr vert="horz" anchor="b">
            <a:normAutofit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46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H SarabunPSK" pitchFamily="34" charset="-34"/>
                <a:ea typeface="+mj-ea"/>
                <a:cs typeface="TH SarabunPSK" pitchFamily="34" charset="-34"/>
              </a:rPr>
              <a:t>ผลผลิตของโครงการ (ต่อ)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sz="3600" b="1" cap="all" dirty="0" smtClean="0">
                <a:solidFill>
                  <a:schemeClr val="tx2"/>
                </a:solidFill>
                <a:latin typeface="TH SarabunPSK" pitchFamily="34" charset="-34"/>
                <a:ea typeface="+mj-ea"/>
                <a:cs typeface="TH SarabunPSK" pitchFamily="34" charset="-34"/>
              </a:rPr>
              <a:t>ข.ครูได้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sz="3600" b="1" cap="all" dirty="0">
                <a:solidFill>
                  <a:schemeClr val="tx2"/>
                </a:solidFill>
                <a:latin typeface="TH SarabunPSK" pitchFamily="34" charset="-34"/>
                <a:ea typeface="+mj-ea"/>
                <a:cs typeface="TH SarabunPSK" pitchFamily="34" charset="-34"/>
              </a:rPr>
              <a:t> </a:t>
            </a:r>
            <a:r>
              <a:rPr lang="th-TH" sz="3600" b="1" cap="all" dirty="0" smtClean="0">
                <a:solidFill>
                  <a:schemeClr val="tx2"/>
                </a:solidFill>
                <a:latin typeface="TH SarabunPSK" pitchFamily="34" charset="-34"/>
                <a:ea typeface="+mj-ea"/>
                <a:cs typeface="TH SarabunPSK" pitchFamily="34" charset="-34"/>
              </a:rPr>
              <a:t> -คู่มือการใช้งานกระบวนการ 4 กระบวนการ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sz="3600" b="1" cap="all" dirty="0">
                <a:solidFill>
                  <a:schemeClr val="tx2"/>
                </a:solidFill>
                <a:latin typeface="TH SarabunPSK" pitchFamily="34" charset="-34"/>
                <a:ea typeface="+mj-ea"/>
                <a:cs typeface="TH SarabunPSK" pitchFamily="34" charset="-34"/>
              </a:rPr>
              <a:t> </a:t>
            </a:r>
            <a:r>
              <a:rPr lang="th-TH" sz="3600" b="1" cap="all" dirty="0" smtClean="0">
                <a:solidFill>
                  <a:schemeClr val="tx2"/>
                </a:solidFill>
                <a:latin typeface="TH SarabunPSK" pitchFamily="34" charset="-34"/>
                <a:ea typeface="+mj-ea"/>
                <a:cs typeface="TH SarabunPSK" pitchFamily="34" charset="-34"/>
              </a:rPr>
              <a:t> -กิจกรรมพัฒนาผู้เรียน </a:t>
            </a:r>
            <a:r>
              <a:rPr kumimoji="0" lang="th-TH" sz="36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H SarabunPSK" pitchFamily="34" charset="-34"/>
                <a:ea typeface="+mj-ea"/>
                <a:cs typeface="TH SarabunPSK" pitchFamily="34" charset="-34"/>
              </a:rPr>
              <a:t>นวัตกรรมการเรียนการสอน</a:t>
            </a:r>
          </a:p>
          <a:p>
            <a:pPr lvl="0">
              <a:spcBef>
                <a:spcPct val="0"/>
              </a:spcBef>
            </a:pPr>
            <a:r>
              <a:rPr lang="th-TH" sz="3600" b="1" cap="all" dirty="0">
                <a:solidFill>
                  <a:schemeClr val="tx2"/>
                </a:solidFill>
                <a:latin typeface="TH SarabunPSK" pitchFamily="34" charset="-34"/>
                <a:ea typeface="+mj-ea"/>
                <a:cs typeface="TH SarabunPSK" pitchFamily="34" charset="-34"/>
              </a:rPr>
              <a:t> </a:t>
            </a:r>
            <a:r>
              <a:rPr lang="th-TH" sz="3600" b="1" cap="all" dirty="0" smtClean="0">
                <a:solidFill>
                  <a:schemeClr val="tx2"/>
                </a:solidFill>
                <a:latin typeface="TH SarabunPSK" pitchFamily="34" charset="-34"/>
                <a:ea typeface="+mj-ea"/>
                <a:cs typeface="TH SarabunPSK" pitchFamily="34" charset="-34"/>
              </a:rPr>
              <a:t> -แผนการจัดการเรียนรู้ </a:t>
            </a:r>
            <a:r>
              <a:rPr kumimoji="0" lang="th-TH" sz="36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H SarabunPSK" pitchFamily="34" charset="-34"/>
                <a:ea typeface="+mj-ea"/>
                <a:cs typeface="TH SarabunPSK" pitchFamily="34" charset="-34"/>
              </a:rPr>
              <a:t>งานวิจัยในชั้นเรียน </a:t>
            </a:r>
            <a:endParaRPr kumimoji="0" lang="en-US" sz="3600" b="1" i="0" u="none" strike="noStrike" kern="1200" cap="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H SarabunPSK" pitchFamily="34" charset="-34"/>
              <a:ea typeface="+mj-ea"/>
              <a:cs typeface="TH SarabunPSK" pitchFamily="34" charset="-34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683568" y="2348880"/>
            <a:ext cx="7776864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2362200" y="6050037"/>
            <a:ext cx="6705600" cy="685800"/>
          </a:xfrm>
          <a:prstGeom prst="rect">
            <a:avLst/>
          </a:prstGeom>
          <a:solidFill>
            <a:srgbClr val="FF9900"/>
          </a:solidFill>
        </p:spPr>
        <p:txBody>
          <a:bodyPr vert="horz" anchor="ctr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th-TH" sz="5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 SarabunPSK" pitchFamily="34" charset="-34"/>
                <a:ea typeface="+mn-ea"/>
                <a:cs typeface="TH SarabunPSK" pitchFamily="34" charset="-34"/>
              </a:rPr>
              <a:t>มหาวิทยาลัยราชภัฏสวนสุนันทา</a:t>
            </a:r>
            <a:endParaRPr kumimoji="0" lang="th-TH" sz="5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8" name="Picture 7" descr="logosua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95736" y="6028972"/>
            <a:ext cx="625604" cy="7680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476672"/>
            <a:ext cx="8280920" cy="1728192"/>
          </a:xfrm>
        </p:spPr>
        <p:txBody>
          <a:bodyPr>
            <a:noAutofit/>
          </a:bodyPr>
          <a:lstStyle/>
          <a:p>
            <a:r>
              <a:rPr lang="th-TH" sz="3800" b="1" dirty="0">
                <a:latin typeface="TH SarabunPSK" pitchFamily="34" charset="-34"/>
                <a:cs typeface="TH SarabunPSK" pitchFamily="34" charset="-34"/>
              </a:rPr>
              <a:t>โครงการวิจัยเพื่อพัฒนาโรงเรียน</a:t>
            </a:r>
            <a:r>
              <a:rPr lang="th-TH" sz="3800" b="1" dirty="0" smtClean="0">
                <a:latin typeface="TH SarabunPSK" pitchFamily="34" charset="-34"/>
                <a:cs typeface="TH SarabunPSK" pitchFamily="34" charset="-34"/>
              </a:rPr>
              <a:t>ต้นแบบด้าน</a:t>
            </a:r>
            <a:r>
              <a:rPr lang="th-TH" sz="3800" b="1" dirty="0">
                <a:latin typeface="TH SarabunPSK" pitchFamily="34" charset="-34"/>
                <a:cs typeface="TH SarabunPSK" pitchFamily="34" charset="-34"/>
              </a:rPr>
              <a:t>การบริหาร</a:t>
            </a:r>
            <a:r>
              <a:rPr lang="th-TH" sz="3800" b="1" dirty="0" smtClean="0">
                <a:latin typeface="TH SarabunPSK" pitchFamily="34" charset="-34"/>
                <a:cs typeface="TH SarabunPSK" pitchFamily="34" charset="-34"/>
              </a:rPr>
              <a:t>จัดการ</a:t>
            </a:r>
            <a:r>
              <a:rPr lang="th-TH" sz="3600" b="1" dirty="0" smtClean="0">
                <a:latin typeface="TH SarabunPSK" pitchFamily="34" charset="-34"/>
                <a:cs typeface="TH SarabunPSK" pitchFamily="34" charset="-34"/>
              </a:rPr>
              <a:t>สู่ความเป็นเลิศตาม</a:t>
            </a:r>
            <a:r>
              <a:rPr lang="th-TH" sz="3600" b="1" dirty="0">
                <a:latin typeface="TH SarabunPSK" pitchFamily="34" charset="-34"/>
                <a:cs typeface="TH SarabunPSK" pitchFamily="34" charset="-34"/>
              </a:rPr>
              <a:t>หลักปรัชญาการจัดการคุณภาพทั่วทั้ง</a:t>
            </a:r>
            <a:r>
              <a:rPr lang="th-TH" sz="3600" b="1" dirty="0" smtClean="0">
                <a:latin typeface="TH SarabunPSK" pitchFamily="34" charset="-34"/>
                <a:cs typeface="TH SarabunPSK" pitchFamily="34" charset="-34"/>
              </a:rPr>
              <a:t>องค์กร  ปีงบประมาณ 2555 </a:t>
            </a:r>
            <a:endParaRPr lang="en-US" sz="38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11560" y="2492896"/>
            <a:ext cx="8280920" cy="2808312"/>
          </a:xfrm>
          <a:prstGeom prst="rect">
            <a:avLst/>
          </a:prstGeom>
        </p:spPr>
        <p:txBody>
          <a:bodyPr vert="horz" anchor="b">
            <a:normAutofit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46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H SarabunPSK" pitchFamily="34" charset="-34"/>
                <a:ea typeface="+mj-ea"/>
                <a:cs typeface="TH SarabunPSK" pitchFamily="34" charset="-34"/>
              </a:rPr>
              <a:t>ผลผลิตของโครงการ (ต่อ)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sz="3600" b="1" cap="all" dirty="0" smtClean="0">
                <a:solidFill>
                  <a:schemeClr val="tx2"/>
                </a:solidFill>
                <a:latin typeface="TH SarabunPSK" pitchFamily="34" charset="-34"/>
                <a:ea typeface="+mj-ea"/>
                <a:cs typeface="TH SarabunPSK" pitchFamily="34" charset="-34"/>
              </a:rPr>
              <a:t>ค.นักเรียนได้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sz="3600" b="1" cap="all" dirty="0">
                <a:solidFill>
                  <a:schemeClr val="tx2"/>
                </a:solidFill>
                <a:latin typeface="TH SarabunPSK" pitchFamily="34" charset="-34"/>
                <a:ea typeface="+mj-ea"/>
                <a:cs typeface="TH SarabunPSK" pitchFamily="34" charset="-34"/>
              </a:rPr>
              <a:t> </a:t>
            </a:r>
            <a:r>
              <a:rPr lang="th-TH" sz="3600" b="1" cap="all" dirty="0" smtClean="0">
                <a:solidFill>
                  <a:schemeClr val="tx2"/>
                </a:solidFill>
                <a:latin typeface="TH SarabunPSK" pitchFamily="34" charset="-34"/>
                <a:ea typeface="+mj-ea"/>
                <a:cs typeface="TH SarabunPSK" pitchFamily="34" charset="-34"/>
              </a:rPr>
              <a:t> -เกิดผลลัพธ์การเรียนรู้ตามมาตรฐานหลักสูตร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sz="3600" b="1" cap="all" dirty="0" smtClean="0">
                <a:solidFill>
                  <a:schemeClr val="tx2"/>
                </a:solidFill>
                <a:latin typeface="TH SarabunPSK" pitchFamily="34" charset="-34"/>
                <a:ea typeface="+mj-ea"/>
                <a:cs typeface="TH SarabunPSK" pitchFamily="34" charset="-34"/>
              </a:rPr>
              <a:t>ง.มหาวิทยาลัย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sz="3600" b="1" cap="all" dirty="0">
                <a:solidFill>
                  <a:schemeClr val="tx2"/>
                </a:solidFill>
                <a:latin typeface="TH SarabunPSK" pitchFamily="34" charset="-34"/>
                <a:ea typeface="+mj-ea"/>
                <a:cs typeface="TH SarabunPSK" pitchFamily="34" charset="-34"/>
              </a:rPr>
              <a:t> </a:t>
            </a:r>
            <a:r>
              <a:rPr lang="th-TH" sz="3600" b="1" cap="all" dirty="0" smtClean="0">
                <a:solidFill>
                  <a:schemeClr val="tx2"/>
                </a:solidFill>
                <a:latin typeface="TH SarabunPSK" pitchFamily="34" charset="-34"/>
                <a:ea typeface="+mj-ea"/>
                <a:cs typeface="TH SarabunPSK" pitchFamily="34" charset="-34"/>
              </a:rPr>
              <a:t> -บริการทางวิชาการแก่สถานศึกษา </a:t>
            </a:r>
            <a:endParaRPr kumimoji="0" lang="en-US" sz="3600" b="1" i="0" u="none" strike="noStrike" kern="1200" cap="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H SarabunPSK" pitchFamily="34" charset="-34"/>
              <a:ea typeface="+mj-ea"/>
              <a:cs typeface="TH SarabunPSK" pitchFamily="34" charset="-34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683568" y="2348880"/>
            <a:ext cx="7776864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2362200" y="6050037"/>
            <a:ext cx="6705600" cy="685800"/>
          </a:xfrm>
          <a:prstGeom prst="rect">
            <a:avLst/>
          </a:prstGeom>
          <a:solidFill>
            <a:srgbClr val="FF9900"/>
          </a:solidFill>
        </p:spPr>
        <p:txBody>
          <a:bodyPr vert="horz" anchor="ctr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th-TH" sz="5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 SarabunPSK" pitchFamily="34" charset="-34"/>
                <a:ea typeface="+mn-ea"/>
                <a:cs typeface="TH SarabunPSK" pitchFamily="34" charset="-34"/>
              </a:rPr>
              <a:t>มหาวิทยาลัยราชภัฏสวนสุนันทา</a:t>
            </a:r>
            <a:endParaRPr kumimoji="0" lang="th-TH" sz="5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8" name="Picture 7" descr="logosua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95736" y="6028972"/>
            <a:ext cx="625604" cy="7680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476672"/>
            <a:ext cx="8280920" cy="1728192"/>
          </a:xfrm>
        </p:spPr>
        <p:txBody>
          <a:bodyPr>
            <a:noAutofit/>
          </a:bodyPr>
          <a:lstStyle/>
          <a:p>
            <a:r>
              <a:rPr lang="th-TH" sz="3800" b="1" dirty="0">
                <a:latin typeface="TH SarabunPSK" pitchFamily="34" charset="-34"/>
                <a:cs typeface="TH SarabunPSK" pitchFamily="34" charset="-34"/>
              </a:rPr>
              <a:t>โครงการวิจัยเพื่อพัฒนาโรงเรียน</a:t>
            </a:r>
            <a:r>
              <a:rPr lang="th-TH" sz="3800" b="1" dirty="0" smtClean="0">
                <a:latin typeface="TH SarabunPSK" pitchFamily="34" charset="-34"/>
                <a:cs typeface="TH SarabunPSK" pitchFamily="34" charset="-34"/>
              </a:rPr>
              <a:t>ต้นแบบด้าน</a:t>
            </a:r>
            <a:r>
              <a:rPr lang="th-TH" sz="3800" b="1" dirty="0">
                <a:latin typeface="TH SarabunPSK" pitchFamily="34" charset="-34"/>
                <a:cs typeface="TH SarabunPSK" pitchFamily="34" charset="-34"/>
              </a:rPr>
              <a:t>การบริหาร</a:t>
            </a:r>
            <a:r>
              <a:rPr lang="th-TH" sz="3800" b="1" dirty="0" smtClean="0">
                <a:latin typeface="TH SarabunPSK" pitchFamily="34" charset="-34"/>
                <a:cs typeface="TH SarabunPSK" pitchFamily="34" charset="-34"/>
              </a:rPr>
              <a:t>จัดการ</a:t>
            </a:r>
            <a:r>
              <a:rPr lang="th-TH" sz="3600" b="1" dirty="0" smtClean="0">
                <a:latin typeface="TH SarabunPSK" pitchFamily="34" charset="-34"/>
                <a:cs typeface="TH SarabunPSK" pitchFamily="34" charset="-34"/>
              </a:rPr>
              <a:t>สู่ความเป็นเลิศตาม</a:t>
            </a:r>
            <a:r>
              <a:rPr lang="th-TH" sz="3600" b="1" dirty="0">
                <a:latin typeface="TH SarabunPSK" pitchFamily="34" charset="-34"/>
                <a:cs typeface="TH SarabunPSK" pitchFamily="34" charset="-34"/>
              </a:rPr>
              <a:t>หลักปรัชญาการจัดการคุณภาพทั่วทั้ง</a:t>
            </a:r>
            <a:r>
              <a:rPr lang="th-TH" sz="3600" b="1" dirty="0" smtClean="0">
                <a:latin typeface="TH SarabunPSK" pitchFamily="34" charset="-34"/>
                <a:cs typeface="TH SarabunPSK" pitchFamily="34" charset="-34"/>
              </a:rPr>
              <a:t>องค์กร  ปีงบประมาณ 2555 </a:t>
            </a:r>
            <a:endParaRPr lang="en-US" sz="38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11560" y="2492896"/>
            <a:ext cx="8280920" cy="3456384"/>
          </a:xfrm>
          <a:prstGeom prst="rect">
            <a:avLst/>
          </a:prstGeom>
        </p:spPr>
        <p:txBody>
          <a:bodyPr vert="horz" anchor="b">
            <a:normAutofit fontScale="925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46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H SarabunPSK" pitchFamily="34" charset="-34"/>
                <a:ea typeface="+mj-ea"/>
                <a:cs typeface="TH SarabunPSK" pitchFamily="34" charset="-34"/>
              </a:rPr>
              <a:t>ผลลัพธ์ของโครงการ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sz="3600" b="1" cap="all" dirty="0" smtClean="0">
                <a:solidFill>
                  <a:schemeClr val="tx2"/>
                </a:solidFill>
                <a:latin typeface="TH SarabunPSK" pitchFamily="34" charset="-34"/>
                <a:ea typeface="+mj-ea"/>
                <a:cs typeface="TH SarabunPSK" pitchFamily="34" charset="-34"/>
              </a:rPr>
              <a:t>ก.สถานศึกษาสามารถบริหารการศึกษาของสถานศึกษามีคุณภาพเป็นเลิศตามตัวชี้วัดของการประกันคุณภาพภายใน </a:t>
            </a:r>
          </a:p>
          <a:p>
            <a:pPr>
              <a:spcBef>
                <a:spcPct val="0"/>
              </a:spcBef>
            </a:pPr>
            <a:r>
              <a:rPr lang="th-TH" sz="3600" b="1" cap="all" dirty="0" smtClean="0">
                <a:solidFill>
                  <a:schemeClr val="tx2"/>
                </a:solidFill>
                <a:latin typeface="TH SarabunPSK" pitchFamily="34" charset="-34"/>
                <a:ea typeface="+mj-ea"/>
                <a:cs typeface="TH SarabunPSK" pitchFamily="34" charset="-34"/>
              </a:rPr>
              <a:t>ข.</a:t>
            </a:r>
            <a:r>
              <a:rPr lang="th-TH" sz="3600" b="1" cap="all" dirty="0" smtClean="0">
                <a:solidFill>
                  <a:schemeClr val="tx2"/>
                </a:solidFill>
                <a:latin typeface="TH SarabunPSK" pitchFamily="34" charset="-34"/>
                <a:cs typeface="TH SarabunPSK" pitchFamily="34" charset="-34"/>
              </a:rPr>
              <a:t>ครูสามารถจัดการการเรียนรู้แก่ผู้เรียนมีคุณภาพเป็นเลิศตาม</a:t>
            </a:r>
            <a:r>
              <a:rPr lang="th-TH" sz="3600" b="1" cap="all" dirty="0">
                <a:solidFill>
                  <a:schemeClr val="tx2"/>
                </a:solidFill>
                <a:latin typeface="TH SarabunPSK" pitchFamily="34" charset="-34"/>
                <a:cs typeface="TH SarabunPSK" pitchFamily="34" charset="-34"/>
              </a:rPr>
              <a:t>ตัวชี้วัดของการประกันคุณภาพภายใน </a:t>
            </a:r>
          </a:p>
          <a:p>
            <a:pPr>
              <a:spcBef>
                <a:spcPct val="0"/>
              </a:spcBef>
            </a:pPr>
            <a:r>
              <a:rPr lang="th-TH" sz="3600" b="1" cap="all" dirty="0" smtClean="0">
                <a:solidFill>
                  <a:schemeClr val="tx2"/>
                </a:solidFill>
                <a:latin typeface="TH SarabunPSK" pitchFamily="34" charset="-34"/>
                <a:cs typeface="TH SarabunPSK" pitchFamily="34" charset="-34"/>
              </a:rPr>
              <a:t>ค.นักเรียนเกิดการเรียนรู้มีคุณภาพเป็นเลิศตามตัวชี้วัดของการประกันคุณภาพภายใน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sz="3600" b="1" cap="all" dirty="0" smtClean="0">
                <a:solidFill>
                  <a:schemeClr val="tx2"/>
                </a:solidFill>
                <a:latin typeface="TH SarabunPSK" pitchFamily="34" charset="-34"/>
                <a:ea typeface="+mj-ea"/>
                <a:cs typeface="TH SarabunPSK" pitchFamily="34" charset="-34"/>
              </a:rPr>
              <a:t> </a:t>
            </a:r>
            <a:endParaRPr kumimoji="0" lang="en-US" sz="3600" b="1" i="0" u="none" strike="noStrike" kern="1200" cap="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H SarabunPSK" pitchFamily="34" charset="-34"/>
              <a:ea typeface="+mj-ea"/>
              <a:cs typeface="TH SarabunPSK" pitchFamily="34" charset="-34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683568" y="2348880"/>
            <a:ext cx="7776864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2362200" y="6050037"/>
            <a:ext cx="6705600" cy="685800"/>
          </a:xfrm>
          <a:prstGeom prst="rect">
            <a:avLst/>
          </a:prstGeom>
          <a:solidFill>
            <a:srgbClr val="FF9900"/>
          </a:solidFill>
        </p:spPr>
        <p:txBody>
          <a:bodyPr vert="horz" anchor="ctr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th-TH" sz="5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 SarabunPSK" pitchFamily="34" charset="-34"/>
                <a:ea typeface="+mn-ea"/>
                <a:cs typeface="TH SarabunPSK" pitchFamily="34" charset="-34"/>
              </a:rPr>
              <a:t>มหาวิทยาลัยราชภัฏสวนสุนันทา</a:t>
            </a:r>
            <a:endParaRPr kumimoji="0" lang="th-TH" sz="5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8" name="Picture 7" descr="logosua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95736" y="6028972"/>
            <a:ext cx="625604" cy="7680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476672"/>
            <a:ext cx="8280920" cy="1728192"/>
          </a:xfrm>
        </p:spPr>
        <p:txBody>
          <a:bodyPr>
            <a:noAutofit/>
          </a:bodyPr>
          <a:lstStyle/>
          <a:p>
            <a:r>
              <a:rPr lang="th-TH" sz="3800" b="1" dirty="0">
                <a:latin typeface="TH SarabunPSK" pitchFamily="34" charset="-34"/>
                <a:cs typeface="TH SarabunPSK" pitchFamily="34" charset="-34"/>
              </a:rPr>
              <a:t>โครงการวิจัยเพื่อพัฒนาโรงเรียน</a:t>
            </a:r>
            <a:r>
              <a:rPr lang="th-TH" sz="3800" b="1" dirty="0" smtClean="0">
                <a:latin typeface="TH SarabunPSK" pitchFamily="34" charset="-34"/>
                <a:cs typeface="TH SarabunPSK" pitchFamily="34" charset="-34"/>
              </a:rPr>
              <a:t>ต้นแบบด้าน</a:t>
            </a:r>
            <a:r>
              <a:rPr lang="th-TH" sz="3800" b="1" dirty="0">
                <a:latin typeface="TH SarabunPSK" pitchFamily="34" charset="-34"/>
                <a:cs typeface="TH SarabunPSK" pitchFamily="34" charset="-34"/>
              </a:rPr>
              <a:t>การบริหาร</a:t>
            </a:r>
            <a:r>
              <a:rPr lang="th-TH" sz="3800" b="1" dirty="0" smtClean="0">
                <a:latin typeface="TH SarabunPSK" pitchFamily="34" charset="-34"/>
                <a:cs typeface="TH SarabunPSK" pitchFamily="34" charset="-34"/>
              </a:rPr>
              <a:t>จัดการ</a:t>
            </a:r>
            <a:r>
              <a:rPr lang="th-TH" sz="3600" b="1" dirty="0" smtClean="0">
                <a:latin typeface="TH SarabunPSK" pitchFamily="34" charset="-34"/>
                <a:cs typeface="TH SarabunPSK" pitchFamily="34" charset="-34"/>
              </a:rPr>
              <a:t>สู่ความเป็นเลิศตาม</a:t>
            </a:r>
            <a:r>
              <a:rPr lang="th-TH" sz="3600" b="1" dirty="0">
                <a:latin typeface="TH SarabunPSK" pitchFamily="34" charset="-34"/>
                <a:cs typeface="TH SarabunPSK" pitchFamily="34" charset="-34"/>
              </a:rPr>
              <a:t>หลักปรัชญาการจัดการคุณภาพทั่วทั้ง</a:t>
            </a:r>
            <a:r>
              <a:rPr lang="th-TH" sz="3600" b="1" dirty="0" smtClean="0">
                <a:latin typeface="TH SarabunPSK" pitchFamily="34" charset="-34"/>
                <a:cs typeface="TH SarabunPSK" pitchFamily="34" charset="-34"/>
              </a:rPr>
              <a:t>องค์กร  ปีงบประมาณ 2555 </a:t>
            </a:r>
            <a:endParaRPr lang="en-US" sz="38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11560" y="2492896"/>
            <a:ext cx="8280920" cy="2232248"/>
          </a:xfrm>
          <a:prstGeom prst="rect">
            <a:avLst/>
          </a:prstGeom>
        </p:spPr>
        <p:txBody>
          <a:bodyPr vert="horz" anchor="b">
            <a:normAutofit fontScale="925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46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H SarabunPSK" pitchFamily="34" charset="-34"/>
                <a:ea typeface="+mj-ea"/>
                <a:cs typeface="TH SarabunPSK" pitchFamily="34" charset="-34"/>
              </a:rPr>
              <a:t>จุดหมายท้ายสุดของโครงการ  </a:t>
            </a:r>
          </a:p>
          <a:p>
            <a:pPr lvl="0">
              <a:spcBef>
                <a:spcPct val="0"/>
              </a:spcBef>
            </a:pPr>
            <a:r>
              <a:rPr lang="th-TH" sz="3600" b="1" cap="all" dirty="0" smtClean="0">
                <a:solidFill>
                  <a:schemeClr val="tx2"/>
                </a:solidFill>
                <a:latin typeface="TH SarabunPSK" pitchFamily="34" charset="-34"/>
                <a:ea typeface="+mj-ea"/>
                <a:cs typeface="TH SarabunPSK" pitchFamily="34" charset="-34"/>
              </a:rPr>
              <a:t>โรงเรียนเป้าหมายเป็น</a:t>
            </a:r>
            <a:r>
              <a:rPr lang="th-TH" sz="3600" b="1" cap="all" dirty="0">
                <a:solidFill>
                  <a:schemeClr val="tx2"/>
                </a:solidFill>
                <a:latin typeface="TH SarabunPSK" pitchFamily="34" charset="-34"/>
                <a:cs typeface="TH SarabunPSK" pitchFamily="34" charset="-34"/>
              </a:rPr>
              <a:t>สถานศึกษา</a:t>
            </a:r>
            <a:r>
              <a:rPr lang="th-TH" sz="3600" b="1" cap="all" dirty="0" smtClean="0">
                <a:solidFill>
                  <a:schemeClr val="tx2"/>
                </a:solidFill>
                <a:latin typeface="TH SarabunPSK" pitchFamily="34" charset="-34"/>
                <a:ea typeface="+mj-ea"/>
                <a:cs typeface="TH SarabunPSK" pitchFamily="34" charset="-34"/>
              </a:rPr>
              <a:t>ต้นแบบทางด้านการ</a:t>
            </a:r>
            <a:r>
              <a:rPr lang="th-TH" sz="3800" b="1" dirty="0" smtClean="0">
                <a:latin typeface="TH SarabunPSK" pitchFamily="34" charset="-34"/>
                <a:cs typeface="TH SarabunPSK" pitchFamily="34" charset="-34"/>
              </a:rPr>
              <a:t>ด้านการบริหารจัดการ</a:t>
            </a:r>
            <a:r>
              <a:rPr lang="th-TH" sz="3600" b="1" dirty="0" smtClean="0">
                <a:latin typeface="TH SarabunPSK" pitchFamily="34" charset="-34"/>
                <a:cs typeface="TH SarabunPSK" pitchFamily="34" charset="-34"/>
              </a:rPr>
              <a:t>สู่ความเป็นเลิศตามหลักปรัชญาการจัดการคุณภาพทั่วทั้งองค์กร </a:t>
            </a:r>
            <a:endParaRPr lang="th-TH" sz="3600" b="1" cap="all" dirty="0" smtClean="0">
              <a:solidFill>
                <a:schemeClr val="tx2"/>
              </a:solidFill>
              <a:latin typeface="TH SarabunPSK" pitchFamily="34" charset="-34"/>
              <a:cs typeface="TH SarabunPSK" pitchFamily="34" charset="-3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sz="3600" b="1" cap="all" dirty="0" smtClean="0">
                <a:solidFill>
                  <a:schemeClr val="tx2"/>
                </a:solidFill>
                <a:latin typeface="TH SarabunPSK" pitchFamily="34" charset="-34"/>
                <a:ea typeface="+mj-ea"/>
                <a:cs typeface="TH SarabunPSK" pitchFamily="34" charset="-34"/>
              </a:rPr>
              <a:t> </a:t>
            </a:r>
            <a:endParaRPr kumimoji="0" lang="en-US" sz="3600" b="1" i="0" u="none" strike="noStrike" kern="1200" cap="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H SarabunPSK" pitchFamily="34" charset="-34"/>
              <a:ea typeface="+mj-ea"/>
              <a:cs typeface="TH SarabunPSK" pitchFamily="34" charset="-34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683568" y="2348880"/>
            <a:ext cx="7776864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2362200" y="6050037"/>
            <a:ext cx="6705600" cy="685800"/>
          </a:xfrm>
          <a:prstGeom prst="rect">
            <a:avLst/>
          </a:prstGeom>
          <a:solidFill>
            <a:srgbClr val="FF9900"/>
          </a:solidFill>
        </p:spPr>
        <p:txBody>
          <a:bodyPr vert="horz" anchor="ctr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th-TH" sz="5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 SarabunPSK" pitchFamily="34" charset="-34"/>
                <a:ea typeface="+mn-ea"/>
                <a:cs typeface="TH SarabunPSK" pitchFamily="34" charset="-34"/>
              </a:rPr>
              <a:t>มหาวิทยาลัยราชภัฏสวนสุนันทา</a:t>
            </a:r>
            <a:endParaRPr kumimoji="0" lang="th-TH" sz="5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9" name="Picture 8" descr="logosua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95736" y="6028972"/>
            <a:ext cx="625604" cy="7680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476672"/>
            <a:ext cx="8280920" cy="1728192"/>
          </a:xfrm>
        </p:spPr>
        <p:txBody>
          <a:bodyPr>
            <a:noAutofit/>
          </a:bodyPr>
          <a:lstStyle/>
          <a:p>
            <a:r>
              <a:rPr lang="th-TH" sz="3800" b="1" dirty="0">
                <a:latin typeface="TH SarabunPSK" pitchFamily="34" charset="-34"/>
                <a:cs typeface="TH SarabunPSK" pitchFamily="34" charset="-34"/>
              </a:rPr>
              <a:t>โครงการวิจัยเพื่อพัฒนาโรงเรียน</a:t>
            </a:r>
            <a:r>
              <a:rPr lang="th-TH" sz="3800" b="1" dirty="0" smtClean="0">
                <a:latin typeface="TH SarabunPSK" pitchFamily="34" charset="-34"/>
                <a:cs typeface="TH SarabunPSK" pitchFamily="34" charset="-34"/>
              </a:rPr>
              <a:t>ต้นแบบด้าน</a:t>
            </a:r>
            <a:r>
              <a:rPr lang="th-TH" sz="3800" b="1" dirty="0">
                <a:latin typeface="TH SarabunPSK" pitchFamily="34" charset="-34"/>
                <a:cs typeface="TH SarabunPSK" pitchFamily="34" charset="-34"/>
              </a:rPr>
              <a:t>การบริหาร</a:t>
            </a:r>
            <a:r>
              <a:rPr lang="th-TH" sz="3800" b="1" dirty="0" smtClean="0">
                <a:latin typeface="TH SarabunPSK" pitchFamily="34" charset="-34"/>
                <a:cs typeface="TH SarabunPSK" pitchFamily="34" charset="-34"/>
              </a:rPr>
              <a:t>จัดการ</a:t>
            </a:r>
            <a:r>
              <a:rPr lang="th-TH" sz="3600" b="1" dirty="0" smtClean="0">
                <a:latin typeface="TH SarabunPSK" pitchFamily="34" charset="-34"/>
                <a:cs typeface="TH SarabunPSK" pitchFamily="34" charset="-34"/>
              </a:rPr>
              <a:t>สู่ความเป็นเลิศตาม</a:t>
            </a:r>
            <a:r>
              <a:rPr lang="th-TH" sz="3600" b="1" dirty="0">
                <a:latin typeface="TH SarabunPSK" pitchFamily="34" charset="-34"/>
                <a:cs typeface="TH SarabunPSK" pitchFamily="34" charset="-34"/>
              </a:rPr>
              <a:t>หลักปรัชญาการจัดการคุณภาพทั่วทั้ง</a:t>
            </a:r>
            <a:r>
              <a:rPr lang="th-TH" sz="3600" b="1" dirty="0" smtClean="0">
                <a:latin typeface="TH SarabunPSK" pitchFamily="34" charset="-34"/>
                <a:cs typeface="TH SarabunPSK" pitchFamily="34" charset="-34"/>
              </a:rPr>
              <a:t>องค์กร  ปีงบประมาณ 2555 </a:t>
            </a:r>
            <a:endParaRPr lang="en-US" sz="38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11560" y="2708920"/>
            <a:ext cx="8280920" cy="2232248"/>
          </a:xfrm>
          <a:prstGeom prst="rect">
            <a:avLst/>
          </a:prstGeom>
        </p:spPr>
        <p:txBody>
          <a:bodyPr vert="horz" anchor="b"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46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H SarabunPSK" pitchFamily="34" charset="-34"/>
                <a:ea typeface="+mj-ea"/>
                <a:cs typeface="TH SarabunPSK" pitchFamily="34" charset="-34"/>
              </a:rPr>
              <a:t>จบการนำเสนอ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200" b="1" cap="all" dirty="0" smtClean="0">
                <a:solidFill>
                  <a:srgbClr val="FF0000"/>
                </a:solidFill>
                <a:latin typeface="TH SarabunPSK" pitchFamily="34" charset="-34"/>
                <a:ea typeface="+mj-ea"/>
                <a:cs typeface="TH SarabunPSK" pitchFamily="34" charset="-34"/>
              </a:rPr>
              <a:t>Q &amp; A</a:t>
            </a:r>
            <a:endParaRPr lang="th-TH" sz="6000" b="1" cap="all" dirty="0" smtClean="0">
              <a:solidFill>
                <a:srgbClr val="FF0000"/>
              </a:solidFill>
              <a:latin typeface="TH SarabunPSK" pitchFamily="34" charset="-34"/>
              <a:cs typeface="TH SarabunPSK" pitchFamily="34" charset="-3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sz="3600" b="1" cap="all" dirty="0" smtClean="0">
                <a:solidFill>
                  <a:schemeClr val="tx2"/>
                </a:solidFill>
                <a:latin typeface="TH SarabunPSK" pitchFamily="34" charset="-34"/>
                <a:ea typeface="+mj-ea"/>
                <a:cs typeface="TH SarabunPSK" pitchFamily="34" charset="-34"/>
              </a:rPr>
              <a:t> </a:t>
            </a:r>
            <a:endParaRPr kumimoji="0" lang="en-US" sz="3600" b="1" i="0" u="none" strike="noStrike" kern="1200" cap="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H SarabunPSK" pitchFamily="34" charset="-34"/>
              <a:ea typeface="+mj-ea"/>
              <a:cs typeface="TH SarabunPSK" pitchFamily="34" charset="-34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683568" y="2348880"/>
            <a:ext cx="7776864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2362200" y="6050037"/>
            <a:ext cx="6705600" cy="685800"/>
          </a:xfrm>
          <a:prstGeom prst="rect">
            <a:avLst/>
          </a:prstGeom>
          <a:solidFill>
            <a:srgbClr val="FF9900"/>
          </a:solidFill>
        </p:spPr>
        <p:txBody>
          <a:bodyPr vert="horz" anchor="ctr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th-TH" sz="5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 SarabunPSK" pitchFamily="34" charset="-34"/>
                <a:ea typeface="+mn-ea"/>
                <a:cs typeface="TH SarabunPSK" pitchFamily="34" charset="-34"/>
              </a:rPr>
              <a:t>มหาวิทยาลัยราชภัฏสวนสุนันทา</a:t>
            </a:r>
            <a:endParaRPr kumimoji="0" lang="th-TH" sz="5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9" name="Picture 8" descr="logosua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95736" y="6028972"/>
            <a:ext cx="625604" cy="7680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476672"/>
            <a:ext cx="8280920" cy="1728192"/>
          </a:xfrm>
        </p:spPr>
        <p:txBody>
          <a:bodyPr>
            <a:noAutofit/>
          </a:bodyPr>
          <a:lstStyle/>
          <a:p>
            <a:r>
              <a:rPr lang="th-TH" sz="3800" b="1" dirty="0" smtClean="0">
                <a:latin typeface="TH SarabunPSK" pitchFamily="34" charset="-34"/>
                <a:cs typeface="TH SarabunPSK" pitchFamily="34" charset="-34"/>
              </a:rPr>
              <a:t> </a:t>
            </a:r>
            <a:endParaRPr lang="en-US" sz="38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2362200" y="6050037"/>
            <a:ext cx="6705600" cy="685800"/>
          </a:xfrm>
          <a:prstGeom prst="rect">
            <a:avLst/>
          </a:prstGeom>
          <a:solidFill>
            <a:srgbClr val="FF9900"/>
          </a:solidFill>
        </p:spPr>
        <p:txBody>
          <a:bodyPr vert="horz" anchor="ctr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th-TH" sz="5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 SarabunPSK" pitchFamily="34" charset="-34"/>
                <a:ea typeface="+mn-ea"/>
                <a:cs typeface="TH SarabunPSK" pitchFamily="34" charset="-34"/>
              </a:rPr>
              <a:t>มหาวิทยาลัยราชภัฏสวนสุนันทา</a:t>
            </a:r>
            <a:endParaRPr kumimoji="0" lang="th-TH" sz="5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8" name="Picture 7" descr="logosua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95736" y="6028972"/>
            <a:ext cx="625604" cy="768068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539552" y="476672"/>
            <a:ext cx="8280920" cy="1728192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38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H SarabunPSK" pitchFamily="34" charset="-34"/>
                <a:ea typeface="+mj-ea"/>
                <a:cs typeface="TH SarabunPSK" pitchFamily="34" charset="-34"/>
              </a:rPr>
              <a:t> การบริหารจัดการ</a:t>
            </a:r>
            <a:r>
              <a:rPr kumimoji="0" lang="th-TH" sz="36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H SarabunPSK" pitchFamily="34" charset="-34"/>
                <a:ea typeface="+mj-ea"/>
                <a:cs typeface="TH SarabunPSK" pitchFamily="34" charset="-34"/>
              </a:rPr>
              <a:t>สู่ความเป็นเลิศตามหลักปรัชญาการจัดการคุณภาพทั่วทั้งองค์กร   </a:t>
            </a:r>
            <a:endParaRPr kumimoji="0" lang="en-US" sz="3800" b="1" i="0" u="none" strike="noStrike" kern="1200" cap="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H SarabunPSK" pitchFamily="34" charset="-34"/>
              <a:ea typeface="+mj-ea"/>
              <a:cs typeface="TH SarabunPSK" pitchFamily="34" charset="-34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1691680" y="2492896"/>
            <a:ext cx="6120680" cy="3312368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4800" b="1" i="0" u="none" strike="noStrike" kern="1200" cap="all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H SarabunPSK" pitchFamily="34" charset="-34"/>
                <a:ea typeface="+mj-ea"/>
                <a:cs typeface="TH SarabunPSK" pitchFamily="34" charset="-34"/>
              </a:rPr>
              <a:t>T</a:t>
            </a:r>
            <a:r>
              <a:rPr lang="en-US" sz="4100" b="1" cap="all" dirty="0" err="1" smtClean="0">
                <a:solidFill>
                  <a:schemeClr val="tx2"/>
                </a:solidFill>
                <a:latin typeface="TH SarabunPSK" pitchFamily="34" charset="-34"/>
                <a:ea typeface="+mj-ea"/>
                <a:cs typeface="TH SarabunPSK" pitchFamily="34" charset="-34"/>
              </a:rPr>
              <a:t>otal</a:t>
            </a:r>
            <a:r>
              <a:rPr lang="en-US" sz="4100" b="1" cap="all" dirty="0" smtClean="0">
                <a:solidFill>
                  <a:schemeClr val="tx2"/>
                </a:solidFill>
                <a:latin typeface="TH SarabunPSK" pitchFamily="34" charset="-34"/>
                <a:ea typeface="+mj-ea"/>
                <a:cs typeface="TH SarabunPSK" pitchFamily="34" charset="-34"/>
              </a:rPr>
              <a:t> participation</a:t>
            </a:r>
            <a:r>
              <a:rPr kumimoji="0" lang="en-US" sz="41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H SarabunPSK" pitchFamily="34" charset="-34"/>
                <a:ea typeface="+mj-ea"/>
                <a:cs typeface="TH SarabunPSK" pitchFamily="34" charset="-34"/>
              </a:rPr>
              <a:t> </a:t>
            </a:r>
            <a:r>
              <a:rPr lang="en-US" sz="4100" b="1" cap="all" noProof="0" dirty="0" smtClean="0">
                <a:solidFill>
                  <a:schemeClr val="tx2"/>
                </a:solidFill>
                <a:latin typeface="TH SarabunPSK" pitchFamily="34" charset="-34"/>
                <a:ea typeface="+mj-ea"/>
                <a:cs typeface="TH SarabunPSK" pitchFamily="34" charset="-34"/>
              </a:rPr>
              <a:t> </a:t>
            </a:r>
            <a:r>
              <a:rPr lang="th-TH" sz="4100" b="1" cap="all" noProof="0" dirty="0" smtClean="0">
                <a:solidFill>
                  <a:schemeClr val="tx2"/>
                </a:solidFill>
                <a:latin typeface="TH SarabunPSK" pitchFamily="34" charset="-34"/>
                <a:ea typeface="+mj-ea"/>
                <a:cs typeface="TH SarabunPSK" pitchFamily="34" charset="-34"/>
              </a:rPr>
              <a:t> </a:t>
            </a:r>
            <a:endParaRPr kumimoji="0" lang="en-US" sz="4100" b="1" i="0" u="none" strike="noStrike" kern="1200" cap="all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H SarabunPSK" pitchFamily="34" charset="-34"/>
              <a:ea typeface="+mj-ea"/>
              <a:cs typeface="TH SarabunPSK" pitchFamily="34" charset="-34"/>
            </a:endParaRPr>
          </a:p>
          <a:p>
            <a:pPr lvl="0">
              <a:spcBef>
                <a:spcPct val="0"/>
              </a:spcBef>
              <a:buFont typeface="Arial" pitchFamily="34" charset="0"/>
              <a:buChar char="•"/>
            </a:pPr>
            <a:r>
              <a:rPr lang="en-US" sz="4400" b="1" cap="all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+mj-ea"/>
                <a:cs typeface="TH SarabunPSK" pitchFamily="34" charset="-34"/>
              </a:rPr>
              <a:t>C</a:t>
            </a:r>
            <a:r>
              <a:rPr lang="en-US" sz="4000" b="1" cap="al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+mj-ea"/>
                <a:cs typeface="TH SarabunPSK" pitchFamily="34" charset="-34"/>
              </a:rPr>
              <a:t>ontinuous</a:t>
            </a:r>
            <a:r>
              <a:rPr lang="en-US" sz="3600" b="1" cap="all" dirty="0" smtClean="0">
                <a:solidFill>
                  <a:schemeClr val="tx2"/>
                </a:solidFill>
                <a:latin typeface="TH SarabunPSK" pitchFamily="34" charset="-34"/>
                <a:ea typeface="+mj-ea"/>
                <a:cs typeface="TH SarabunPSK" pitchFamily="34" charset="-34"/>
              </a:rPr>
              <a:t> </a:t>
            </a:r>
            <a:r>
              <a:rPr lang="en-US" sz="4000" b="1" cap="all" dirty="0" smtClean="0">
                <a:solidFill>
                  <a:schemeClr val="tx2"/>
                </a:solidFill>
                <a:latin typeface="TH SarabunPSK" pitchFamily="34" charset="-34"/>
                <a:ea typeface="+mj-ea"/>
                <a:cs typeface="TH SarabunPSK" pitchFamily="34" charset="-34"/>
              </a:rPr>
              <a:t>improvement </a:t>
            </a:r>
            <a:r>
              <a:rPr lang="en-US" sz="4000" b="1" cap="all" dirty="0" smtClean="0">
                <a:solidFill>
                  <a:schemeClr val="tx2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endParaRPr lang="en-US" sz="3600" b="1" cap="all" dirty="0" smtClean="0">
              <a:solidFill>
                <a:schemeClr val="tx2"/>
              </a:solidFill>
              <a:latin typeface="TH SarabunPSK" pitchFamily="34" charset="-34"/>
              <a:ea typeface="+mj-ea"/>
              <a:cs typeface="TH SarabunPSK" pitchFamily="34" charset="-34"/>
            </a:endParaRPr>
          </a:p>
          <a:p>
            <a:pPr lvl="0">
              <a:spcBef>
                <a:spcPct val="0"/>
              </a:spcBef>
              <a:buFont typeface="Arial" pitchFamily="34" charset="0"/>
              <a:buChar char="•"/>
            </a:pPr>
            <a:r>
              <a:rPr kumimoji="0" lang="en-US" sz="4400" b="1" i="0" u="none" strike="noStrike" kern="1200" cap="all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H SarabunPSK" pitchFamily="34" charset="-34"/>
                <a:ea typeface="+mj-ea"/>
                <a:cs typeface="TH SarabunPSK" pitchFamily="34" charset="-34"/>
              </a:rPr>
              <a:t>C</a:t>
            </a:r>
            <a:r>
              <a:rPr lang="en-US" sz="4000" b="1" cap="all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ustomer</a:t>
            </a:r>
            <a:r>
              <a:rPr lang="en-US" sz="4000" b="1" cap="al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 focus </a:t>
            </a:r>
            <a:endParaRPr lang="en-US" sz="4400" b="1" cap="all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  <a:p>
            <a:pPr lvl="0">
              <a:spcBef>
                <a:spcPct val="0"/>
              </a:spcBef>
            </a:pPr>
            <a:r>
              <a:rPr kumimoji="0" lang="en-US" sz="4800" b="1" i="0" u="none" strike="noStrike" kern="1200" cap="all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H SarabunPSK" pitchFamily="34" charset="-34"/>
                <a:ea typeface="+mj-ea"/>
                <a:cs typeface="TH SarabunPSK" pitchFamily="34" charset="-34"/>
              </a:rPr>
              <a:t> </a:t>
            </a:r>
            <a:endParaRPr kumimoji="0" lang="en-US" sz="3600" b="1" i="0" u="none" strike="noStrike" kern="1200" cap="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H SarabunPSK" pitchFamily="34" charset="-34"/>
              <a:ea typeface="+mj-ea"/>
              <a:cs typeface="TH SarabunPSK" pitchFamily="34" charset="-34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683568" y="2348880"/>
            <a:ext cx="7776864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476672"/>
            <a:ext cx="8280920" cy="1728192"/>
          </a:xfrm>
        </p:spPr>
        <p:txBody>
          <a:bodyPr>
            <a:noAutofit/>
          </a:bodyPr>
          <a:lstStyle/>
          <a:p>
            <a:r>
              <a:rPr lang="th-TH" sz="3800" b="1" dirty="0" smtClean="0">
                <a:latin typeface="TH SarabunPSK" pitchFamily="34" charset="-34"/>
                <a:cs typeface="TH SarabunPSK" pitchFamily="34" charset="-34"/>
              </a:rPr>
              <a:t> </a:t>
            </a:r>
            <a:endParaRPr lang="en-US" sz="38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2362200" y="6050037"/>
            <a:ext cx="6705600" cy="685800"/>
          </a:xfrm>
          <a:prstGeom prst="rect">
            <a:avLst/>
          </a:prstGeom>
          <a:solidFill>
            <a:srgbClr val="FF9900"/>
          </a:solidFill>
        </p:spPr>
        <p:txBody>
          <a:bodyPr vert="horz" anchor="ctr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th-TH" sz="5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 SarabunPSK" pitchFamily="34" charset="-34"/>
                <a:ea typeface="+mn-ea"/>
                <a:cs typeface="TH SarabunPSK" pitchFamily="34" charset="-34"/>
              </a:rPr>
              <a:t>มหาวิทยาลัยราชภัฏสวนสุนันทา</a:t>
            </a:r>
            <a:endParaRPr kumimoji="0" lang="th-TH" sz="5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8" name="Picture 7" descr="logosua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95736" y="6028972"/>
            <a:ext cx="625604" cy="768068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539552" y="476672"/>
            <a:ext cx="8280920" cy="1728192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38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H SarabunPSK" pitchFamily="34" charset="-34"/>
                <a:ea typeface="+mj-ea"/>
                <a:cs typeface="TH SarabunPSK" pitchFamily="34" charset="-34"/>
              </a:rPr>
              <a:t>การบริหารจัดการ</a:t>
            </a:r>
            <a:r>
              <a:rPr kumimoji="0" lang="th-TH" sz="36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H SarabunPSK" pitchFamily="34" charset="-34"/>
                <a:ea typeface="+mj-ea"/>
                <a:cs typeface="TH SarabunPSK" pitchFamily="34" charset="-34"/>
              </a:rPr>
              <a:t>สู่ความเป็นเลิศตามหลักปรัชญาการจัดการคุณภาพทั่วทั้งองค์กร   </a:t>
            </a:r>
            <a:endParaRPr kumimoji="0" lang="en-US" sz="3800" b="1" i="0" u="none" strike="noStrike" kern="1200" cap="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H SarabunPSK" pitchFamily="34" charset="-34"/>
              <a:ea typeface="+mj-ea"/>
              <a:cs typeface="TH SarabunPSK" pitchFamily="34" charset="-34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611560" y="2492896"/>
            <a:ext cx="8532440" cy="3312368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all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H SarabunPSK" pitchFamily="34" charset="-34"/>
                <a:ea typeface="+mj-ea"/>
                <a:cs typeface="TH SarabunPSK" pitchFamily="34" charset="-34"/>
              </a:rPr>
              <a:t> </a:t>
            </a:r>
            <a:endParaRPr kumimoji="0" lang="en-US" sz="3600" b="1" i="0" u="none" strike="noStrike" kern="1200" cap="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H SarabunPSK" pitchFamily="34" charset="-34"/>
              <a:ea typeface="+mj-ea"/>
              <a:cs typeface="TH SarabunPSK" pitchFamily="34" charset="-34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683568" y="2348880"/>
            <a:ext cx="7776864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547664" y="5229200"/>
            <a:ext cx="2952328" cy="64633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th-TH" sz="3600" b="1" dirty="0" smtClean="0">
                <a:solidFill>
                  <a:schemeClr val="accent6">
                    <a:lumMod val="50000"/>
                  </a:schemeClr>
                </a:solidFill>
                <a:latin typeface="TH SarabunPSK" pitchFamily="34" charset="-34"/>
                <a:cs typeface="TH SarabunPSK" pitchFamily="34" charset="-34"/>
              </a:rPr>
              <a:t>ปีงบประมาณ 2553</a:t>
            </a:r>
            <a:endParaRPr lang="th-TH" sz="3600" b="1" dirty="0">
              <a:solidFill>
                <a:schemeClr val="accent6">
                  <a:lumMod val="50000"/>
                </a:schemeClr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547664" y="4581128"/>
            <a:ext cx="2952328" cy="64633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th-TH" sz="3600" b="1" dirty="0" smtClean="0">
                <a:solidFill>
                  <a:schemeClr val="accent6">
                    <a:lumMod val="50000"/>
                  </a:schemeClr>
                </a:solidFill>
                <a:latin typeface="TH SarabunPSK" pitchFamily="34" charset="-34"/>
                <a:cs typeface="TH SarabunPSK" pitchFamily="34" charset="-34"/>
              </a:rPr>
              <a:t>ปีงบประมาณ 2554</a:t>
            </a:r>
            <a:endParaRPr lang="th-TH" sz="3600" b="1" dirty="0">
              <a:solidFill>
                <a:schemeClr val="accent6">
                  <a:lumMod val="50000"/>
                </a:schemeClr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547664" y="3933056"/>
            <a:ext cx="2952328" cy="646331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th-TH" sz="3600" b="1" dirty="0" smtClean="0">
                <a:solidFill>
                  <a:schemeClr val="accent6">
                    <a:lumMod val="50000"/>
                  </a:schemeClr>
                </a:solidFill>
                <a:latin typeface="TH SarabunPSK" pitchFamily="34" charset="-34"/>
                <a:cs typeface="TH SarabunPSK" pitchFamily="34" charset="-34"/>
              </a:rPr>
              <a:t>ปีงบประมาณ 2555</a:t>
            </a:r>
            <a:endParaRPr lang="th-TH" sz="3600" b="1" dirty="0">
              <a:solidFill>
                <a:schemeClr val="accent6">
                  <a:lumMod val="50000"/>
                </a:schemeClr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547664" y="3286725"/>
            <a:ext cx="2952328" cy="64633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th-TH" sz="3600" b="1" dirty="0" smtClean="0">
                <a:solidFill>
                  <a:schemeClr val="accent6">
                    <a:lumMod val="50000"/>
                  </a:schemeClr>
                </a:solidFill>
                <a:latin typeface="TH SarabunPSK" pitchFamily="34" charset="-34"/>
                <a:cs typeface="TH SarabunPSK" pitchFamily="34" charset="-34"/>
              </a:rPr>
              <a:t>ปีงบประมาณ 2556</a:t>
            </a:r>
            <a:endParaRPr lang="th-TH" sz="3600" b="1" dirty="0">
              <a:solidFill>
                <a:schemeClr val="accent6">
                  <a:lumMod val="50000"/>
                </a:schemeClr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547664" y="2670874"/>
            <a:ext cx="2952328" cy="646331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th-TH" sz="3600" b="1" dirty="0" smtClean="0">
                <a:solidFill>
                  <a:schemeClr val="accent6">
                    <a:lumMod val="50000"/>
                  </a:schemeClr>
                </a:solidFill>
                <a:latin typeface="TH SarabunPSK" pitchFamily="34" charset="-34"/>
                <a:cs typeface="TH SarabunPSK" pitchFamily="34" charset="-34"/>
              </a:rPr>
              <a:t>ปีงบประมาณ 2557</a:t>
            </a:r>
            <a:endParaRPr lang="th-TH" sz="3600" b="1" dirty="0">
              <a:solidFill>
                <a:schemeClr val="accent6">
                  <a:lumMod val="50000"/>
                </a:schemeClr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572000" y="5229200"/>
            <a:ext cx="2952328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H SarabunPSK" pitchFamily="34" charset="-34"/>
                <a:cs typeface="TH SarabunPSK" pitchFamily="34" charset="-34"/>
              </a:rPr>
              <a:t>PDCA CYCLE-1</a:t>
            </a:r>
            <a:endParaRPr lang="th-TH" sz="360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572000" y="4581128"/>
            <a:ext cx="2952328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H SarabunPSK" pitchFamily="34" charset="-34"/>
                <a:cs typeface="TH SarabunPSK" pitchFamily="34" charset="-34"/>
              </a:rPr>
              <a:t>PDCA CYCLE-2</a:t>
            </a:r>
            <a:endParaRPr lang="th-TH" sz="360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572000" y="3933056"/>
            <a:ext cx="2952328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H SarabunPSK" pitchFamily="34" charset="-34"/>
                <a:cs typeface="TH SarabunPSK" pitchFamily="34" charset="-34"/>
              </a:rPr>
              <a:t>PDCA CYCLE-3</a:t>
            </a:r>
            <a:endParaRPr lang="th-TH" sz="360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572000" y="3286725"/>
            <a:ext cx="2952328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H SarabunPSK" pitchFamily="34" charset="-34"/>
                <a:cs typeface="TH SarabunPSK" pitchFamily="34" charset="-34"/>
              </a:rPr>
              <a:t>PDCA CYCLE-4</a:t>
            </a:r>
            <a:endParaRPr lang="th-TH" sz="360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572000" y="2712402"/>
            <a:ext cx="2952328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H SarabunPSK" pitchFamily="34" charset="-34"/>
                <a:cs typeface="TH SarabunPSK" pitchFamily="34" charset="-34"/>
              </a:rPr>
              <a:t>PDCA CYCLE-5</a:t>
            </a:r>
            <a:endParaRPr lang="th-TH" sz="360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667836" y="2712402"/>
            <a:ext cx="1152636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BEST</a:t>
            </a:r>
            <a:endParaRPr lang="th-TH" sz="36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668344" y="4222829"/>
            <a:ext cx="1152636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GOOD</a:t>
            </a:r>
            <a:endParaRPr lang="th-TH" sz="36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6" name="Up Arrow 25"/>
          <p:cNvSpPr/>
          <p:nvPr/>
        </p:nvSpPr>
        <p:spPr>
          <a:xfrm>
            <a:off x="7812360" y="5013176"/>
            <a:ext cx="792088" cy="64807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7" name="Up Arrow 26"/>
          <p:cNvSpPr/>
          <p:nvPr/>
        </p:nvSpPr>
        <p:spPr>
          <a:xfrm>
            <a:off x="7740352" y="3437384"/>
            <a:ext cx="792088" cy="63968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476672"/>
            <a:ext cx="8280920" cy="1728192"/>
          </a:xfrm>
        </p:spPr>
        <p:txBody>
          <a:bodyPr>
            <a:noAutofit/>
          </a:bodyPr>
          <a:lstStyle/>
          <a:p>
            <a:r>
              <a:rPr lang="th-TH" sz="3800" b="1" dirty="0">
                <a:latin typeface="TH SarabunPSK" pitchFamily="34" charset="-34"/>
                <a:cs typeface="TH SarabunPSK" pitchFamily="34" charset="-34"/>
              </a:rPr>
              <a:t>โครงการวิจัยเพื่อพัฒนาโรงเรียน</a:t>
            </a:r>
            <a:r>
              <a:rPr lang="th-TH" sz="3800" b="1" dirty="0" smtClean="0">
                <a:latin typeface="TH SarabunPSK" pitchFamily="34" charset="-34"/>
                <a:cs typeface="TH SarabunPSK" pitchFamily="34" charset="-34"/>
              </a:rPr>
              <a:t>ต้นแบบด้าน</a:t>
            </a:r>
            <a:r>
              <a:rPr lang="th-TH" sz="3800" b="1" dirty="0">
                <a:latin typeface="TH SarabunPSK" pitchFamily="34" charset="-34"/>
                <a:cs typeface="TH SarabunPSK" pitchFamily="34" charset="-34"/>
              </a:rPr>
              <a:t>การบริหาร</a:t>
            </a:r>
            <a:r>
              <a:rPr lang="th-TH" sz="3800" b="1" dirty="0" smtClean="0">
                <a:latin typeface="TH SarabunPSK" pitchFamily="34" charset="-34"/>
                <a:cs typeface="TH SarabunPSK" pitchFamily="34" charset="-34"/>
              </a:rPr>
              <a:t>จัดการ</a:t>
            </a:r>
            <a:r>
              <a:rPr lang="th-TH" sz="3600" b="1" dirty="0" smtClean="0">
                <a:latin typeface="TH SarabunPSK" pitchFamily="34" charset="-34"/>
                <a:cs typeface="TH SarabunPSK" pitchFamily="34" charset="-34"/>
              </a:rPr>
              <a:t>สู่ความเป็นเลิศตาม</a:t>
            </a:r>
            <a:r>
              <a:rPr lang="th-TH" sz="3600" b="1" dirty="0">
                <a:latin typeface="TH SarabunPSK" pitchFamily="34" charset="-34"/>
                <a:cs typeface="TH SarabunPSK" pitchFamily="34" charset="-34"/>
              </a:rPr>
              <a:t>หลักปรัชญาการจัดการคุณภาพทั่วทั้ง</a:t>
            </a:r>
            <a:r>
              <a:rPr lang="th-TH" sz="3600" b="1" dirty="0" smtClean="0">
                <a:latin typeface="TH SarabunPSK" pitchFamily="34" charset="-34"/>
                <a:cs typeface="TH SarabunPSK" pitchFamily="34" charset="-34"/>
              </a:rPr>
              <a:t>องค์กร  ปีงบประมาณ 2555 </a:t>
            </a:r>
            <a:endParaRPr lang="en-US" sz="38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11560" y="2492896"/>
            <a:ext cx="8280920" cy="1872208"/>
          </a:xfrm>
          <a:prstGeom prst="rect">
            <a:avLst/>
          </a:prstGeom>
        </p:spPr>
        <p:txBody>
          <a:bodyPr vert="horz" anchor="b">
            <a:normAutofit fontScale="925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41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H SarabunPSK" pitchFamily="34" charset="-34"/>
                <a:ea typeface="+mj-ea"/>
                <a:cs typeface="TH SarabunPSK" pitchFamily="34" charset="-34"/>
              </a:rPr>
              <a:t>ผู้รับผิดชอบโครงการ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36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H SarabunPSK" pitchFamily="34" charset="-34"/>
                <a:ea typeface="+mj-ea"/>
                <a:cs typeface="TH SarabunPSK" pitchFamily="34" charset="-34"/>
              </a:rPr>
              <a:t>1.สำนักงานเขตพื้นที่การศึกษา จ.สมุทรสงคราม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sz="3600" b="1" cap="all" dirty="0" smtClean="0">
                <a:solidFill>
                  <a:schemeClr val="tx2"/>
                </a:solidFill>
                <a:latin typeface="TH SarabunPSK" pitchFamily="34" charset="-34"/>
                <a:ea typeface="+mj-ea"/>
                <a:cs typeface="TH SarabunPSK" pitchFamily="34" charset="-34"/>
              </a:rPr>
              <a:t>2.สถานศึกษาขั้นพื้นฐาน จ.สมุทรสงคราม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sz="3600" b="1" cap="all" dirty="0" smtClean="0">
                <a:solidFill>
                  <a:schemeClr val="tx2"/>
                </a:solidFill>
                <a:latin typeface="TH SarabunPSK" pitchFamily="34" charset="-34"/>
                <a:ea typeface="+mj-ea"/>
                <a:cs typeface="TH SarabunPSK" pitchFamily="34" charset="-34"/>
              </a:rPr>
              <a:t>3.มหาวิทยาลัยราชภัฏสวนสุนันทา </a:t>
            </a:r>
            <a:endParaRPr kumimoji="0" lang="en-US" sz="3600" b="1" i="0" u="none" strike="noStrike" kern="1200" cap="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H SarabunPSK" pitchFamily="34" charset="-34"/>
              <a:ea typeface="+mj-ea"/>
              <a:cs typeface="TH SarabunPSK" pitchFamily="34" charset="-34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683568" y="2348880"/>
            <a:ext cx="7776864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2362200" y="6050037"/>
            <a:ext cx="6705600" cy="685800"/>
          </a:xfrm>
          <a:prstGeom prst="rect">
            <a:avLst/>
          </a:prstGeom>
          <a:solidFill>
            <a:srgbClr val="FF9900"/>
          </a:solidFill>
        </p:spPr>
        <p:txBody>
          <a:bodyPr vert="horz" anchor="ctr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th-TH" sz="5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 SarabunPSK" pitchFamily="34" charset="-34"/>
                <a:ea typeface="+mn-ea"/>
                <a:cs typeface="TH SarabunPSK" pitchFamily="34" charset="-34"/>
              </a:rPr>
              <a:t>มหาวิทยาลัยราชภัฏสวนสุนันทา</a:t>
            </a:r>
            <a:endParaRPr kumimoji="0" lang="th-TH" sz="5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8" name="Picture 7" descr="logosua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95736" y="6028972"/>
            <a:ext cx="625604" cy="7680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476672"/>
            <a:ext cx="8280920" cy="1728192"/>
          </a:xfrm>
        </p:spPr>
        <p:txBody>
          <a:bodyPr>
            <a:noAutofit/>
          </a:bodyPr>
          <a:lstStyle/>
          <a:p>
            <a:r>
              <a:rPr lang="th-TH" sz="3800" b="1" dirty="0">
                <a:latin typeface="TH SarabunPSK" pitchFamily="34" charset="-34"/>
                <a:cs typeface="TH SarabunPSK" pitchFamily="34" charset="-34"/>
              </a:rPr>
              <a:t>โครงการวิจัยเพื่อพัฒนาโรงเรียน</a:t>
            </a:r>
            <a:r>
              <a:rPr lang="th-TH" sz="3800" b="1" dirty="0" smtClean="0">
                <a:latin typeface="TH SarabunPSK" pitchFamily="34" charset="-34"/>
                <a:cs typeface="TH SarabunPSK" pitchFamily="34" charset="-34"/>
              </a:rPr>
              <a:t>ต้นแบบด้าน</a:t>
            </a:r>
            <a:r>
              <a:rPr lang="th-TH" sz="3800" b="1" dirty="0">
                <a:latin typeface="TH SarabunPSK" pitchFamily="34" charset="-34"/>
                <a:cs typeface="TH SarabunPSK" pitchFamily="34" charset="-34"/>
              </a:rPr>
              <a:t>การบริหาร</a:t>
            </a:r>
            <a:r>
              <a:rPr lang="th-TH" sz="3800" b="1" dirty="0" smtClean="0">
                <a:latin typeface="TH SarabunPSK" pitchFamily="34" charset="-34"/>
                <a:cs typeface="TH SarabunPSK" pitchFamily="34" charset="-34"/>
              </a:rPr>
              <a:t>จัดการ</a:t>
            </a:r>
            <a:r>
              <a:rPr lang="th-TH" sz="3600" b="1" dirty="0" smtClean="0">
                <a:latin typeface="TH SarabunPSK" pitchFamily="34" charset="-34"/>
                <a:cs typeface="TH SarabunPSK" pitchFamily="34" charset="-34"/>
              </a:rPr>
              <a:t>สู่ความเป็นเลิศตาม</a:t>
            </a:r>
            <a:r>
              <a:rPr lang="th-TH" sz="3600" b="1" dirty="0">
                <a:latin typeface="TH SarabunPSK" pitchFamily="34" charset="-34"/>
                <a:cs typeface="TH SarabunPSK" pitchFamily="34" charset="-34"/>
              </a:rPr>
              <a:t>หลักปรัชญาการจัดการคุณภาพทั่วทั้ง</a:t>
            </a:r>
            <a:r>
              <a:rPr lang="th-TH" sz="3600" b="1" dirty="0" smtClean="0">
                <a:latin typeface="TH SarabunPSK" pitchFamily="34" charset="-34"/>
                <a:cs typeface="TH SarabunPSK" pitchFamily="34" charset="-34"/>
              </a:rPr>
              <a:t>องค์กร  ปีงบประมาณ 2555 </a:t>
            </a:r>
            <a:endParaRPr lang="en-US" sz="38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11560" y="2276872"/>
            <a:ext cx="8280920" cy="3384376"/>
          </a:xfrm>
          <a:prstGeom prst="rect">
            <a:avLst/>
          </a:prstGeom>
        </p:spPr>
        <p:txBody>
          <a:bodyPr vert="horz" anchor="b">
            <a:normAutofit fontScale="25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44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H SarabunPSK" pitchFamily="34" charset="-34"/>
                <a:ea typeface="+mj-ea"/>
                <a:cs typeface="TH SarabunPSK" pitchFamily="34" charset="-34"/>
              </a:rPr>
              <a:t>วัตถุประสงค์โครงการ </a:t>
            </a:r>
          </a:p>
          <a:p>
            <a:pPr lvl="0">
              <a:spcBef>
                <a:spcPct val="0"/>
              </a:spcBef>
            </a:pPr>
            <a:r>
              <a:rPr lang="th-TH" sz="12800" b="1" cap="all" dirty="0" smtClean="0">
                <a:solidFill>
                  <a:schemeClr val="tx2"/>
                </a:solidFill>
                <a:latin typeface="TH SarabunPSK" pitchFamily="34" charset="-34"/>
                <a:ea typeface="+mj-ea"/>
                <a:cs typeface="TH SarabunPSK" pitchFamily="34" charset="-34"/>
              </a:rPr>
              <a:t>ก.พัฒนากระบวนการ</a:t>
            </a:r>
            <a:r>
              <a:rPr kumimoji="0" lang="th-TH" sz="128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H SarabunPSK" pitchFamily="34" charset="-34"/>
                <a:ea typeface="+mj-ea"/>
                <a:cs typeface="TH SarabunPSK" pitchFamily="34" charset="-34"/>
              </a:rPr>
              <a:t>บริหารจัดการด้านบริหารจัดการสถานศึกษาขั้นพื้นฐาน </a:t>
            </a:r>
            <a:r>
              <a:rPr lang="th-TH" sz="12800" b="1" dirty="0" smtClean="0">
                <a:latin typeface="TH SarabunPSK" pitchFamily="34" charset="-34"/>
                <a:cs typeface="TH SarabunPSK" pitchFamily="34" charset="-34"/>
              </a:rPr>
              <a:t>จ.สมุทรสงคราม สู่ความเป็นเลิศตามหลักปรัชญาการจัดการคุณภาพทั่วทั้งองค์กร</a:t>
            </a:r>
            <a:endParaRPr kumimoji="0" lang="th-TH" sz="12800" b="1" i="0" u="none" strike="noStrike" kern="1200" cap="all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H SarabunPSK" pitchFamily="34" charset="-34"/>
              <a:ea typeface="+mj-ea"/>
              <a:cs typeface="TH SarabunPSK" pitchFamily="34" charset="-34"/>
            </a:endParaRPr>
          </a:p>
          <a:p>
            <a:pPr>
              <a:spcBef>
                <a:spcPct val="0"/>
              </a:spcBef>
            </a:pPr>
            <a:r>
              <a:rPr lang="th-TH" sz="12800" b="1" cap="all" dirty="0" smtClean="0">
                <a:solidFill>
                  <a:schemeClr val="tx2"/>
                </a:solidFill>
                <a:latin typeface="TH SarabunPSK" pitchFamily="34" charset="-34"/>
                <a:ea typeface="+mj-ea"/>
                <a:cs typeface="TH SarabunPSK" pitchFamily="34" charset="-34"/>
              </a:rPr>
              <a:t>ข.</a:t>
            </a:r>
            <a:r>
              <a:rPr lang="th-TH" sz="12800" b="1" cap="all" dirty="0" smtClean="0">
                <a:solidFill>
                  <a:schemeClr val="tx2"/>
                </a:solidFill>
                <a:latin typeface="TH SarabunPSK" pitchFamily="34" charset="-34"/>
                <a:cs typeface="TH SarabunPSK" pitchFamily="34" charset="-34"/>
              </a:rPr>
              <a:t>ตรวจสอบประสิทธิภาพของกระบวนการกระบวนการ</a:t>
            </a:r>
            <a:r>
              <a:rPr lang="th-TH" sz="12800" b="1" cap="all" dirty="0">
                <a:solidFill>
                  <a:schemeClr val="tx2"/>
                </a:solidFill>
                <a:latin typeface="TH SarabunPSK" pitchFamily="34" charset="-34"/>
                <a:cs typeface="TH SarabunPSK" pitchFamily="34" charset="-34"/>
              </a:rPr>
              <a:t>บริหารจัดการด้านบริหารจัดการ</a:t>
            </a:r>
            <a:r>
              <a:rPr lang="th-TH" sz="12800" b="1" cap="all" dirty="0" smtClean="0">
                <a:solidFill>
                  <a:schemeClr val="tx2"/>
                </a:solidFill>
                <a:latin typeface="TH SarabunPSK" pitchFamily="34" charset="-34"/>
                <a:cs typeface="TH SarabunPSK" pitchFamily="34" charset="-34"/>
              </a:rPr>
              <a:t>สถานศึกษา ภายหลังการนำกระบวนการไปสู่การปฏิบัติ</a:t>
            </a:r>
            <a:r>
              <a:rPr lang="th-TH" sz="12800" b="1" dirty="0" smtClean="0">
                <a:latin typeface="TH SarabunPSK" pitchFamily="34" charset="-34"/>
                <a:cs typeface="TH SarabunPSK" pitchFamily="34" charset="-34"/>
              </a:rPr>
              <a:t> </a:t>
            </a:r>
          </a:p>
          <a:p>
            <a:pPr>
              <a:spcBef>
                <a:spcPct val="0"/>
              </a:spcBef>
            </a:pPr>
            <a:endParaRPr lang="th-TH" sz="11200" b="1" cap="all" dirty="0">
              <a:solidFill>
                <a:schemeClr val="tx2"/>
              </a:solidFill>
              <a:latin typeface="TH SarabunPSK" pitchFamily="34" charset="-34"/>
              <a:cs typeface="TH SarabunPSK" pitchFamily="34" charset="-34"/>
            </a:endParaRPr>
          </a:p>
          <a:p>
            <a:pPr lvl="0">
              <a:spcBef>
                <a:spcPct val="0"/>
              </a:spcBef>
            </a:pPr>
            <a:r>
              <a:rPr lang="th-TH" sz="3600" b="1" cap="all" dirty="0" smtClean="0">
                <a:solidFill>
                  <a:schemeClr val="tx2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kumimoji="0" lang="th-TH" sz="36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H SarabunPSK" pitchFamily="34" charset="-34"/>
                <a:ea typeface="+mj-ea"/>
                <a:cs typeface="TH SarabunPSK" pitchFamily="34" charset="-34"/>
              </a:rPr>
              <a:t>   </a:t>
            </a:r>
            <a:endParaRPr kumimoji="0" lang="en-US" sz="3600" b="1" i="0" u="none" strike="noStrike" kern="1200" cap="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H SarabunPSK" pitchFamily="34" charset="-34"/>
              <a:ea typeface="+mj-ea"/>
              <a:cs typeface="TH SarabunPSK" pitchFamily="34" charset="-34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683568" y="2348880"/>
            <a:ext cx="7776864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2362200" y="6050037"/>
            <a:ext cx="6705600" cy="685800"/>
          </a:xfrm>
          <a:prstGeom prst="rect">
            <a:avLst/>
          </a:prstGeom>
          <a:solidFill>
            <a:srgbClr val="FF9900"/>
          </a:solidFill>
        </p:spPr>
        <p:txBody>
          <a:bodyPr vert="horz" anchor="ctr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th-TH" sz="5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 SarabunPSK" pitchFamily="34" charset="-34"/>
                <a:ea typeface="+mn-ea"/>
                <a:cs typeface="TH SarabunPSK" pitchFamily="34" charset="-34"/>
              </a:rPr>
              <a:t>มหาวิทยาลัยราชภัฏสวนสุนันทา</a:t>
            </a:r>
            <a:endParaRPr kumimoji="0" lang="th-TH" sz="5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8" name="Picture 7" descr="logosua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95736" y="6028972"/>
            <a:ext cx="625604" cy="7680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476672"/>
            <a:ext cx="8280920" cy="1728192"/>
          </a:xfrm>
        </p:spPr>
        <p:txBody>
          <a:bodyPr>
            <a:noAutofit/>
          </a:bodyPr>
          <a:lstStyle/>
          <a:p>
            <a:r>
              <a:rPr lang="th-TH" sz="3800" b="1" dirty="0">
                <a:latin typeface="TH SarabunPSK" pitchFamily="34" charset="-34"/>
                <a:cs typeface="TH SarabunPSK" pitchFamily="34" charset="-34"/>
              </a:rPr>
              <a:t>โครงการวิจัยเพื่อพัฒนาโรงเรียน</a:t>
            </a:r>
            <a:r>
              <a:rPr lang="th-TH" sz="3800" b="1" dirty="0" smtClean="0">
                <a:latin typeface="TH SarabunPSK" pitchFamily="34" charset="-34"/>
                <a:cs typeface="TH SarabunPSK" pitchFamily="34" charset="-34"/>
              </a:rPr>
              <a:t>ต้นแบบด้าน</a:t>
            </a:r>
            <a:r>
              <a:rPr lang="th-TH" sz="3800" b="1" dirty="0">
                <a:latin typeface="TH SarabunPSK" pitchFamily="34" charset="-34"/>
                <a:cs typeface="TH SarabunPSK" pitchFamily="34" charset="-34"/>
              </a:rPr>
              <a:t>การบริหาร</a:t>
            </a:r>
            <a:r>
              <a:rPr lang="th-TH" sz="3800" b="1" dirty="0" smtClean="0">
                <a:latin typeface="TH SarabunPSK" pitchFamily="34" charset="-34"/>
                <a:cs typeface="TH SarabunPSK" pitchFamily="34" charset="-34"/>
              </a:rPr>
              <a:t>จัดการ</a:t>
            </a:r>
            <a:r>
              <a:rPr lang="th-TH" sz="3600" b="1" dirty="0" smtClean="0">
                <a:latin typeface="TH SarabunPSK" pitchFamily="34" charset="-34"/>
                <a:cs typeface="TH SarabunPSK" pitchFamily="34" charset="-34"/>
              </a:rPr>
              <a:t>สู่ความเป็นเลิศตาม</a:t>
            </a:r>
            <a:r>
              <a:rPr lang="th-TH" sz="3600" b="1" dirty="0">
                <a:latin typeface="TH SarabunPSK" pitchFamily="34" charset="-34"/>
                <a:cs typeface="TH SarabunPSK" pitchFamily="34" charset="-34"/>
              </a:rPr>
              <a:t>หลักปรัชญาการจัดการคุณภาพทั่วทั้ง</a:t>
            </a:r>
            <a:r>
              <a:rPr lang="th-TH" sz="3600" b="1" dirty="0" smtClean="0">
                <a:latin typeface="TH SarabunPSK" pitchFamily="34" charset="-34"/>
                <a:cs typeface="TH SarabunPSK" pitchFamily="34" charset="-34"/>
              </a:rPr>
              <a:t>องค์กร  ปีงบประมาณ 2555 </a:t>
            </a:r>
            <a:endParaRPr lang="en-US" sz="38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11560" y="2492896"/>
            <a:ext cx="8280920" cy="2232248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36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H SarabunPSK" pitchFamily="34" charset="-34"/>
                <a:ea typeface="+mj-ea"/>
                <a:cs typeface="TH SarabunPSK" pitchFamily="34" charset="-34"/>
              </a:rPr>
              <a:t>เป้าหมายของโครงการ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sz="3200" b="1" cap="all" dirty="0" smtClean="0">
                <a:solidFill>
                  <a:schemeClr val="tx2"/>
                </a:solidFill>
                <a:latin typeface="TH SarabunPSK" pitchFamily="34" charset="-34"/>
                <a:ea typeface="+mj-ea"/>
                <a:cs typeface="TH SarabunPSK" pitchFamily="34" charset="-34"/>
              </a:rPr>
              <a:t>ก.ได้โรงเรียนต้นแบบด้านการบริหารจัดการสถานศึกษา 14 แห่ง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32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H SarabunPSK" pitchFamily="34" charset="-34"/>
                <a:ea typeface="+mj-ea"/>
                <a:cs typeface="TH SarabunPSK" pitchFamily="34" charset="-34"/>
              </a:rPr>
              <a:t>ข.ได้กระบวนการจัดการสถานศึกษาของผู้บริหาร 5 กระบวนการ</a:t>
            </a:r>
          </a:p>
          <a:p>
            <a:pPr lvl="0">
              <a:spcBef>
                <a:spcPct val="0"/>
              </a:spcBef>
            </a:pPr>
            <a:r>
              <a:rPr lang="th-TH" sz="3200" b="1" cap="all" dirty="0" smtClean="0">
                <a:solidFill>
                  <a:schemeClr val="tx2"/>
                </a:solidFill>
                <a:latin typeface="TH SarabunPSK" pitchFamily="34" charset="-34"/>
                <a:ea typeface="+mj-ea"/>
                <a:cs typeface="TH SarabunPSK" pitchFamily="34" charset="-34"/>
              </a:rPr>
              <a:t>ค.</a:t>
            </a:r>
            <a:r>
              <a:rPr lang="th-TH" sz="3200" b="1" cap="all" dirty="0" smtClean="0">
                <a:solidFill>
                  <a:schemeClr val="tx2"/>
                </a:solidFill>
                <a:latin typeface="TH SarabunPSK" pitchFamily="34" charset="-34"/>
                <a:cs typeface="TH SarabunPSK" pitchFamily="34" charset="-34"/>
              </a:rPr>
              <a:t>ได้กระบวนการจัดการเรียนรู้ของครูผู้สอน 4 </a:t>
            </a:r>
            <a:r>
              <a:rPr lang="th-TH" sz="3200" b="1" cap="all" dirty="0">
                <a:solidFill>
                  <a:schemeClr val="tx2"/>
                </a:solidFill>
                <a:latin typeface="TH SarabunPSK" pitchFamily="34" charset="-34"/>
                <a:cs typeface="TH SarabunPSK" pitchFamily="34" charset="-34"/>
              </a:rPr>
              <a:t>กระบวนการ</a:t>
            </a:r>
            <a:r>
              <a:rPr kumimoji="0" lang="th-TH" sz="32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H SarabunPSK" pitchFamily="34" charset="-34"/>
                <a:ea typeface="+mj-ea"/>
                <a:cs typeface="TH SarabunPSK" pitchFamily="34" charset="-34"/>
              </a:rPr>
              <a:t>   </a:t>
            </a:r>
            <a:endParaRPr kumimoji="0" lang="en-US" sz="3200" b="1" i="0" u="none" strike="noStrike" kern="1200" cap="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H SarabunPSK" pitchFamily="34" charset="-34"/>
              <a:ea typeface="+mj-ea"/>
              <a:cs typeface="TH SarabunPSK" pitchFamily="34" charset="-34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683568" y="2348880"/>
            <a:ext cx="7776864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2362200" y="6050037"/>
            <a:ext cx="6705600" cy="685800"/>
          </a:xfrm>
          <a:prstGeom prst="rect">
            <a:avLst/>
          </a:prstGeom>
          <a:solidFill>
            <a:srgbClr val="FF9900"/>
          </a:solidFill>
        </p:spPr>
        <p:txBody>
          <a:bodyPr vert="horz" anchor="ctr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th-TH" sz="5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 SarabunPSK" pitchFamily="34" charset="-34"/>
                <a:ea typeface="+mn-ea"/>
                <a:cs typeface="TH SarabunPSK" pitchFamily="34" charset="-34"/>
              </a:rPr>
              <a:t>มหาวิทยาลัยราชภัฏสวนสุนันทา</a:t>
            </a:r>
            <a:endParaRPr kumimoji="0" lang="th-TH" sz="5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8" name="Picture 7" descr="logosua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95736" y="6028972"/>
            <a:ext cx="625604" cy="7680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476672"/>
            <a:ext cx="8280920" cy="1728192"/>
          </a:xfrm>
        </p:spPr>
        <p:txBody>
          <a:bodyPr>
            <a:noAutofit/>
          </a:bodyPr>
          <a:lstStyle/>
          <a:p>
            <a:r>
              <a:rPr lang="th-TH" sz="3800" b="1" dirty="0">
                <a:latin typeface="TH SarabunPSK" pitchFamily="34" charset="-34"/>
                <a:cs typeface="TH SarabunPSK" pitchFamily="34" charset="-34"/>
              </a:rPr>
              <a:t>โครงการวิจัยเพื่อพัฒนาโรงเรียน</a:t>
            </a:r>
            <a:r>
              <a:rPr lang="th-TH" sz="3800" b="1" dirty="0" smtClean="0">
                <a:latin typeface="TH SarabunPSK" pitchFamily="34" charset="-34"/>
                <a:cs typeface="TH SarabunPSK" pitchFamily="34" charset="-34"/>
              </a:rPr>
              <a:t>ต้นแบบด้าน</a:t>
            </a:r>
            <a:r>
              <a:rPr lang="th-TH" sz="3800" b="1" dirty="0">
                <a:latin typeface="TH SarabunPSK" pitchFamily="34" charset="-34"/>
                <a:cs typeface="TH SarabunPSK" pitchFamily="34" charset="-34"/>
              </a:rPr>
              <a:t>การบริหาร</a:t>
            </a:r>
            <a:r>
              <a:rPr lang="th-TH" sz="3800" b="1" dirty="0" smtClean="0">
                <a:latin typeface="TH SarabunPSK" pitchFamily="34" charset="-34"/>
                <a:cs typeface="TH SarabunPSK" pitchFamily="34" charset="-34"/>
              </a:rPr>
              <a:t>จัดการ</a:t>
            </a:r>
            <a:r>
              <a:rPr lang="th-TH" sz="3600" b="1" dirty="0" smtClean="0">
                <a:latin typeface="TH SarabunPSK" pitchFamily="34" charset="-34"/>
                <a:cs typeface="TH SarabunPSK" pitchFamily="34" charset="-34"/>
              </a:rPr>
              <a:t>สู่ความเป็นเลิศตาม</a:t>
            </a:r>
            <a:r>
              <a:rPr lang="th-TH" sz="3600" b="1" dirty="0">
                <a:latin typeface="TH SarabunPSK" pitchFamily="34" charset="-34"/>
                <a:cs typeface="TH SarabunPSK" pitchFamily="34" charset="-34"/>
              </a:rPr>
              <a:t>หลักปรัชญาการจัดการคุณภาพทั่วทั้ง</a:t>
            </a:r>
            <a:r>
              <a:rPr lang="th-TH" sz="3600" b="1" dirty="0" smtClean="0">
                <a:latin typeface="TH SarabunPSK" pitchFamily="34" charset="-34"/>
                <a:cs typeface="TH SarabunPSK" pitchFamily="34" charset="-34"/>
              </a:rPr>
              <a:t>องค์กร  ปีงบประมาณ 2555 </a:t>
            </a:r>
            <a:endParaRPr lang="en-US" sz="38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11560" y="2276872"/>
            <a:ext cx="8280920" cy="2376264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40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H SarabunPSK" pitchFamily="34" charset="-34"/>
                <a:ea typeface="+mj-ea"/>
                <a:cs typeface="TH SarabunPSK" pitchFamily="34" charset="-34"/>
              </a:rPr>
              <a:t>ขอบเขตของโครงการ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sz="3200" b="1" cap="all" dirty="0" smtClean="0">
                <a:solidFill>
                  <a:schemeClr val="tx2"/>
                </a:solidFill>
                <a:latin typeface="TH SarabunPSK" pitchFamily="34" charset="-34"/>
                <a:ea typeface="+mj-ea"/>
                <a:cs typeface="TH SarabunPSK" pitchFamily="34" charset="-34"/>
              </a:rPr>
              <a:t>ก.สถานศึกษาที่เข้าร่วมโครงการ จำแนกเป็น</a:t>
            </a:r>
          </a:p>
          <a:p>
            <a:pPr lvl="1">
              <a:spcBef>
                <a:spcPct val="0"/>
              </a:spcBef>
              <a:buFont typeface="Arial" pitchFamily="34" charset="0"/>
              <a:buChar char="•"/>
            </a:pPr>
            <a:r>
              <a:rPr kumimoji="0" lang="th-TH" sz="32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H SarabunPSK" pitchFamily="34" charset="-34"/>
                <a:ea typeface="+mj-ea"/>
                <a:cs typeface="TH SarabunPSK" pitchFamily="34" charset="-34"/>
              </a:rPr>
              <a:t> สถานศึกษาที่มีผู้บริหารสถานศึกษาเข้าร่วมโครงการ  7 แห่ง</a:t>
            </a:r>
          </a:p>
          <a:p>
            <a:pPr lvl="1">
              <a:spcBef>
                <a:spcPct val="0"/>
              </a:spcBef>
              <a:buFont typeface="Arial" pitchFamily="34" charset="0"/>
              <a:buChar char="•"/>
            </a:pPr>
            <a:r>
              <a:rPr lang="th-TH" sz="3200" b="1" cap="all" dirty="0" smtClean="0">
                <a:solidFill>
                  <a:schemeClr val="tx2"/>
                </a:solidFill>
                <a:latin typeface="TH SarabunPSK" pitchFamily="34" charset="-34"/>
                <a:cs typeface="TH SarabunPSK" pitchFamily="34" charset="-34"/>
              </a:rPr>
              <a:t> สถานศึกษา</a:t>
            </a:r>
            <a:r>
              <a:rPr lang="th-TH" sz="3200" b="1" cap="all" dirty="0">
                <a:solidFill>
                  <a:schemeClr val="tx2"/>
                </a:solidFill>
                <a:latin typeface="TH SarabunPSK" pitchFamily="34" charset="-34"/>
                <a:cs typeface="TH SarabunPSK" pitchFamily="34" charset="-34"/>
              </a:rPr>
              <a:t>ที่</a:t>
            </a:r>
            <a:r>
              <a:rPr lang="th-TH" sz="3200" b="1" cap="all" dirty="0" smtClean="0">
                <a:solidFill>
                  <a:schemeClr val="tx2"/>
                </a:solidFill>
                <a:latin typeface="TH SarabunPSK" pitchFamily="34" charset="-34"/>
                <a:cs typeface="TH SarabunPSK" pitchFamily="34" charset="-34"/>
              </a:rPr>
              <a:t>มีครูผู้สอนเข้า</a:t>
            </a:r>
            <a:r>
              <a:rPr lang="th-TH" sz="3200" b="1" cap="all" dirty="0">
                <a:solidFill>
                  <a:schemeClr val="tx2"/>
                </a:solidFill>
                <a:latin typeface="TH SarabunPSK" pitchFamily="34" charset="-34"/>
                <a:cs typeface="TH SarabunPSK" pitchFamily="34" charset="-34"/>
              </a:rPr>
              <a:t>ร่วมโครงการ</a:t>
            </a:r>
            <a:r>
              <a:rPr lang="th-TH" sz="3200" b="1" cap="all" dirty="0" smtClean="0">
                <a:solidFill>
                  <a:schemeClr val="tx2"/>
                </a:solidFill>
                <a:latin typeface="TH SarabunPSK" pitchFamily="34" charset="-34"/>
                <a:ea typeface="+mj-ea"/>
                <a:cs typeface="TH SarabunPSK" pitchFamily="34" charset="-34"/>
              </a:rPr>
              <a:t> 7 แห่ง</a:t>
            </a:r>
            <a:r>
              <a:rPr kumimoji="0" lang="th-TH" sz="32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H SarabunPSK" pitchFamily="34" charset="-34"/>
                <a:ea typeface="+mj-ea"/>
                <a:cs typeface="TH SarabunPSK" pitchFamily="34" charset="-34"/>
              </a:rPr>
              <a:t>  </a:t>
            </a:r>
            <a:endParaRPr kumimoji="0" lang="en-US" sz="3200" b="1" i="0" u="none" strike="noStrike" kern="1200" cap="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H SarabunPSK" pitchFamily="34" charset="-34"/>
              <a:ea typeface="+mj-ea"/>
              <a:cs typeface="TH SarabunPSK" pitchFamily="34" charset="-34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683568" y="2348880"/>
            <a:ext cx="7776864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2362200" y="6050037"/>
            <a:ext cx="6705600" cy="685800"/>
          </a:xfrm>
          <a:prstGeom prst="rect">
            <a:avLst/>
          </a:prstGeom>
          <a:solidFill>
            <a:srgbClr val="FF9900"/>
          </a:solidFill>
        </p:spPr>
        <p:txBody>
          <a:bodyPr vert="horz" anchor="ctr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th-TH" sz="5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 SarabunPSK" pitchFamily="34" charset="-34"/>
                <a:ea typeface="+mn-ea"/>
                <a:cs typeface="TH SarabunPSK" pitchFamily="34" charset="-34"/>
              </a:rPr>
              <a:t>มหาวิทยาลัยราชภัฏสวนสุนันทา</a:t>
            </a:r>
            <a:endParaRPr kumimoji="0" lang="th-TH" sz="5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8" name="Picture 7" descr="logosua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95736" y="6028972"/>
            <a:ext cx="625604" cy="7680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476672"/>
            <a:ext cx="8280920" cy="1728192"/>
          </a:xfrm>
        </p:spPr>
        <p:txBody>
          <a:bodyPr>
            <a:noAutofit/>
          </a:bodyPr>
          <a:lstStyle/>
          <a:p>
            <a:r>
              <a:rPr lang="th-TH" sz="3800" b="1" dirty="0">
                <a:latin typeface="TH SarabunPSK" pitchFamily="34" charset="-34"/>
                <a:cs typeface="TH SarabunPSK" pitchFamily="34" charset="-34"/>
              </a:rPr>
              <a:t>โครงการวิจัยเพื่อพัฒนาโรงเรียน</a:t>
            </a:r>
            <a:r>
              <a:rPr lang="th-TH" sz="3800" b="1" dirty="0" smtClean="0">
                <a:latin typeface="TH SarabunPSK" pitchFamily="34" charset="-34"/>
                <a:cs typeface="TH SarabunPSK" pitchFamily="34" charset="-34"/>
              </a:rPr>
              <a:t>ต้นแบบด้าน</a:t>
            </a:r>
            <a:r>
              <a:rPr lang="th-TH" sz="3800" b="1" dirty="0">
                <a:latin typeface="TH SarabunPSK" pitchFamily="34" charset="-34"/>
                <a:cs typeface="TH SarabunPSK" pitchFamily="34" charset="-34"/>
              </a:rPr>
              <a:t>การบริหาร</a:t>
            </a:r>
            <a:r>
              <a:rPr lang="th-TH" sz="3800" b="1" dirty="0" smtClean="0">
                <a:latin typeface="TH SarabunPSK" pitchFamily="34" charset="-34"/>
                <a:cs typeface="TH SarabunPSK" pitchFamily="34" charset="-34"/>
              </a:rPr>
              <a:t>จัดการ</a:t>
            </a:r>
            <a:r>
              <a:rPr lang="th-TH" sz="3600" b="1" dirty="0" smtClean="0">
                <a:latin typeface="TH SarabunPSK" pitchFamily="34" charset="-34"/>
                <a:cs typeface="TH SarabunPSK" pitchFamily="34" charset="-34"/>
              </a:rPr>
              <a:t>สู่ความเป็นเลิศตาม</a:t>
            </a:r>
            <a:r>
              <a:rPr lang="th-TH" sz="3600" b="1" dirty="0">
                <a:latin typeface="TH SarabunPSK" pitchFamily="34" charset="-34"/>
                <a:cs typeface="TH SarabunPSK" pitchFamily="34" charset="-34"/>
              </a:rPr>
              <a:t>หลักปรัชญาการจัดการคุณภาพทั่วทั้ง</a:t>
            </a:r>
            <a:r>
              <a:rPr lang="th-TH" sz="3600" b="1" dirty="0" smtClean="0">
                <a:latin typeface="TH SarabunPSK" pitchFamily="34" charset="-34"/>
                <a:cs typeface="TH SarabunPSK" pitchFamily="34" charset="-34"/>
              </a:rPr>
              <a:t>องค์กร  ปีงบประมาณ 2555 </a:t>
            </a:r>
            <a:endParaRPr lang="en-US" sz="38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11560" y="2708920"/>
            <a:ext cx="8280920" cy="2376264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40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H SarabunPSK" pitchFamily="34" charset="-34"/>
                <a:ea typeface="+mj-ea"/>
                <a:cs typeface="TH SarabunPSK" pitchFamily="34" charset="-34"/>
              </a:rPr>
              <a:t>ขอบเขตของโครงการ (ต่อ)</a:t>
            </a:r>
          </a:p>
          <a:p>
            <a:pPr lvl="0">
              <a:spcBef>
                <a:spcPct val="0"/>
              </a:spcBef>
              <a:defRPr/>
            </a:pPr>
            <a:r>
              <a:rPr kumimoji="0" lang="th-TH" sz="32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H SarabunPSK" pitchFamily="34" charset="-34"/>
                <a:ea typeface="+mj-ea"/>
                <a:cs typeface="TH SarabunPSK" pitchFamily="34" charset="-34"/>
              </a:rPr>
              <a:t>ข.กระบวนการบริหารจัดการในสถานศึกษา</a:t>
            </a:r>
            <a:endParaRPr lang="th-TH" sz="3200" b="1" cap="all" dirty="0">
              <a:solidFill>
                <a:schemeClr val="tx2"/>
              </a:solidFill>
              <a:latin typeface="TH SarabunPSK" pitchFamily="34" charset="-34"/>
              <a:cs typeface="TH SarabunPSK" pitchFamily="34" charset="-34"/>
            </a:endParaRPr>
          </a:p>
          <a:p>
            <a:pPr lvl="1">
              <a:spcBef>
                <a:spcPct val="0"/>
              </a:spcBef>
              <a:buFont typeface="Arial" pitchFamily="34" charset="0"/>
              <a:buChar char="•"/>
            </a:pPr>
            <a:r>
              <a:rPr lang="th-TH" sz="3200" b="1" cap="all" dirty="0" smtClean="0">
                <a:solidFill>
                  <a:schemeClr val="tx2"/>
                </a:solidFill>
                <a:latin typeface="TH SarabunPSK" pitchFamily="34" charset="-34"/>
                <a:cs typeface="TH SarabunPSK" pitchFamily="34" charset="-34"/>
              </a:rPr>
              <a:t>กระบวนการบริหารสถานศึกษา 5 กระบวนการ</a:t>
            </a:r>
            <a:endParaRPr lang="th-TH" sz="3200" b="1" cap="all" dirty="0">
              <a:solidFill>
                <a:schemeClr val="tx2"/>
              </a:solidFill>
              <a:latin typeface="TH SarabunPSK" pitchFamily="34" charset="-34"/>
              <a:cs typeface="TH SarabunPSK" pitchFamily="34" charset="-34"/>
            </a:endParaRPr>
          </a:p>
          <a:p>
            <a:pPr lvl="1">
              <a:spcBef>
                <a:spcPct val="0"/>
              </a:spcBef>
              <a:buFont typeface="Arial" pitchFamily="34" charset="0"/>
              <a:buChar char="•"/>
            </a:pPr>
            <a:r>
              <a:rPr lang="th-TH" sz="3200" b="1" cap="all" dirty="0" smtClean="0">
                <a:solidFill>
                  <a:schemeClr val="tx2"/>
                </a:solidFill>
                <a:latin typeface="TH SarabunPSK" pitchFamily="34" charset="-34"/>
                <a:cs typeface="TH SarabunPSK" pitchFamily="34" charset="-34"/>
              </a:rPr>
              <a:t>กระบวนการจัดการชั้นเรียน  4 กระบวนการ</a:t>
            </a:r>
            <a:endParaRPr kumimoji="0" lang="th-TH" sz="3200" b="1" i="0" u="none" strike="noStrike" kern="1200" cap="all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H SarabunPSK" pitchFamily="34" charset="-34"/>
              <a:ea typeface="+mj-ea"/>
              <a:cs typeface="TH SarabunPSK" pitchFamily="34" charset="-34"/>
            </a:endParaRPr>
          </a:p>
          <a:p>
            <a:pPr lvl="0">
              <a:spcBef>
                <a:spcPct val="0"/>
              </a:spcBef>
            </a:pPr>
            <a:r>
              <a:rPr lang="th-TH" sz="3200" b="1" cap="all" dirty="0" smtClean="0">
                <a:solidFill>
                  <a:schemeClr val="tx2"/>
                </a:solidFill>
                <a:latin typeface="TH SarabunPSK" pitchFamily="34" charset="-34"/>
                <a:ea typeface="+mj-ea"/>
                <a:cs typeface="TH SarabunPSK" pitchFamily="34" charset="-34"/>
              </a:rPr>
              <a:t> </a:t>
            </a:r>
            <a:endParaRPr kumimoji="0" lang="en-US" sz="3200" b="1" i="0" u="none" strike="noStrike" kern="1200" cap="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H SarabunPSK" pitchFamily="34" charset="-34"/>
              <a:ea typeface="+mj-ea"/>
              <a:cs typeface="TH SarabunPSK" pitchFamily="34" charset="-34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683568" y="2348880"/>
            <a:ext cx="7776864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2362200" y="6050037"/>
            <a:ext cx="6705600" cy="685800"/>
          </a:xfrm>
          <a:prstGeom prst="rect">
            <a:avLst/>
          </a:prstGeom>
          <a:solidFill>
            <a:srgbClr val="FF9900"/>
          </a:solidFill>
        </p:spPr>
        <p:txBody>
          <a:bodyPr vert="horz" anchor="ctr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th-TH" sz="5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 SarabunPSK" pitchFamily="34" charset="-34"/>
                <a:ea typeface="+mn-ea"/>
                <a:cs typeface="TH SarabunPSK" pitchFamily="34" charset="-34"/>
              </a:rPr>
              <a:t>มหาวิทยาลัยราชภัฏสวนสุนันทา</a:t>
            </a:r>
            <a:endParaRPr kumimoji="0" lang="th-TH" sz="5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8" name="Picture 7" descr="logosua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95736" y="6028972"/>
            <a:ext cx="625604" cy="7680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279</TotalTime>
  <Words>1440</Words>
  <Application>Microsoft Office PowerPoint</Application>
  <PresentationFormat>On-screen Show (4:3)</PresentationFormat>
  <Paragraphs>191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Median</vt:lpstr>
      <vt:lpstr> </vt:lpstr>
      <vt:lpstr> </vt:lpstr>
      <vt:lpstr> </vt:lpstr>
      <vt:lpstr> </vt:lpstr>
      <vt:lpstr>โครงการวิจัยเพื่อพัฒนาโรงเรียนต้นแบบด้านการบริหารจัดการสู่ความเป็นเลิศตามหลักปรัชญาการจัดการคุณภาพทั่วทั้งองค์กร  ปีงบประมาณ 2555 </vt:lpstr>
      <vt:lpstr>โครงการวิจัยเพื่อพัฒนาโรงเรียนต้นแบบด้านการบริหารจัดการสู่ความเป็นเลิศตามหลักปรัชญาการจัดการคุณภาพทั่วทั้งองค์กร  ปีงบประมาณ 2555 </vt:lpstr>
      <vt:lpstr>โครงการวิจัยเพื่อพัฒนาโรงเรียนต้นแบบด้านการบริหารจัดการสู่ความเป็นเลิศตามหลักปรัชญาการจัดการคุณภาพทั่วทั้งองค์กร  ปีงบประมาณ 2555 </vt:lpstr>
      <vt:lpstr>โครงการวิจัยเพื่อพัฒนาโรงเรียนต้นแบบด้านการบริหารจัดการสู่ความเป็นเลิศตามหลักปรัชญาการจัดการคุณภาพทั่วทั้งองค์กร  ปีงบประมาณ 2555 </vt:lpstr>
      <vt:lpstr>โครงการวิจัยเพื่อพัฒนาโรงเรียนต้นแบบด้านการบริหารจัดการสู่ความเป็นเลิศตามหลักปรัชญาการจัดการคุณภาพทั่วทั้งองค์กร  ปีงบประมาณ 2555 </vt:lpstr>
      <vt:lpstr>Slide 10</vt:lpstr>
      <vt:lpstr>Slide 11</vt:lpstr>
      <vt:lpstr>โครงการวิจัยเพื่อพัฒนาโรงเรียนต้นแบบด้านการบริหารจัดการสู่ความเป็นเลิศตามหลักปรัชญาการจัดการคุณภาพทั่วทั้งองค์กร  ปีงบประมาณ 2555 </vt:lpstr>
      <vt:lpstr>โครงการวิจัยเพื่อพัฒนาโรงเรียนต้นแบบด้านการบริหารจัดการสู่ความเป็นเลิศตามหลักปรัชญาการจัดการคุณภาพทั่วทั้งองค์กร  ปีงบประมาณ 2555 </vt:lpstr>
      <vt:lpstr>โครงการวิจัยเพื่อพัฒนาโรงเรียนต้นแบบด้านการบริหารจัดการสู่ความเป็นเลิศตามหลักปรัชญาการจัดการคุณภาพทั่วทั้งองค์กร  ปีงบประมาณ 2555 </vt:lpstr>
      <vt:lpstr>โครงการวิจัยเพื่อพัฒนาโรงเรียนต้นแบบด้านการบริหารจัดการสู่ความเป็นเลิศตามหลักปรัชญาการจัดการคุณภาพทั่วทั้งองค์กร  ปีงบประมาณ 2555 </vt:lpstr>
      <vt:lpstr>โครงการวิจัยเพื่อพัฒนาโรงเรียนต้นแบบด้านการบริหารจัดการสู่ความเป็นเลิศตามหลักปรัชญาการจัดการคุณภาพทั่วทั้งองค์กร  ปีงบประมาณ 2555 </vt:lpstr>
      <vt:lpstr>โครงการวิจัยเพื่อพัฒนาโรงเรียนต้นแบบด้านการบริหารจัดการสู่ความเป็นเลิศตามหลักปรัชญาการจัดการคุณภาพทั่วทั้งองค์กร  ปีงบประมาณ 2555 </vt:lpstr>
      <vt:lpstr>โครงการวิจัยเพื่อพัฒนาโรงเรียนต้นแบบด้านการบริหารจัดการสู่ความเป็นเลิศตามหลักปรัชญาการจัดการคุณภาพทั่วทั้งองค์กร  ปีงบประมาณ 2555 </vt:lpstr>
      <vt:lpstr>โครงการวิจัยเพื่อพัฒนาโรงเรียนต้นแบบด้านการบริหารจัดการสู่ความเป็นเลิศตามหลักปรัชญาการจัดการคุณภาพทั่วทั้งองค์กร  ปีงบประมาณ 2555 </vt:lpstr>
      <vt:lpstr>โครงการวิจัยเพื่อพัฒนาโรงเรียนต้นแบบด้านการบริหารจัดการสู่ความเป็นเลิศตามหลักปรัชญาการจัดการคุณภาพทั่วทั้งองค์กร  ปีงบประมาณ 2555 </vt:lpstr>
      <vt:lpstr>โครงการวิจัยเพื่อพัฒนาโรงเรียนต้นแบบด้านการบริหารจัดการสู่ความเป็นเลิศตามหลักปรัชญาการจัดการคุณภาพทั่วทั้งองค์กร  ปีงบประมาณ 2555 </vt:lpstr>
      <vt:lpstr>โครงการวิจัยเพื่อพัฒนาโรงเรียนต้นแบบด้านการบริหารจัดการสู่ความเป็นเลิศตามหลักปรัชญาการจัดการคุณภาพทั่วทั้งองค์กร  ปีงบประมาณ 2555 </vt:lpstr>
      <vt:lpstr>โครงการวิจัยเพื่อพัฒนาโรงเรียนต้นแบบด้านการบริหารจัดการสู่ความเป็นเลิศตามหลักปรัชญาการจัดการคุณภาพทั่วทั้งองค์กร  ปีงบประมาณ 2555 </vt:lpstr>
      <vt:lpstr>โครงการวิจัยเพื่อพัฒนาโรงเรียนต้นแบบด้านการบริหารจัดการสู่ความเป็นเลิศตามหลักปรัชญาการจัดการคุณภาพทั่วทั้งองค์กร  ปีงบประมาณ 2555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โครงการวิจัยเพื่อพัฒนาโรงเรียนต้นแบบด้านการบริหารจัดการสู่ความเป็นเลิศตามหลักปรัชญาการจัดการคุณภาพทั่วทั้งองค์กร  ปีงบประมาณ 2555</dc:title>
  <dc:creator>SSRU</dc:creator>
  <cp:lastModifiedBy>SSRU</cp:lastModifiedBy>
  <cp:revision>8</cp:revision>
  <dcterms:created xsi:type="dcterms:W3CDTF">2012-01-22T11:47:34Z</dcterms:created>
  <dcterms:modified xsi:type="dcterms:W3CDTF">2012-02-16T23:24:00Z</dcterms:modified>
</cp:coreProperties>
</file>