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74" r:id="rId3"/>
    <p:sldId id="275" r:id="rId4"/>
    <p:sldId id="257" r:id="rId5"/>
    <p:sldId id="258" r:id="rId6"/>
    <p:sldId id="307" r:id="rId7"/>
    <p:sldId id="308" r:id="rId8"/>
    <p:sldId id="309" r:id="rId9"/>
    <p:sldId id="310" r:id="rId10"/>
    <p:sldId id="264" r:id="rId11"/>
    <p:sldId id="267" r:id="rId12"/>
    <p:sldId id="265" r:id="rId13"/>
    <p:sldId id="268" r:id="rId14"/>
    <p:sldId id="311" r:id="rId15"/>
    <p:sldId id="312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13" r:id="rId24"/>
    <p:sldId id="288" r:id="rId25"/>
    <p:sldId id="290" r:id="rId26"/>
    <p:sldId id="289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303" r:id="rId36"/>
    <p:sldId id="299" r:id="rId37"/>
    <p:sldId id="300" r:id="rId38"/>
    <p:sldId id="301" r:id="rId39"/>
    <p:sldId id="302" r:id="rId40"/>
    <p:sldId id="304" r:id="rId41"/>
    <p:sldId id="305" r:id="rId42"/>
    <p:sldId id="306" r:id="rId43"/>
    <p:sldId id="27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916"/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3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E35CCB-4CA2-4FE9-B45A-54CA10484853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0393DFB6-8A85-4CBC-8949-328618A4D48A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US" sz="2800" b="1" dirty="0" smtClean="0">
              <a:solidFill>
                <a:schemeClr val="bg1"/>
              </a:solidFill>
            </a:rPr>
            <a:t>Inquiring</a:t>
          </a:r>
        </a:p>
        <a:p>
          <a:r>
            <a:rPr lang="en-US" sz="2800" b="1" dirty="0" smtClean="0">
              <a:solidFill>
                <a:schemeClr val="bg1"/>
              </a:solidFill>
            </a:rPr>
            <a:t>University</a:t>
          </a:r>
        </a:p>
      </dgm:t>
    </dgm:pt>
    <dgm:pt modelId="{D30E4494-9ED0-4AAC-98D6-A51C2CBACB0B}" type="parTrans" cxnId="{4E73D15E-16F2-406F-A1AD-DC4119E1AC98}">
      <dgm:prSet/>
      <dgm:spPr/>
      <dgm:t>
        <a:bodyPr/>
        <a:lstStyle/>
        <a:p>
          <a:endParaRPr lang="th-TH"/>
        </a:p>
      </dgm:t>
    </dgm:pt>
    <dgm:pt modelId="{5FD7D69C-C246-406F-B0E4-F46D6BFC102F}" type="sibTrans" cxnId="{4E73D15E-16F2-406F-A1AD-DC4119E1AC98}">
      <dgm:prSet/>
      <dgm:spPr/>
      <dgm:t>
        <a:bodyPr/>
        <a:lstStyle/>
        <a:p>
          <a:endParaRPr lang="th-TH"/>
        </a:p>
      </dgm:t>
    </dgm:pt>
    <dgm:pt modelId="{9DEB2878-0DA6-47F3-801A-244C1A7781AD}">
      <dgm:prSet phldrT="[Text]" custT="1"/>
      <dgm:spPr>
        <a:solidFill>
          <a:srgbClr val="002060">
            <a:alpha val="50000"/>
          </a:srgbClr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</a:rPr>
            <a:t>Teaching</a:t>
          </a:r>
        </a:p>
      </dgm:t>
    </dgm:pt>
    <dgm:pt modelId="{85D66235-4EDF-4A63-A592-6CA23E9EFAF3}" type="parTrans" cxnId="{3611A1A9-8D43-439B-B98D-25861F1DF981}">
      <dgm:prSet/>
      <dgm:spPr/>
      <dgm:t>
        <a:bodyPr/>
        <a:lstStyle/>
        <a:p>
          <a:endParaRPr lang="th-TH"/>
        </a:p>
      </dgm:t>
    </dgm:pt>
    <dgm:pt modelId="{81246E01-0288-457E-91AF-AB047605E1A1}" type="sibTrans" cxnId="{3611A1A9-8D43-439B-B98D-25861F1DF981}">
      <dgm:prSet/>
      <dgm:spPr/>
      <dgm:t>
        <a:bodyPr/>
        <a:lstStyle/>
        <a:p>
          <a:endParaRPr lang="th-TH"/>
        </a:p>
      </dgm:t>
    </dgm:pt>
    <dgm:pt modelId="{56EE2842-7744-4006-8E8F-256EB1FB60F3}">
      <dgm:prSet phldrT="[Text]" custT="1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Partnership</a:t>
          </a:r>
          <a:endParaRPr lang="th-TH" sz="2000" b="1" dirty="0">
            <a:solidFill>
              <a:schemeClr val="tx1"/>
            </a:solidFill>
          </a:endParaRPr>
        </a:p>
      </dgm:t>
    </dgm:pt>
    <dgm:pt modelId="{13612562-710C-4F78-B65F-0AEC0F949C6F}" type="parTrans" cxnId="{CE1B5190-6E48-4857-985F-FBE5425BB17C}">
      <dgm:prSet/>
      <dgm:spPr/>
      <dgm:t>
        <a:bodyPr/>
        <a:lstStyle/>
        <a:p>
          <a:endParaRPr lang="th-TH"/>
        </a:p>
      </dgm:t>
    </dgm:pt>
    <dgm:pt modelId="{31E73E97-4EA3-46B4-9A60-2DB854628F8C}" type="sibTrans" cxnId="{CE1B5190-6E48-4857-985F-FBE5425BB17C}">
      <dgm:prSet/>
      <dgm:spPr/>
      <dgm:t>
        <a:bodyPr/>
        <a:lstStyle/>
        <a:p>
          <a:endParaRPr lang="th-TH"/>
        </a:p>
      </dgm:t>
    </dgm:pt>
    <dgm:pt modelId="{B6D43D4A-2FCC-4A06-9BE8-35F131825B9E}">
      <dgm:prSet phldrT="[Text]"/>
      <dgm:spPr>
        <a:solidFill>
          <a:srgbClr val="660066">
            <a:alpha val="49804"/>
          </a:srgbClr>
        </a:solidFill>
      </dgm:spPr>
      <dgm:t>
        <a:bodyPr/>
        <a:lstStyle/>
        <a:p>
          <a:r>
            <a:rPr lang="en-US" b="1" dirty="0" smtClean="0"/>
            <a:t>USR</a:t>
          </a:r>
          <a:endParaRPr lang="th-TH" b="1" dirty="0"/>
        </a:p>
      </dgm:t>
    </dgm:pt>
    <dgm:pt modelId="{9F2C7967-8877-4BCC-9E19-E3B2240103DD}" type="parTrans" cxnId="{C449B5E4-40EF-4302-A056-7B2CFC52C2FF}">
      <dgm:prSet/>
      <dgm:spPr/>
      <dgm:t>
        <a:bodyPr/>
        <a:lstStyle/>
        <a:p>
          <a:endParaRPr lang="th-TH"/>
        </a:p>
      </dgm:t>
    </dgm:pt>
    <dgm:pt modelId="{8812EA3C-7580-479A-BE03-0068616A8157}" type="sibTrans" cxnId="{C449B5E4-40EF-4302-A056-7B2CFC52C2FF}">
      <dgm:prSet/>
      <dgm:spPr/>
      <dgm:t>
        <a:bodyPr/>
        <a:lstStyle/>
        <a:p>
          <a:endParaRPr lang="th-TH"/>
        </a:p>
      </dgm:t>
    </dgm:pt>
    <dgm:pt modelId="{9FAEE7A6-EB0C-47D8-AB0C-2751542CBB41}">
      <dgm:prSet phldrT="[Text]" custT="1"/>
      <dgm:spPr>
        <a:solidFill>
          <a:srgbClr val="006600">
            <a:alpha val="49804"/>
          </a:srgbClr>
        </a:solidFill>
      </dgm:spPr>
      <dgm:t>
        <a:bodyPr/>
        <a:lstStyle/>
        <a:p>
          <a:r>
            <a:rPr lang="en-US" sz="1600" b="1" dirty="0" smtClean="0">
              <a:solidFill>
                <a:schemeClr val="bg1"/>
              </a:solidFill>
            </a:rPr>
            <a:t>Research</a:t>
          </a:r>
        </a:p>
      </dgm:t>
    </dgm:pt>
    <dgm:pt modelId="{5877E353-4133-4A4C-BC7B-4E4AACC7F53E}" type="parTrans" cxnId="{76E79212-DCDE-4CF9-B8EF-45D44BEE8050}">
      <dgm:prSet/>
      <dgm:spPr/>
      <dgm:t>
        <a:bodyPr/>
        <a:lstStyle/>
        <a:p>
          <a:endParaRPr lang="th-TH"/>
        </a:p>
      </dgm:t>
    </dgm:pt>
    <dgm:pt modelId="{F32675A6-61AA-4F1D-A990-52D15883B18A}" type="sibTrans" cxnId="{76E79212-DCDE-4CF9-B8EF-45D44BEE8050}">
      <dgm:prSet/>
      <dgm:spPr/>
      <dgm:t>
        <a:bodyPr/>
        <a:lstStyle/>
        <a:p>
          <a:endParaRPr lang="th-TH"/>
        </a:p>
      </dgm:t>
    </dgm:pt>
    <dgm:pt modelId="{4417A993-40E0-4A25-9C54-A10958A1DE76}" type="pres">
      <dgm:prSet presAssocID="{95E35CCB-4CA2-4FE9-B45A-54CA1048485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B96111E8-2AB2-4F87-B6D2-1DEA28E4935A}" type="pres">
      <dgm:prSet presAssocID="{95E35CCB-4CA2-4FE9-B45A-54CA10484853}" presName="radial" presStyleCnt="0">
        <dgm:presLayoutVars>
          <dgm:animLvl val="ctr"/>
        </dgm:presLayoutVars>
      </dgm:prSet>
      <dgm:spPr/>
    </dgm:pt>
    <dgm:pt modelId="{44016760-A219-4EEE-A2B5-14DEA5F18889}" type="pres">
      <dgm:prSet presAssocID="{0393DFB6-8A85-4CBC-8949-328618A4D48A}" presName="centerShape" presStyleLbl="vennNode1" presStyleIdx="0" presStyleCnt="5"/>
      <dgm:spPr/>
      <dgm:t>
        <a:bodyPr/>
        <a:lstStyle/>
        <a:p>
          <a:endParaRPr lang="th-TH"/>
        </a:p>
      </dgm:t>
    </dgm:pt>
    <dgm:pt modelId="{07F3C983-3675-4E86-9B2B-31A47E78D374}" type="pres">
      <dgm:prSet presAssocID="{9DEB2878-0DA6-47F3-801A-244C1A7781AD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C51AF83-4E34-4763-A9B1-DDFFE27EED00}" type="pres">
      <dgm:prSet presAssocID="{56EE2842-7744-4006-8E8F-256EB1FB60F3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DB425F5-18B5-4592-97B5-172FBCA14C28}" type="pres">
      <dgm:prSet presAssocID="{B6D43D4A-2FCC-4A06-9BE8-35F131825B9E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CA4C93B-0FDA-4A4C-9F5C-B6B7E21E31DD}" type="pres">
      <dgm:prSet presAssocID="{9FAEE7A6-EB0C-47D8-AB0C-2751542CBB41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8EBE1FB7-3BDC-8248-BA5B-0355842AB372}" type="presOf" srcId="{95E35CCB-4CA2-4FE9-B45A-54CA10484853}" destId="{4417A993-40E0-4A25-9C54-A10958A1DE76}" srcOrd="0" destOrd="0" presId="urn:microsoft.com/office/officeart/2005/8/layout/radial3"/>
    <dgm:cxn modelId="{76E79212-DCDE-4CF9-B8EF-45D44BEE8050}" srcId="{0393DFB6-8A85-4CBC-8949-328618A4D48A}" destId="{9FAEE7A6-EB0C-47D8-AB0C-2751542CBB41}" srcOrd="3" destOrd="0" parTransId="{5877E353-4133-4A4C-BC7B-4E4AACC7F53E}" sibTransId="{F32675A6-61AA-4F1D-A990-52D15883B18A}"/>
    <dgm:cxn modelId="{C449B5E4-40EF-4302-A056-7B2CFC52C2FF}" srcId="{0393DFB6-8A85-4CBC-8949-328618A4D48A}" destId="{B6D43D4A-2FCC-4A06-9BE8-35F131825B9E}" srcOrd="2" destOrd="0" parTransId="{9F2C7967-8877-4BCC-9E19-E3B2240103DD}" sibTransId="{8812EA3C-7580-479A-BE03-0068616A8157}"/>
    <dgm:cxn modelId="{A8AA17A7-5421-FF4B-8028-5E82821F677E}" type="presOf" srcId="{B6D43D4A-2FCC-4A06-9BE8-35F131825B9E}" destId="{9DB425F5-18B5-4592-97B5-172FBCA14C28}" srcOrd="0" destOrd="0" presId="urn:microsoft.com/office/officeart/2005/8/layout/radial3"/>
    <dgm:cxn modelId="{A846ACDE-B6EC-D74B-8834-29B0F1357ECA}" type="presOf" srcId="{0393DFB6-8A85-4CBC-8949-328618A4D48A}" destId="{44016760-A219-4EEE-A2B5-14DEA5F18889}" srcOrd="0" destOrd="0" presId="urn:microsoft.com/office/officeart/2005/8/layout/radial3"/>
    <dgm:cxn modelId="{5948ABE5-AF03-8C44-9A1D-BC1D30072107}" type="presOf" srcId="{9DEB2878-0DA6-47F3-801A-244C1A7781AD}" destId="{07F3C983-3675-4E86-9B2B-31A47E78D374}" srcOrd="0" destOrd="0" presId="urn:microsoft.com/office/officeart/2005/8/layout/radial3"/>
    <dgm:cxn modelId="{4E73D15E-16F2-406F-A1AD-DC4119E1AC98}" srcId="{95E35CCB-4CA2-4FE9-B45A-54CA10484853}" destId="{0393DFB6-8A85-4CBC-8949-328618A4D48A}" srcOrd="0" destOrd="0" parTransId="{D30E4494-9ED0-4AAC-98D6-A51C2CBACB0B}" sibTransId="{5FD7D69C-C246-406F-B0E4-F46D6BFC102F}"/>
    <dgm:cxn modelId="{AB70D5AD-9CAD-3C45-8F5E-D836A72C1DB9}" type="presOf" srcId="{9FAEE7A6-EB0C-47D8-AB0C-2751542CBB41}" destId="{4CA4C93B-0FDA-4A4C-9F5C-B6B7E21E31DD}" srcOrd="0" destOrd="0" presId="urn:microsoft.com/office/officeart/2005/8/layout/radial3"/>
    <dgm:cxn modelId="{CE1B5190-6E48-4857-985F-FBE5425BB17C}" srcId="{0393DFB6-8A85-4CBC-8949-328618A4D48A}" destId="{56EE2842-7744-4006-8E8F-256EB1FB60F3}" srcOrd="1" destOrd="0" parTransId="{13612562-710C-4F78-B65F-0AEC0F949C6F}" sibTransId="{31E73E97-4EA3-46B4-9A60-2DB854628F8C}"/>
    <dgm:cxn modelId="{128FB536-9226-6547-BCBF-3E6A6DE473A9}" type="presOf" srcId="{56EE2842-7744-4006-8E8F-256EB1FB60F3}" destId="{EC51AF83-4E34-4763-A9B1-DDFFE27EED00}" srcOrd="0" destOrd="0" presId="urn:microsoft.com/office/officeart/2005/8/layout/radial3"/>
    <dgm:cxn modelId="{3611A1A9-8D43-439B-B98D-25861F1DF981}" srcId="{0393DFB6-8A85-4CBC-8949-328618A4D48A}" destId="{9DEB2878-0DA6-47F3-801A-244C1A7781AD}" srcOrd="0" destOrd="0" parTransId="{85D66235-4EDF-4A63-A592-6CA23E9EFAF3}" sibTransId="{81246E01-0288-457E-91AF-AB047605E1A1}"/>
    <dgm:cxn modelId="{60794C27-2E32-9345-BF86-410D8CB98764}" type="presParOf" srcId="{4417A993-40E0-4A25-9C54-A10958A1DE76}" destId="{B96111E8-2AB2-4F87-B6D2-1DEA28E4935A}" srcOrd="0" destOrd="0" presId="urn:microsoft.com/office/officeart/2005/8/layout/radial3"/>
    <dgm:cxn modelId="{62B9C96D-C7E1-6841-83EF-A2C1D0064E48}" type="presParOf" srcId="{B96111E8-2AB2-4F87-B6D2-1DEA28E4935A}" destId="{44016760-A219-4EEE-A2B5-14DEA5F18889}" srcOrd="0" destOrd="0" presId="urn:microsoft.com/office/officeart/2005/8/layout/radial3"/>
    <dgm:cxn modelId="{6D4C0F88-0915-AC47-B701-07691358C828}" type="presParOf" srcId="{B96111E8-2AB2-4F87-B6D2-1DEA28E4935A}" destId="{07F3C983-3675-4E86-9B2B-31A47E78D374}" srcOrd="1" destOrd="0" presId="urn:microsoft.com/office/officeart/2005/8/layout/radial3"/>
    <dgm:cxn modelId="{968439A2-E7D6-644F-B19E-4CB06CCB66DF}" type="presParOf" srcId="{B96111E8-2AB2-4F87-B6D2-1DEA28E4935A}" destId="{EC51AF83-4E34-4763-A9B1-DDFFE27EED00}" srcOrd="2" destOrd="0" presId="urn:microsoft.com/office/officeart/2005/8/layout/radial3"/>
    <dgm:cxn modelId="{76958E9B-F20F-CB44-A1E6-A0482B545B9D}" type="presParOf" srcId="{B96111E8-2AB2-4F87-B6D2-1DEA28E4935A}" destId="{9DB425F5-18B5-4592-97B5-172FBCA14C28}" srcOrd="3" destOrd="0" presId="urn:microsoft.com/office/officeart/2005/8/layout/radial3"/>
    <dgm:cxn modelId="{7AEEDBDB-9E28-2745-9092-C7681749ECC0}" type="presParOf" srcId="{B96111E8-2AB2-4F87-B6D2-1DEA28E4935A}" destId="{4CA4C93B-0FDA-4A4C-9F5C-B6B7E21E31DD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568545-CEB6-43F0-8761-D6F052F1DB1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FBE40BDD-0855-47A6-8D7A-6C224A079876}">
      <dgm:prSet phldrT="[Text]" custT="1"/>
      <dgm:spPr>
        <a:solidFill>
          <a:srgbClr val="3333FF"/>
        </a:solidFill>
      </dgm:spPr>
      <dgm:t>
        <a:bodyPr/>
        <a:lstStyle/>
        <a:p>
          <a:r>
            <a:rPr lang="th-TH" sz="4400" b="1" dirty="0" smtClean="0">
              <a:solidFill>
                <a:schemeClr val="bg1"/>
              </a:solidFill>
            </a:rPr>
            <a:t>เรียน</a:t>
          </a:r>
          <a:endParaRPr lang="th-TH" sz="4400" b="1" dirty="0">
            <a:solidFill>
              <a:schemeClr val="bg1"/>
            </a:solidFill>
          </a:endParaRPr>
        </a:p>
      </dgm:t>
    </dgm:pt>
    <dgm:pt modelId="{CB272FBF-8B2F-458F-975A-CEC082915D11}" type="parTrans" cxnId="{EFF0D711-F36C-4C52-8826-0E1776F6C24A}">
      <dgm:prSet/>
      <dgm:spPr/>
      <dgm:t>
        <a:bodyPr/>
        <a:lstStyle/>
        <a:p>
          <a:endParaRPr lang="th-TH"/>
        </a:p>
      </dgm:t>
    </dgm:pt>
    <dgm:pt modelId="{1FE99F41-B642-450B-85B5-F424F373DB4A}" type="sibTrans" cxnId="{EFF0D711-F36C-4C52-8826-0E1776F6C24A}">
      <dgm:prSet/>
      <dgm:spPr/>
      <dgm:t>
        <a:bodyPr/>
        <a:lstStyle/>
        <a:p>
          <a:endParaRPr lang="th-TH"/>
        </a:p>
      </dgm:t>
    </dgm:pt>
    <dgm:pt modelId="{55528866-CCF9-482A-BBFB-AC5B87826F9E}">
      <dgm:prSet phldrT="[Text]" custT="1"/>
      <dgm:spPr>
        <a:solidFill>
          <a:srgbClr val="FF0000"/>
        </a:solidFill>
      </dgm:spPr>
      <dgm:t>
        <a:bodyPr/>
        <a:lstStyle/>
        <a:p>
          <a:r>
            <a:rPr lang="th-TH" sz="4000" b="1" dirty="0" smtClean="0">
              <a:solidFill>
                <a:schemeClr val="bg1"/>
              </a:solidFill>
            </a:rPr>
            <a:t>วิจัย</a:t>
          </a:r>
          <a:endParaRPr lang="th-TH" sz="4000" b="1" dirty="0">
            <a:solidFill>
              <a:schemeClr val="bg1"/>
            </a:solidFill>
          </a:endParaRPr>
        </a:p>
      </dgm:t>
    </dgm:pt>
    <dgm:pt modelId="{F694C7DF-3A4A-4ECA-91EC-1BB5A74AD129}" type="parTrans" cxnId="{02EA8AD1-67EA-4310-B03E-F107D840876B}">
      <dgm:prSet/>
      <dgm:spPr/>
      <dgm:t>
        <a:bodyPr/>
        <a:lstStyle/>
        <a:p>
          <a:endParaRPr lang="th-TH"/>
        </a:p>
      </dgm:t>
    </dgm:pt>
    <dgm:pt modelId="{E7E7C52C-EE52-424F-8EBA-CEDECADB0FF8}" type="sibTrans" cxnId="{02EA8AD1-67EA-4310-B03E-F107D840876B}">
      <dgm:prSet/>
      <dgm:spPr/>
      <dgm:t>
        <a:bodyPr/>
        <a:lstStyle/>
        <a:p>
          <a:endParaRPr lang="th-TH"/>
        </a:p>
      </dgm:t>
    </dgm:pt>
    <dgm:pt modelId="{A7C92A17-9FD3-4270-B557-134BA7FFD3B4}">
      <dgm:prSet phldrT="[Text]" custT="1"/>
      <dgm:spPr>
        <a:solidFill>
          <a:srgbClr val="008000"/>
        </a:solidFill>
      </dgm:spPr>
      <dgm:t>
        <a:bodyPr/>
        <a:lstStyle/>
        <a:p>
          <a:r>
            <a:rPr lang="th-TH" sz="4000" b="1" dirty="0" smtClean="0">
              <a:solidFill>
                <a:schemeClr val="bg1"/>
              </a:solidFill>
            </a:rPr>
            <a:t>บริการ</a:t>
          </a:r>
          <a:endParaRPr lang="th-TH" sz="4000" b="1" dirty="0">
            <a:solidFill>
              <a:schemeClr val="bg1"/>
            </a:solidFill>
          </a:endParaRPr>
        </a:p>
      </dgm:t>
    </dgm:pt>
    <dgm:pt modelId="{46DB4ADF-86FE-43D5-9478-9A7412E970D1}" type="parTrans" cxnId="{386661B1-5592-4730-99D2-08B4E07BAC52}">
      <dgm:prSet/>
      <dgm:spPr/>
      <dgm:t>
        <a:bodyPr/>
        <a:lstStyle/>
        <a:p>
          <a:endParaRPr lang="th-TH"/>
        </a:p>
      </dgm:t>
    </dgm:pt>
    <dgm:pt modelId="{A6A42034-6D16-4EC5-96C5-07AABA1FE5A1}" type="sibTrans" cxnId="{386661B1-5592-4730-99D2-08B4E07BAC52}">
      <dgm:prSet/>
      <dgm:spPr/>
      <dgm:t>
        <a:bodyPr/>
        <a:lstStyle/>
        <a:p>
          <a:endParaRPr lang="th-TH"/>
        </a:p>
      </dgm:t>
    </dgm:pt>
    <dgm:pt modelId="{8930EB81-DDE9-4705-8F01-FEF90072A2B7}" type="pres">
      <dgm:prSet presAssocID="{9F568545-CEB6-43F0-8761-D6F052F1DB1C}" presName="compositeShape" presStyleCnt="0">
        <dgm:presLayoutVars>
          <dgm:chMax val="7"/>
          <dgm:dir/>
          <dgm:resizeHandles val="exact"/>
        </dgm:presLayoutVars>
      </dgm:prSet>
      <dgm:spPr/>
    </dgm:pt>
    <dgm:pt modelId="{A2F5A63D-2DB8-4634-AB79-D031DEA3ACE2}" type="pres">
      <dgm:prSet presAssocID="{FBE40BDD-0855-47A6-8D7A-6C224A079876}" presName="circ1" presStyleLbl="vennNode1" presStyleIdx="0" presStyleCnt="3"/>
      <dgm:spPr/>
      <dgm:t>
        <a:bodyPr/>
        <a:lstStyle/>
        <a:p>
          <a:endParaRPr lang="th-TH"/>
        </a:p>
      </dgm:t>
    </dgm:pt>
    <dgm:pt modelId="{98BACF2C-FE6A-4544-8FBE-E8B90BADB985}" type="pres">
      <dgm:prSet presAssocID="{FBE40BDD-0855-47A6-8D7A-6C224A07987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71D16E5-4BCD-4479-9AEE-DA4BB22A968E}" type="pres">
      <dgm:prSet presAssocID="{55528866-CCF9-482A-BBFB-AC5B87826F9E}" presName="circ2" presStyleLbl="vennNode1" presStyleIdx="1" presStyleCnt="3"/>
      <dgm:spPr/>
      <dgm:t>
        <a:bodyPr/>
        <a:lstStyle/>
        <a:p>
          <a:endParaRPr lang="th-TH"/>
        </a:p>
      </dgm:t>
    </dgm:pt>
    <dgm:pt modelId="{BD6E9005-0908-485E-85B6-DB9D33CE43AA}" type="pres">
      <dgm:prSet presAssocID="{55528866-CCF9-482A-BBFB-AC5B87826F9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DD6F43A-4ADB-40BA-8F56-8CDCF2325747}" type="pres">
      <dgm:prSet presAssocID="{A7C92A17-9FD3-4270-B557-134BA7FFD3B4}" presName="circ3" presStyleLbl="vennNode1" presStyleIdx="2" presStyleCnt="3"/>
      <dgm:spPr/>
      <dgm:t>
        <a:bodyPr/>
        <a:lstStyle/>
        <a:p>
          <a:endParaRPr lang="th-TH"/>
        </a:p>
      </dgm:t>
    </dgm:pt>
    <dgm:pt modelId="{1E171E0A-9C68-4066-AAC9-7F66DB15A265}" type="pres">
      <dgm:prSet presAssocID="{A7C92A17-9FD3-4270-B557-134BA7FFD3B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DD1D83F-8032-984F-81C2-87DB17FDCB8E}" type="presOf" srcId="{FBE40BDD-0855-47A6-8D7A-6C224A079876}" destId="{A2F5A63D-2DB8-4634-AB79-D031DEA3ACE2}" srcOrd="0" destOrd="0" presId="urn:microsoft.com/office/officeart/2005/8/layout/venn1"/>
    <dgm:cxn modelId="{EFF0D711-F36C-4C52-8826-0E1776F6C24A}" srcId="{9F568545-CEB6-43F0-8761-D6F052F1DB1C}" destId="{FBE40BDD-0855-47A6-8D7A-6C224A079876}" srcOrd="0" destOrd="0" parTransId="{CB272FBF-8B2F-458F-975A-CEC082915D11}" sibTransId="{1FE99F41-B642-450B-85B5-F424F373DB4A}"/>
    <dgm:cxn modelId="{A0634C70-1239-7141-B9B2-9CF68B21EF70}" type="presOf" srcId="{55528866-CCF9-482A-BBFB-AC5B87826F9E}" destId="{271D16E5-4BCD-4479-9AEE-DA4BB22A968E}" srcOrd="0" destOrd="0" presId="urn:microsoft.com/office/officeart/2005/8/layout/venn1"/>
    <dgm:cxn modelId="{02EA8AD1-67EA-4310-B03E-F107D840876B}" srcId="{9F568545-CEB6-43F0-8761-D6F052F1DB1C}" destId="{55528866-CCF9-482A-BBFB-AC5B87826F9E}" srcOrd="1" destOrd="0" parTransId="{F694C7DF-3A4A-4ECA-91EC-1BB5A74AD129}" sibTransId="{E7E7C52C-EE52-424F-8EBA-CEDECADB0FF8}"/>
    <dgm:cxn modelId="{43A53598-1C3E-C14D-82F7-418DAED6BFAD}" type="presOf" srcId="{A7C92A17-9FD3-4270-B557-134BA7FFD3B4}" destId="{1E171E0A-9C68-4066-AAC9-7F66DB15A265}" srcOrd="1" destOrd="0" presId="urn:microsoft.com/office/officeart/2005/8/layout/venn1"/>
    <dgm:cxn modelId="{16F84DE7-0636-0847-A9B9-6C4CF96E5510}" type="presOf" srcId="{FBE40BDD-0855-47A6-8D7A-6C224A079876}" destId="{98BACF2C-FE6A-4544-8FBE-E8B90BADB985}" srcOrd="1" destOrd="0" presId="urn:microsoft.com/office/officeart/2005/8/layout/venn1"/>
    <dgm:cxn modelId="{4348BBFD-3B09-A94D-B17E-45AF1586C649}" type="presOf" srcId="{55528866-CCF9-482A-BBFB-AC5B87826F9E}" destId="{BD6E9005-0908-485E-85B6-DB9D33CE43AA}" srcOrd="1" destOrd="0" presId="urn:microsoft.com/office/officeart/2005/8/layout/venn1"/>
    <dgm:cxn modelId="{02AC6398-FFF9-5648-ABE5-0812EF8D36BB}" type="presOf" srcId="{A7C92A17-9FD3-4270-B557-134BA7FFD3B4}" destId="{3DD6F43A-4ADB-40BA-8F56-8CDCF2325747}" srcOrd="0" destOrd="0" presId="urn:microsoft.com/office/officeart/2005/8/layout/venn1"/>
    <dgm:cxn modelId="{C29C2199-A250-B54B-AAE3-152AC26BC237}" type="presOf" srcId="{9F568545-CEB6-43F0-8761-D6F052F1DB1C}" destId="{8930EB81-DDE9-4705-8F01-FEF90072A2B7}" srcOrd="0" destOrd="0" presId="urn:microsoft.com/office/officeart/2005/8/layout/venn1"/>
    <dgm:cxn modelId="{386661B1-5592-4730-99D2-08B4E07BAC52}" srcId="{9F568545-CEB6-43F0-8761-D6F052F1DB1C}" destId="{A7C92A17-9FD3-4270-B557-134BA7FFD3B4}" srcOrd="2" destOrd="0" parTransId="{46DB4ADF-86FE-43D5-9478-9A7412E970D1}" sibTransId="{A6A42034-6D16-4EC5-96C5-07AABA1FE5A1}"/>
    <dgm:cxn modelId="{1E7EEA82-01DF-D84A-8785-8E8C5C7C2AE2}" type="presParOf" srcId="{8930EB81-DDE9-4705-8F01-FEF90072A2B7}" destId="{A2F5A63D-2DB8-4634-AB79-D031DEA3ACE2}" srcOrd="0" destOrd="0" presId="urn:microsoft.com/office/officeart/2005/8/layout/venn1"/>
    <dgm:cxn modelId="{CFE946D6-A793-7546-922E-6AD935A95162}" type="presParOf" srcId="{8930EB81-DDE9-4705-8F01-FEF90072A2B7}" destId="{98BACF2C-FE6A-4544-8FBE-E8B90BADB985}" srcOrd="1" destOrd="0" presId="urn:microsoft.com/office/officeart/2005/8/layout/venn1"/>
    <dgm:cxn modelId="{1D47C82E-9D18-5D4E-BC86-EF7A90611D7A}" type="presParOf" srcId="{8930EB81-DDE9-4705-8F01-FEF90072A2B7}" destId="{271D16E5-4BCD-4479-9AEE-DA4BB22A968E}" srcOrd="2" destOrd="0" presId="urn:microsoft.com/office/officeart/2005/8/layout/venn1"/>
    <dgm:cxn modelId="{AC69D318-86E8-2D4E-A39C-2B0F0CB06DC4}" type="presParOf" srcId="{8930EB81-DDE9-4705-8F01-FEF90072A2B7}" destId="{BD6E9005-0908-485E-85B6-DB9D33CE43AA}" srcOrd="3" destOrd="0" presId="urn:microsoft.com/office/officeart/2005/8/layout/venn1"/>
    <dgm:cxn modelId="{1B39C50F-DBD0-FB46-9C0B-1394147B8D92}" type="presParOf" srcId="{8930EB81-DDE9-4705-8F01-FEF90072A2B7}" destId="{3DD6F43A-4ADB-40BA-8F56-8CDCF2325747}" srcOrd="4" destOrd="0" presId="urn:microsoft.com/office/officeart/2005/8/layout/venn1"/>
    <dgm:cxn modelId="{3A560690-8ADE-A14B-ACE5-4E3371D7A5F1}" type="presParOf" srcId="{8930EB81-DDE9-4705-8F01-FEF90072A2B7}" destId="{1E171E0A-9C68-4066-AAC9-7F66DB15A26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16760-A219-4EEE-A2B5-14DEA5F18889}">
      <dsp:nvSpPr>
        <dsp:cNvPr id="0" name=""/>
        <dsp:cNvSpPr/>
      </dsp:nvSpPr>
      <dsp:spPr>
        <a:xfrm>
          <a:off x="2859552" y="1007733"/>
          <a:ext cx="2510495" cy="2510495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bg1"/>
              </a:solidFill>
            </a:rPr>
            <a:t>Inquiring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bg1"/>
              </a:solidFill>
            </a:rPr>
            <a:t>University</a:t>
          </a:r>
        </a:p>
      </dsp:txBody>
      <dsp:txXfrm>
        <a:off x="3227205" y="1375386"/>
        <a:ext cx="1775189" cy="1775189"/>
      </dsp:txXfrm>
    </dsp:sp>
    <dsp:sp modelId="{07F3C983-3675-4E86-9B2B-31A47E78D374}">
      <dsp:nvSpPr>
        <dsp:cNvPr id="0" name=""/>
        <dsp:cNvSpPr/>
      </dsp:nvSpPr>
      <dsp:spPr>
        <a:xfrm>
          <a:off x="3487176" y="448"/>
          <a:ext cx="1255247" cy="1255247"/>
        </a:xfrm>
        <a:prstGeom prst="ellipse">
          <a:avLst/>
        </a:prstGeom>
        <a:solidFill>
          <a:srgbClr val="00206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Teaching</a:t>
          </a:r>
        </a:p>
      </dsp:txBody>
      <dsp:txXfrm>
        <a:off x="3671003" y="184275"/>
        <a:ext cx="887593" cy="887593"/>
      </dsp:txXfrm>
    </dsp:sp>
    <dsp:sp modelId="{EC51AF83-4E34-4763-A9B1-DDFFE27EED00}">
      <dsp:nvSpPr>
        <dsp:cNvPr id="0" name=""/>
        <dsp:cNvSpPr/>
      </dsp:nvSpPr>
      <dsp:spPr>
        <a:xfrm>
          <a:off x="5122085" y="1635357"/>
          <a:ext cx="1255247" cy="1255247"/>
        </a:xfrm>
        <a:prstGeom prst="ellipse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Partnership</a:t>
          </a:r>
          <a:endParaRPr lang="th-TH" sz="2000" b="1" kern="1200" dirty="0">
            <a:solidFill>
              <a:schemeClr val="tx1"/>
            </a:solidFill>
          </a:endParaRPr>
        </a:p>
      </dsp:txBody>
      <dsp:txXfrm>
        <a:off x="5305912" y="1819184"/>
        <a:ext cx="887593" cy="887593"/>
      </dsp:txXfrm>
    </dsp:sp>
    <dsp:sp modelId="{9DB425F5-18B5-4592-97B5-172FBCA14C28}">
      <dsp:nvSpPr>
        <dsp:cNvPr id="0" name=""/>
        <dsp:cNvSpPr/>
      </dsp:nvSpPr>
      <dsp:spPr>
        <a:xfrm>
          <a:off x="3487176" y="3270267"/>
          <a:ext cx="1255247" cy="1255247"/>
        </a:xfrm>
        <a:prstGeom prst="ellipse">
          <a:avLst/>
        </a:prstGeom>
        <a:solidFill>
          <a:srgbClr val="660066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/>
            <a:t>USR</a:t>
          </a:r>
          <a:endParaRPr lang="th-TH" sz="3700" b="1" kern="1200" dirty="0"/>
        </a:p>
      </dsp:txBody>
      <dsp:txXfrm>
        <a:off x="3671003" y="3454094"/>
        <a:ext cx="887593" cy="887593"/>
      </dsp:txXfrm>
    </dsp:sp>
    <dsp:sp modelId="{4CA4C93B-0FDA-4A4C-9F5C-B6B7E21E31DD}">
      <dsp:nvSpPr>
        <dsp:cNvPr id="0" name=""/>
        <dsp:cNvSpPr/>
      </dsp:nvSpPr>
      <dsp:spPr>
        <a:xfrm>
          <a:off x="1852266" y="1635357"/>
          <a:ext cx="1255247" cy="1255247"/>
        </a:xfrm>
        <a:prstGeom prst="ellipse">
          <a:avLst/>
        </a:prstGeom>
        <a:solidFill>
          <a:srgbClr val="006600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Research</a:t>
          </a:r>
        </a:p>
      </dsp:txBody>
      <dsp:txXfrm>
        <a:off x="2036093" y="1819184"/>
        <a:ext cx="887593" cy="8875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F5A63D-2DB8-4634-AB79-D031DEA3ACE2}">
      <dsp:nvSpPr>
        <dsp:cNvPr id="0" name=""/>
        <dsp:cNvSpPr/>
      </dsp:nvSpPr>
      <dsp:spPr>
        <a:xfrm>
          <a:off x="1828799" y="50799"/>
          <a:ext cx="2438400" cy="2438400"/>
        </a:xfrm>
        <a:prstGeom prst="ellipse">
          <a:avLst/>
        </a:prstGeom>
        <a:solidFill>
          <a:srgbClr val="333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400" b="1" kern="1200" dirty="0" smtClean="0">
              <a:solidFill>
                <a:schemeClr val="bg1"/>
              </a:solidFill>
            </a:rPr>
            <a:t>เรียน</a:t>
          </a:r>
          <a:endParaRPr lang="th-TH" sz="4400" b="1" kern="1200" dirty="0">
            <a:solidFill>
              <a:schemeClr val="bg1"/>
            </a:solidFill>
          </a:endParaRPr>
        </a:p>
      </dsp:txBody>
      <dsp:txXfrm>
        <a:off x="2153920" y="477519"/>
        <a:ext cx="1788160" cy="1097280"/>
      </dsp:txXfrm>
    </dsp:sp>
    <dsp:sp modelId="{271D16E5-4BCD-4479-9AEE-DA4BB22A968E}">
      <dsp:nvSpPr>
        <dsp:cNvPr id="0" name=""/>
        <dsp:cNvSpPr/>
      </dsp:nvSpPr>
      <dsp:spPr>
        <a:xfrm>
          <a:off x="2708656" y="1574800"/>
          <a:ext cx="2438400" cy="2438400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solidFill>
                <a:schemeClr val="bg1"/>
              </a:solidFill>
            </a:rPr>
            <a:t>วิจัย</a:t>
          </a:r>
          <a:endParaRPr lang="th-TH" sz="4000" b="1" kern="1200" dirty="0">
            <a:solidFill>
              <a:schemeClr val="bg1"/>
            </a:solidFill>
          </a:endParaRPr>
        </a:p>
      </dsp:txBody>
      <dsp:txXfrm>
        <a:off x="3454400" y="2204720"/>
        <a:ext cx="1463040" cy="1341120"/>
      </dsp:txXfrm>
    </dsp:sp>
    <dsp:sp modelId="{3DD6F43A-4ADB-40BA-8F56-8CDCF2325747}">
      <dsp:nvSpPr>
        <dsp:cNvPr id="0" name=""/>
        <dsp:cNvSpPr/>
      </dsp:nvSpPr>
      <dsp:spPr>
        <a:xfrm>
          <a:off x="948943" y="1574800"/>
          <a:ext cx="2438400" cy="2438400"/>
        </a:xfrm>
        <a:prstGeom prst="ellipse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solidFill>
                <a:schemeClr val="bg1"/>
              </a:solidFill>
            </a:rPr>
            <a:t>บริการ</a:t>
          </a:r>
          <a:endParaRPr lang="th-TH" sz="4000" b="1" kern="1200" dirty="0">
            <a:solidFill>
              <a:schemeClr val="bg1"/>
            </a:solidFill>
          </a:endParaRPr>
        </a:p>
      </dsp:txBody>
      <dsp:txXfrm>
        <a:off x="1178560" y="2204720"/>
        <a:ext cx="1463040" cy="1341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D0C36-E19F-1A40-87FA-E2E69E0A3968}" type="datetimeFigureOut">
              <a:rPr lang="en-US" smtClean="0"/>
              <a:t>1/9/12 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7DBB8-08BC-6A48-BE7F-473C40DA5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28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7706-39AB-F84E-A08C-AB4460F09396}" type="datetimeFigureOut">
              <a:rPr lang="en-US" smtClean="0"/>
              <a:t>1/9/12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3B61-6204-CA46-AE44-166822DA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69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7706-39AB-F84E-A08C-AB4460F09396}" type="datetimeFigureOut">
              <a:rPr lang="en-US" smtClean="0"/>
              <a:t>1/9/12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3B61-6204-CA46-AE44-166822DA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3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7706-39AB-F84E-A08C-AB4460F09396}" type="datetimeFigureOut">
              <a:rPr lang="en-US" smtClean="0"/>
              <a:t>1/9/12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3B61-6204-CA46-AE44-166822DA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4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7706-39AB-F84E-A08C-AB4460F09396}" type="datetimeFigureOut">
              <a:rPr lang="en-US" smtClean="0"/>
              <a:t>1/9/12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3B61-6204-CA46-AE44-166822DA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1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7706-39AB-F84E-A08C-AB4460F09396}" type="datetimeFigureOut">
              <a:rPr lang="en-US" smtClean="0"/>
              <a:t>1/9/12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3B61-6204-CA46-AE44-166822DA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64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7706-39AB-F84E-A08C-AB4460F09396}" type="datetimeFigureOut">
              <a:rPr lang="en-US" smtClean="0"/>
              <a:t>1/9/12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3B61-6204-CA46-AE44-166822DA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48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7706-39AB-F84E-A08C-AB4460F09396}" type="datetimeFigureOut">
              <a:rPr lang="en-US" smtClean="0"/>
              <a:t>1/9/12 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3B61-6204-CA46-AE44-166822DA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7706-39AB-F84E-A08C-AB4460F09396}" type="datetimeFigureOut">
              <a:rPr lang="en-US" smtClean="0"/>
              <a:t>1/9/12 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3B61-6204-CA46-AE44-166822DA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0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7706-39AB-F84E-A08C-AB4460F09396}" type="datetimeFigureOut">
              <a:rPr lang="en-US" smtClean="0"/>
              <a:t>1/9/12 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3B61-6204-CA46-AE44-166822DA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2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7706-39AB-F84E-A08C-AB4460F09396}" type="datetimeFigureOut">
              <a:rPr lang="en-US" smtClean="0"/>
              <a:t>1/9/12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3B61-6204-CA46-AE44-166822DA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62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7706-39AB-F84E-A08C-AB4460F09396}" type="datetimeFigureOut">
              <a:rPr lang="en-US" smtClean="0"/>
              <a:t>1/9/12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3B61-6204-CA46-AE44-166822DA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26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27706-39AB-F84E-A08C-AB4460F09396}" type="datetimeFigureOut">
              <a:rPr lang="en-US" smtClean="0"/>
              <a:t>1/9/12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53B61-6204-CA46-AE44-166822DA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9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yt9.com/s/mfa/734180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gp/product/images/B002ONPGLE/ref=dp_image_0?ie=UTF8&amp;n=133140011&amp;s=digital-text" TargetMode="External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toknow.org/blogs/posts/460184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9001"/>
            <a:ext cx="7772400" cy="1877041"/>
          </a:xfrm>
          <a:solidFill>
            <a:srgbClr val="66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อุดมศึกษาไทยกับการเข้าสู่ประชาคมอาเซียน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7696" y="4266696"/>
            <a:ext cx="2516017" cy="1064640"/>
          </a:xfrm>
        </p:spPr>
        <p:txBody>
          <a:bodyPr>
            <a:normAutofit/>
          </a:bodyPr>
          <a:lstStyle/>
          <a:p>
            <a:r>
              <a:rPr lang="th-TH" sz="2400" dirty="0" smtClean="0">
                <a:solidFill>
                  <a:schemeClr val="tx1"/>
                </a:solidFill>
              </a:rPr>
              <a:t>วิจารณ์ พานิช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01" y="6401232"/>
            <a:ext cx="8917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 smtClean="0"/>
              <a:t>เสนอใน</a:t>
            </a:r>
            <a:r>
              <a:rPr lang="th-TH" sz="1600" b="1" dirty="0"/>
              <a:t>โครงการอบ</a:t>
            </a:r>
            <a:r>
              <a:rPr lang="th-TH" sz="1600" b="1" dirty="0" smtClean="0"/>
              <a:t>รมให้ความรู้ </a:t>
            </a:r>
            <a:r>
              <a:rPr lang="th-TH" sz="1600" b="1" dirty="0"/>
              <a:t> เรื่อง  </a:t>
            </a:r>
            <a:r>
              <a:rPr lang="th-TH" sz="1600" b="1" dirty="0" smtClean="0"/>
              <a:t>อุดมศึกษา</a:t>
            </a:r>
            <a:r>
              <a:rPr lang="th-TH" sz="1600" b="1" dirty="0"/>
              <a:t>ไท</a:t>
            </a:r>
            <a:r>
              <a:rPr lang="th-TH" sz="1600" b="1" dirty="0" smtClean="0"/>
              <a:t>ยกับการเข้าสู่ประชาคมอาเซียน  ม. พายัพ  ๙</a:t>
            </a:r>
            <a:r>
              <a:rPr lang="en-US" sz="1600" b="1" dirty="0" smtClean="0"/>
              <a:t> </a:t>
            </a:r>
            <a:r>
              <a:rPr lang="th-TH" sz="1600" b="1" dirty="0" smtClean="0"/>
              <a:t> ม.ค. ๕๕</a:t>
            </a:r>
            <a:endParaRPr lang="th-TH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6122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011" y="183932"/>
            <a:ext cx="7421705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 smtClean="0"/>
              <a:t>ความร่วมมือด้านอุดมศึกษา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7528"/>
            <a:ext cx="8229600" cy="4525963"/>
          </a:xfrm>
        </p:spPr>
        <p:txBody>
          <a:bodyPr/>
          <a:lstStyle/>
          <a:p>
            <a:r>
              <a:rPr lang="th-TH" dirty="0" smtClean="0"/>
              <a:t> </a:t>
            </a:r>
            <a:r>
              <a:rPr lang="en-US" b="1" dirty="0" smtClean="0"/>
              <a:t>AUN</a:t>
            </a:r>
            <a:r>
              <a:rPr lang="en-US" dirty="0" smtClean="0"/>
              <a:t> (ASEAN University Network)</a:t>
            </a:r>
          </a:p>
          <a:p>
            <a:r>
              <a:rPr lang="en-US" b="1" dirty="0" smtClean="0"/>
              <a:t>SEAMEO  RIHED </a:t>
            </a:r>
            <a:r>
              <a:rPr lang="en-US" dirty="0" smtClean="0"/>
              <a:t>(South East Asian Minister of Education Organization  Regional Centre for Education and Development) </a:t>
            </a:r>
          </a:p>
          <a:p>
            <a:r>
              <a:rPr lang="en-US" b="1" dirty="0" smtClean="0">
                <a:solidFill>
                  <a:srgbClr val="D60000"/>
                </a:solidFill>
              </a:rPr>
              <a:t>ASAIHL</a:t>
            </a:r>
            <a:r>
              <a:rPr lang="en-US" dirty="0" smtClean="0">
                <a:solidFill>
                  <a:srgbClr val="D60000"/>
                </a:solidFill>
              </a:rPr>
              <a:t> (Association of Southeast Asian Institutions of Higher Learning)</a:t>
            </a:r>
            <a:endParaRPr lang="en-US" dirty="0">
              <a:solidFill>
                <a:srgbClr val="D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150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134" y="196890"/>
            <a:ext cx="7525374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 smtClean="0"/>
              <a:t>กิจกรรมของ </a:t>
            </a:r>
            <a:r>
              <a:rPr lang="en-US" dirty="0" smtClean="0"/>
              <a:t>SEAMEO-RIHED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h-TH" sz="3600" b="1" dirty="0" smtClean="0"/>
              <a:t>บูรณาการการอุดมศึกษาใน </a:t>
            </a:r>
            <a:r>
              <a:rPr lang="en-US" sz="3600" b="1" dirty="0" smtClean="0"/>
              <a:t>SEA </a:t>
            </a:r>
          </a:p>
          <a:p>
            <a:r>
              <a:rPr lang="th-TH" sz="3000" dirty="0" smtClean="0"/>
              <a:t>ระบบการถ่ายโอนหน่วยกิต</a:t>
            </a:r>
          </a:p>
          <a:p>
            <a:r>
              <a:rPr lang="th-TH" sz="3000" dirty="0" smtClean="0"/>
              <a:t>เครือข่ายหน่วยงานประกันคุณภาพ กศ.</a:t>
            </a:r>
          </a:p>
          <a:p>
            <a:r>
              <a:rPr lang="th-TH" sz="3000" dirty="0" smtClean="0"/>
              <a:t>ประชุมผู้บริหารระดับสูง</a:t>
            </a:r>
          </a:p>
          <a:p>
            <a:r>
              <a:rPr lang="th-TH" sz="3000" dirty="0" smtClean="0"/>
              <a:t>วิจัยระบบประกันคุณภาพอุดมศึกษา</a:t>
            </a:r>
          </a:p>
          <a:p>
            <a:pPr marL="0" indent="0">
              <a:buNone/>
            </a:pPr>
            <a:r>
              <a:rPr lang="th-TH" sz="3600" b="1" dirty="0" smtClean="0"/>
              <a:t>การจัดการและกำกับนโยบายอุดมศึกษา</a:t>
            </a:r>
          </a:p>
          <a:p>
            <a:r>
              <a:rPr lang="th-TH" sz="3000" dirty="0" smtClean="0"/>
              <a:t>ประชุมปฏิบัติการเรื่องปฏิรูปโครงสร้างอุดมศึกษา</a:t>
            </a:r>
            <a:endParaRPr lang="en-US" sz="3000" dirty="0" smtClean="0"/>
          </a:p>
          <a:p>
            <a:r>
              <a:rPr lang="th-TH" sz="3000" dirty="0" smtClean="0"/>
              <a:t>การศึกษาดูงานด้านการกำกับนโยบายมหาวิทยาลัย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993564" y="5802074"/>
            <a:ext cx="2672526" cy="95410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 smtClean="0">
                <a:solidFill>
                  <a:srgbClr val="000090"/>
                </a:solidFill>
              </a:rPr>
              <a:t>รศ. ดร.เสาวคนธ์ </a:t>
            </a:r>
          </a:p>
          <a:p>
            <a:r>
              <a:rPr lang="th-TH" sz="2800" dirty="0" smtClean="0">
                <a:solidFill>
                  <a:srgbClr val="000090"/>
                </a:solidFill>
              </a:rPr>
              <a:t>รัตนวิจิตราศิลป์ 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45696" y="1935308"/>
            <a:ext cx="2734802" cy="181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5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538"/>
            <a:ext cx="8229600" cy="14176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Association of Southeast Asian Institutions of Higher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8234"/>
            <a:ext cx="8229600" cy="4525963"/>
          </a:xfrm>
        </p:spPr>
        <p:txBody>
          <a:bodyPr/>
          <a:lstStyle/>
          <a:p>
            <a:r>
              <a:rPr lang="th-TH" dirty="0" smtClean="0"/>
              <a:t>เป็นสมาคม</a:t>
            </a:r>
          </a:p>
          <a:p>
            <a:r>
              <a:rPr lang="th-TH" dirty="0" smtClean="0"/>
              <a:t>แหล่งข้อมูล</a:t>
            </a:r>
          </a:p>
          <a:p>
            <a:r>
              <a:rPr lang="th-TH" dirty="0" smtClean="0"/>
              <a:t>โอกาสหารือกัน</a:t>
            </a:r>
          </a:p>
          <a:p>
            <a:r>
              <a:rPr lang="th-TH" dirty="0" smtClean="0"/>
              <a:t>แลกเปลี่ยน อจ., นศ.</a:t>
            </a:r>
          </a:p>
          <a:p>
            <a:r>
              <a:rPr lang="th-TH" dirty="0" smtClean="0"/>
              <a:t>บริการคำแนะนำ </a:t>
            </a:r>
          </a:p>
          <a:p>
            <a:r>
              <a:rPr lang="th-TH" dirty="0" smtClean="0"/>
              <a:t>สร้างความสัมพันธ์</a:t>
            </a:r>
          </a:p>
          <a:p>
            <a:r>
              <a:rPr lang="th-TH" dirty="0" smtClean="0"/>
              <a:t>ยกย่องผลงานเด่น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87152" y="2837793"/>
            <a:ext cx="3027802" cy="212365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th-TH" sz="4400" b="1" dirty="0" smtClean="0"/>
              <a:t>ดร. นินนาท</a:t>
            </a:r>
          </a:p>
          <a:p>
            <a:r>
              <a:rPr lang="th-TH" sz="4400" b="1" dirty="0" smtClean="0"/>
              <a:t>โอฬารวรวุฒิ</a:t>
            </a:r>
          </a:p>
          <a:p>
            <a:r>
              <a:rPr lang="th-TH" sz="4400" b="1" dirty="0" smtClean="0"/>
              <a:t>เลขาธิการ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5909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396" y="222806"/>
            <a:ext cx="6968149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 smtClean="0"/>
              <a:t>ปฏิญญาชะอำ หัวหิน </a:t>
            </a:r>
            <a:r>
              <a:rPr lang="en-US" dirty="0" smtClean="0"/>
              <a:t>2552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http://www.ryt9.com/s/mfa/734180</a:t>
            </a:r>
            <a:r>
              <a:rPr lang="en-US" dirty="0" smtClean="0"/>
              <a:t> </a:t>
            </a:r>
          </a:p>
          <a:p>
            <a:r>
              <a:rPr lang="th-TH" dirty="0" smtClean="0"/>
              <a:t>การศึกษาอยู่ในทั้ง ๓ เสา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835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567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95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2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09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48"/>
            <a:ext cx="9144000" cy="6472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979" y="6348806"/>
            <a:ext cx="8938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dirty="0"/>
              <a:t>สกอ. </a:t>
            </a:r>
            <a:r>
              <a:rPr lang="en-US" sz="1400" dirty="0"/>
              <a:t>:</a:t>
            </a:r>
            <a:r>
              <a:rPr lang="th-TH" sz="1400" dirty="0"/>
              <a:t> เอกสารการเตรียมความพร้อมอุดมศึกษาไทยเพื่อรองรับการเป็นประชาคมอาเซียน และการเปิดเสรีการค้าบริการด้าน</a:t>
            </a:r>
          </a:p>
          <a:p>
            <a:r>
              <a:rPr lang="th-TH" sz="1400" dirty="0"/>
              <a:t>อุดมศึกษาในปี พ.ศ. ๒๕๕๘   </a:t>
            </a:r>
            <a:r>
              <a:rPr lang="en-US" sz="1400" dirty="0"/>
              <a:t>http://</a:t>
            </a:r>
            <a:r>
              <a:rPr lang="en-US" sz="1400" dirty="0" err="1"/>
              <a:t>www.inter.mua.go.th</a:t>
            </a:r>
            <a:r>
              <a:rPr lang="en-US" sz="1400" dirty="0"/>
              <a:t>/main2/</a:t>
            </a:r>
            <a:r>
              <a:rPr lang="en-US" sz="1400" dirty="0" err="1"/>
              <a:t>news_detail.php?id</a:t>
            </a:r>
            <a:r>
              <a:rPr lang="en-US" sz="1400" dirty="0"/>
              <a:t>=134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9867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8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41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595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31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00"/>
            <a:ext cx="9144000" cy="537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03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107" y="274638"/>
            <a:ext cx="3585922" cy="1143000"/>
          </a:xfrm>
          <a:solidFill>
            <a:srgbClr val="660066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การนำเสนอ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โดยผู้ไม่เชี่ยวชาญ  ไม่เคยลงมือปฏิบัติ</a:t>
            </a:r>
          </a:p>
          <a:p>
            <a:r>
              <a:rPr lang="th-TH" dirty="0" smtClean="0"/>
              <a:t>๓ ภาคของการนำเสนอ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ภาค</a:t>
            </a:r>
            <a:r>
              <a:rPr lang="th-TH" dirty="0" smtClean="0"/>
              <a:t>ทำความเข้าใจ </a:t>
            </a:r>
            <a:r>
              <a:rPr lang="en-US" dirty="0" smtClean="0"/>
              <a:t>AC</a:t>
            </a:r>
            <a:endParaRPr lang="th-TH" dirty="0" smtClean="0"/>
          </a:p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ภาค</a:t>
            </a:r>
            <a:r>
              <a:rPr lang="th-TH" dirty="0" smtClean="0"/>
              <a:t>ปฏิบัติ </a:t>
            </a:r>
            <a:endParaRPr lang="th-TH" dirty="0" smtClean="0"/>
          </a:p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ล</a:t>
            </a:r>
            <a:r>
              <a:rPr lang="th-TH" dirty="0" smtClean="0"/>
              <a:t>ปรร. </a:t>
            </a:r>
            <a:r>
              <a:rPr lang="th-TH" dirty="0" smtClean="0"/>
              <a:t>แทรกอยู่ตลอดเวลา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03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58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44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7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71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9144000" cy="582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86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6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449" y="1638174"/>
            <a:ext cx="3687010" cy="1143000"/>
          </a:xfr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ภาคปฏิบัติ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17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dirty="0" smtClean="0"/>
              <a:t>หามหาวิทยาลัยบัดดี้ใน ๒ </a:t>
            </a:r>
            <a:r>
              <a:rPr lang="en-US" dirty="0" smtClean="0"/>
              <a:t>- </a:t>
            </a:r>
            <a:r>
              <a:rPr lang="th-TH" dirty="0" smtClean="0"/>
              <a:t>๓ ประเทศ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เพื่อความร่วมมือ/แลกเปลี่ยน หลากหลายด้าน  ระยะยาว</a:t>
            </a:r>
          </a:p>
          <a:p>
            <a:r>
              <a:rPr lang="th-TH" dirty="0" smtClean="0"/>
              <a:t>เพื่อยกระดับคุณภาพ ตามเป้าหมายและยุทธศาสตร์ของมหาฯ </a:t>
            </a:r>
            <a:endParaRPr lang="en-US" dirty="0" smtClean="0"/>
          </a:p>
          <a:p>
            <a:r>
              <a:rPr lang="th-TH" dirty="0" smtClean="0"/>
              <a:t>เพื่อการเรียนรู้ทั้งของ นศ. และ อจ. </a:t>
            </a:r>
          </a:p>
          <a:p>
            <a:r>
              <a:rPr lang="th-TH" dirty="0" smtClean="0">
                <a:solidFill>
                  <a:srgbClr val="0000FF"/>
                </a:solidFill>
              </a:rPr>
              <a:t>ขอคำแนะนำช่วยเหลือจากหน่วยงานที่เกี่ยวข้อง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9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960" y="114222"/>
            <a:ext cx="6227011" cy="1143000"/>
          </a:xfrm>
          <a:solidFill>
            <a:srgbClr val="0000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หลักสูตรและการเรียนรู้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3048"/>
            <a:ext cx="8229600" cy="4525963"/>
          </a:xfrm>
        </p:spPr>
        <p:txBody>
          <a:bodyPr/>
          <a:lstStyle/>
          <a:p>
            <a:r>
              <a:rPr lang="th-TH" dirty="0" smtClean="0"/>
              <a:t>มาตรฐานและกรอบคุณภาพร่วม เพื่อการแลกเปลี่ยน นศ. และเทียบโอนหน่วยกิต</a:t>
            </a:r>
          </a:p>
          <a:p>
            <a:r>
              <a:rPr lang="th-TH" dirty="0" smtClean="0"/>
              <a:t>ปฏิรูปการเรียนการสอน สู่ </a:t>
            </a:r>
            <a:r>
              <a:rPr lang="en-US" dirty="0" smtClean="0"/>
              <a:t>21st Century Learning </a:t>
            </a:r>
            <a:r>
              <a:rPr lang="th-TH" dirty="0" smtClean="0"/>
              <a:t>  จัดหลักสูตรแบบ </a:t>
            </a:r>
            <a:r>
              <a:rPr lang="en-US" dirty="0" smtClean="0"/>
              <a:t>Competency-Based </a:t>
            </a:r>
          </a:p>
          <a:p>
            <a:r>
              <a:rPr lang="th-TH" dirty="0" smtClean="0"/>
              <a:t>เน้นเรียนแบบ </a:t>
            </a:r>
            <a:r>
              <a:rPr lang="en-US" dirty="0" smtClean="0"/>
              <a:t>PBL  </a:t>
            </a:r>
            <a:r>
              <a:rPr lang="th-TH" dirty="0" smtClean="0"/>
              <a:t>อาจารย์ทำหน้าที่ </a:t>
            </a:r>
            <a:r>
              <a:rPr lang="en-US" dirty="0" smtClean="0"/>
              <a:t>coach / facilitator </a:t>
            </a:r>
          </a:p>
          <a:p>
            <a:r>
              <a:rPr lang="th-TH" dirty="0" smtClean="0"/>
              <a:t>เน้นสอบความคิด การประยุกต์ใช้ความรู้ ทักษะ </a:t>
            </a:r>
            <a:r>
              <a:rPr lang="en-US" dirty="0" smtClean="0"/>
              <a:t>(skills, competencies)</a:t>
            </a:r>
            <a:r>
              <a:rPr lang="th-TH" dirty="0" smtClean="0"/>
              <a:t> ตามที่กำหนด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680" y="5747879"/>
            <a:ext cx="90446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เพื่อให้ นศ. เป็นที่ต้องการในการแลกเปลี่ยน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917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833" y="207798"/>
            <a:ext cx="4609432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4800" dirty="0" smtClean="0"/>
              <a:t>ขยายโลกทัศน์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600" dirty="0" smtClean="0"/>
              <a:t>จากแคบ / </a:t>
            </a:r>
            <a:r>
              <a:rPr lang="en-US" sz="3600" dirty="0" smtClean="0"/>
              <a:t>local</a:t>
            </a:r>
            <a:r>
              <a:rPr lang="th-TH" sz="3600" dirty="0" smtClean="0"/>
              <a:t> </a:t>
            </a:r>
            <a:r>
              <a:rPr lang="en-US" sz="3600" dirty="0" smtClean="0"/>
              <a:t>&amp; national  </a:t>
            </a:r>
            <a:r>
              <a:rPr lang="th-TH" sz="3600" dirty="0" smtClean="0"/>
              <a:t>สู่กว้าง / </a:t>
            </a:r>
            <a:r>
              <a:rPr lang="en-US" sz="3600" dirty="0" smtClean="0"/>
              <a:t>global &amp; regional</a:t>
            </a:r>
          </a:p>
          <a:p>
            <a:r>
              <a:rPr lang="th-TH" sz="3600" dirty="0" smtClean="0"/>
              <a:t>จากคิดแคบอยู่ภายในมหาฯ  สู่ คิดเพื่อ/โยงสู่ ชุมชน สังคม</a:t>
            </a:r>
            <a:endParaRPr lang="en-US" sz="3600" dirty="0" smtClean="0"/>
          </a:p>
          <a:p>
            <a:r>
              <a:rPr lang="en-US" sz="3600" dirty="0" smtClean="0"/>
              <a:t>Think &amp; Act both Locally &amp; Globally (Regionally) </a:t>
            </a:r>
          </a:p>
          <a:p>
            <a:r>
              <a:rPr lang="th-TH" sz="3600" dirty="0" smtClean="0">
                <a:solidFill>
                  <a:srgbClr val="FF1916"/>
                </a:solidFill>
              </a:rPr>
              <a:t>เพื่อขยายศักยภาพ</a:t>
            </a:r>
            <a:endParaRPr lang="en-US" sz="3600" dirty="0">
              <a:solidFill>
                <a:srgbClr val="FF19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20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581" y="243864"/>
            <a:ext cx="5850231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/>
              <a:t>21</a:t>
            </a:r>
            <a:r>
              <a:rPr lang="en-US" b="1" baseline="30000" dirty="0" smtClean="0"/>
              <a:t>st</a:t>
            </a:r>
            <a:r>
              <a:rPr lang="en-US" b="1" dirty="0" smtClean="0"/>
              <a:t> Century Learning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b="1" dirty="0" smtClean="0"/>
              <a:t>Beyond Teaching</a:t>
            </a:r>
          </a:p>
          <a:p>
            <a:r>
              <a:rPr lang="en-US" sz="4000" b="1" dirty="0" smtClean="0"/>
              <a:t>Beyond Content </a:t>
            </a:r>
          </a:p>
          <a:p>
            <a:r>
              <a:rPr lang="en-US" sz="4000" b="1" dirty="0" smtClean="0"/>
              <a:t>Beyond Knowledge</a:t>
            </a:r>
          </a:p>
          <a:p>
            <a:r>
              <a:rPr lang="en-US" sz="4000" b="1" dirty="0" smtClean="0"/>
              <a:t>Beyond Textbooks</a:t>
            </a:r>
          </a:p>
          <a:p>
            <a:r>
              <a:rPr lang="en-US" sz="4000" b="1" dirty="0" smtClean="0"/>
              <a:t>Beyond Classroom </a:t>
            </a:r>
          </a:p>
          <a:p>
            <a:r>
              <a:rPr lang="en-US" sz="4000" b="1" dirty="0" smtClean="0"/>
              <a:t>Beyond Schools / Universities </a:t>
            </a:r>
          </a:p>
          <a:p>
            <a:r>
              <a:rPr lang="en-US" sz="4000" b="1" dirty="0" smtClean="0"/>
              <a:t>No more teacher / lecturer </a:t>
            </a:r>
            <a:endParaRPr lang="th-TH" sz="4000" b="1" dirty="0"/>
          </a:p>
        </p:txBody>
      </p:sp>
    </p:spTree>
    <p:extLst>
      <p:ext uri="{BB962C8B-B14F-4D97-AF65-F5344CB8AC3E}">
        <p14:creationId xmlns:p14="http://schemas.microsoft.com/office/powerpoint/2010/main" val="3904880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344" y="188640"/>
            <a:ext cx="5410944" cy="1143000"/>
          </a:xfrm>
          <a:solidFill>
            <a:srgbClr val="0066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/>
              <a:t>21</a:t>
            </a:r>
            <a:r>
              <a:rPr lang="en-US" b="1" baseline="30000" dirty="0" smtClean="0"/>
              <a:t>st</a:t>
            </a:r>
            <a:r>
              <a:rPr lang="en-US" b="1" dirty="0" smtClean="0"/>
              <a:t> Century Skills</a:t>
            </a:r>
            <a:endParaRPr lang="th-TH" b="1" dirty="0"/>
          </a:p>
        </p:txBody>
      </p:sp>
      <p:pic>
        <p:nvPicPr>
          <p:cNvPr id="26629" name="Picture 5" descr="Look inside 21st Century Skills: Rethinking How Students Learn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429" y="1412776"/>
            <a:ext cx="3532483" cy="5329004"/>
          </a:xfrm>
          <a:prstGeom prst="rect">
            <a:avLst/>
          </a:prstGeom>
          <a:noFill/>
        </p:spPr>
      </p:pic>
      <p:pic>
        <p:nvPicPr>
          <p:cNvPr id="26632" name="Picture 8" descr="21st Century Skills: Learning for Life in Our Tim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461964"/>
            <a:ext cx="5976664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6469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7766"/>
            <a:ext cx="8229600" cy="1143000"/>
          </a:xfr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dirty="0" smtClean="0"/>
              <a:t>ภาคทำความเข้าใจ </a:t>
            </a:r>
            <a:r>
              <a:rPr lang="en-US" dirty="0" smtClean="0"/>
              <a:t>ASEAN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44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88" y="188640"/>
            <a:ext cx="6491064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b="1" dirty="0" smtClean="0"/>
              <a:t>คุณภาพของระบบการเรียนรู้ 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816424"/>
          </a:xfrm>
        </p:spPr>
        <p:txBody>
          <a:bodyPr>
            <a:normAutofit fontScale="92500" lnSpcReduction="20000"/>
          </a:bodyPr>
          <a:lstStyle/>
          <a:p>
            <a:r>
              <a:rPr lang="en-US" sz="4800" b="1" dirty="0" smtClean="0"/>
              <a:t>21</a:t>
            </a:r>
            <a:r>
              <a:rPr lang="en-US" sz="4800" b="1" baseline="30000" dirty="0" smtClean="0"/>
              <a:t>st</a:t>
            </a:r>
            <a:r>
              <a:rPr lang="en-US" sz="4800" b="1" dirty="0" smtClean="0"/>
              <a:t> Century Skills</a:t>
            </a:r>
          </a:p>
          <a:p>
            <a:r>
              <a:rPr lang="en-US" sz="4800" b="1" dirty="0" smtClean="0"/>
              <a:t>Transformative Learning </a:t>
            </a:r>
            <a:r>
              <a:rPr lang="th-TH" sz="3500" b="1" dirty="0" smtClean="0">
                <a:latin typeface="Arial"/>
                <a:cs typeface="Arial"/>
              </a:rPr>
              <a:t>(จาก </a:t>
            </a:r>
            <a:r>
              <a:rPr lang="en-US" sz="3500" b="1" dirty="0" smtClean="0">
                <a:latin typeface="Arial"/>
                <a:cs typeface="Arial"/>
              </a:rPr>
              <a:t>informative &amp; formative) </a:t>
            </a:r>
          </a:p>
          <a:p>
            <a:r>
              <a:rPr lang="th-TH" sz="4800" b="1" dirty="0" smtClean="0"/>
              <a:t>มี </a:t>
            </a:r>
            <a:r>
              <a:rPr lang="en-US" sz="4800" b="1" dirty="0" smtClean="0"/>
              <a:t>Change Agent Skills, Leadership</a:t>
            </a:r>
          </a:p>
          <a:p>
            <a:r>
              <a:rPr lang="th-TH" sz="5800" b="1" dirty="0" smtClean="0"/>
              <a:t>ความเป็นพลเมือง </a:t>
            </a:r>
            <a:endParaRPr lang="th-TH" sz="5800" b="1" dirty="0"/>
          </a:p>
        </p:txBody>
      </p:sp>
      <p:sp>
        <p:nvSpPr>
          <p:cNvPr id="4" name="Rectangle 3"/>
          <p:cNvSpPr/>
          <p:nvPr/>
        </p:nvSpPr>
        <p:spPr>
          <a:xfrm>
            <a:off x="2555776" y="1196752"/>
            <a:ext cx="3816424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schemeClr val="tx1"/>
                </a:solidFill>
              </a:rPr>
              <a:t>ต้องไปให้ถึง</a:t>
            </a:r>
            <a:endParaRPr lang="th-TH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804"/>
            <a:ext cx="8208912" cy="1143000"/>
          </a:xfr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5400" b="1" dirty="0" smtClean="0"/>
              <a:t>ความจริงของศตวรรษที่ ๒๑</a:t>
            </a:r>
            <a:endParaRPr lang="th-TH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6468"/>
            <a:ext cx="8229600" cy="4525963"/>
          </a:xfrm>
        </p:spPr>
        <p:txBody>
          <a:bodyPr>
            <a:noAutofit/>
          </a:bodyPr>
          <a:lstStyle/>
          <a:p>
            <a:r>
              <a:rPr lang="th-TH" sz="4200" b="1" dirty="0" smtClean="0">
                <a:latin typeface="Browallia New"/>
                <a:cs typeface="Browallia New"/>
              </a:rPr>
              <a:t>สังคม/โลก </a:t>
            </a:r>
            <a:r>
              <a:rPr lang="th-TH" sz="4200" b="1" dirty="0" smtClean="0">
                <a:solidFill>
                  <a:srgbClr val="0000FF"/>
                </a:solidFill>
                <a:latin typeface="Browallia New"/>
                <a:cs typeface="Browallia New"/>
              </a:rPr>
              <a:t>เปลี่ยน</a:t>
            </a:r>
          </a:p>
          <a:p>
            <a:r>
              <a:rPr lang="th-TH" sz="4200" b="1" dirty="0" smtClean="0">
                <a:latin typeface="Browallia New"/>
                <a:cs typeface="Browallia New"/>
              </a:rPr>
              <a:t>เด็ก</a:t>
            </a:r>
            <a:r>
              <a:rPr lang="th-TH" sz="4200" b="1" dirty="0" smtClean="0">
                <a:solidFill>
                  <a:srgbClr val="0000FF"/>
                </a:solidFill>
                <a:latin typeface="Browallia New"/>
                <a:cs typeface="Browallia New"/>
              </a:rPr>
              <a:t>เปลี่ยน</a:t>
            </a:r>
          </a:p>
          <a:p>
            <a:r>
              <a:rPr lang="th-TH" sz="4200" b="1" dirty="0" smtClean="0">
                <a:latin typeface="Browallia New"/>
                <a:cs typeface="Browallia New"/>
              </a:rPr>
              <a:t>ทักษะที่ต้องการในการดำรงชีวิต</a:t>
            </a:r>
            <a:r>
              <a:rPr lang="th-TH" sz="4200" b="1" dirty="0" smtClean="0">
                <a:solidFill>
                  <a:srgbClr val="0000FF"/>
                </a:solidFill>
                <a:latin typeface="Browallia New"/>
                <a:cs typeface="Browallia New"/>
              </a:rPr>
              <a:t>เปลี่ยน</a:t>
            </a:r>
          </a:p>
          <a:p>
            <a:r>
              <a:rPr lang="th-TH" sz="4200" b="1" dirty="0" smtClean="0">
                <a:latin typeface="Browallia New"/>
                <a:cs typeface="Browallia New"/>
              </a:rPr>
              <a:t>การเรียนรู้</a:t>
            </a:r>
            <a:r>
              <a:rPr lang="th-TH" sz="4200" b="1" dirty="0" smtClean="0">
                <a:solidFill>
                  <a:srgbClr val="0000FF"/>
                </a:solidFill>
                <a:latin typeface="Browallia New"/>
                <a:cs typeface="Browallia New"/>
              </a:rPr>
              <a:t>ต้องเปลี่ยน</a:t>
            </a:r>
          </a:p>
          <a:p>
            <a:r>
              <a:rPr lang="th-TH" sz="4200" b="1" dirty="0" smtClean="0">
                <a:latin typeface="Browallia New"/>
                <a:cs typeface="Browallia New"/>
              </a:rPr>
              <a:t>สอนไม่ได้ผล ต้อง</a:t>
            </a:r>
            <a:r>
              <a:rPr lang="th-TH" sz="4200" b="1" dirty="0" smtClean="0">
                <a:solidFill>
                  <a:srgbClr val="006600"/>
                </a:solidFill>
                <a:latin typeface="Browallia New"/>
                <a:cs typeface="Browallia New"/>
              </a:rPr>
              <a:t>เรียน</a:t>
            </a:r>
          </a:p>
          <a:p>
            <a:r>
              <a:rPr lang="th-TH" sz="4200" b="1" dirty="0" smtClean="0">
                <a:solidFill>
                  <a:srgbClr val="FF0000"/>
                </a:solidFill>
                <a:latin typeface="Browallia New"/>
                <a:cs typeface="Browallia New"/>
              </a:rPr>
              <a:t>ครูต้องไม่เน้นสอน เน้นออกแบบการเรียนรู้ เน้นสร้างแรงบันดาลใจ เน้นเป็นโค้ช ไม่ใช่ผู้สอน </a:t>
            </a:r>
            <a:endParaRPr lang="th-TH" sz="4200" b="1" dirty="0">
              <a:solidFill>
                <a:srgbClr val="FF0000"/>
              </a:solidFill>
              <a:latin typeface="Browallia New"/>
              <a:cs typeface="Browallia New"/>
            </a:endParaRPr>
          </a:p>
        </p:txBody>
      </p:sp>
    </p:spTree>
    <p:extLst>
      <p:ext uri="{BB962C8B-B14F-4D97-AF65-F5344CB8AC3E}">
        <p14:creationId xmlns:p14="http://schemas.microsoft.com/office/powerpoint/2010/main" val="57708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t1.gstatic.com/images?q=tbn:ANd9GcRH3AFG4YoX0vKTX-tUuhtOd-Lr5cRA9WmvUco-7fkcvR-MauI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1868" y="2564904"/>
            <a:ext cx="5078404" cy="36411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4610" y="188640"/>
            <a:ext cx="8820472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21</a:t>
            </a:r>
            <a:r>
              <a:rPr lang="en-US" sz="3200" b="1" baseline="30000" dirty="0" smtClean="0"/>
              <a:t>st</a:t>
            </a:r>
            <a:r>
              <a:rPr lang="en-US" sz="3200" b="1" dirty="0" smtClean="0"/>
              <a:t> Century Student Outcomes &amp; Support Systems</a:t>
            </a:r>
            <a:endParaRPr lang="th-TH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6024" y="4077072"/>
            <a:ext cx="2699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Life &amp; Career Skills</a:t>
            </a:r>
            <a:endParaRPr lang="th-TH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0112" y="2996952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9900"/>
                </a:solidFill>
              </a:rPr>
              <a:t>Learning &amp; Innovation Skills</a:t>
            </a:r>
            <a:endParaRPr lang="th-TH" sz="2000" b="1" dirty="0">
              <a:solidFill>
                <a:srgbClr val="FF99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0152" y="3429000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6600"/>
                </a:solidFill>
              </a:rPr>
              <a:t>Core Subjects &amp; 21</a:t>
            </a:r>
            <a:r>
              <a:rPr lang="en-US" sz="2000" b="1" baseline="30000" dirty="0" smtClean="0">
                <a:solidFill>
                  <a:srgbClr val="006600"/>
                </a:solidFill>
              </a:rPr>
              <a:t>st</a:t>
            </a:r>
            <a:r>
              <a:rPr lang="en-US" sz="2000" b="1" dirty="0" smtClean="0">
                <a:solidFill>
                  <a:srgbClr val="006600"/>
                </a:solidFill>
              </a:rPr>
              <a:t> Century Themes </a:t>
            </a:r>
            <a:endParaRPr lang="th-TH" sz="2000" b="1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184" y="414908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3333FF"/>
                </a:solidFill>
              </a:rPr>
              <a:t>Information, Media, &amp; Technology Skills</a:t>
            </a:r>
            <a:endParaRPr lang="th-TH" sz="2000" b="1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465313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Standards &amp; Assessments</a:t>
            </a:r>
            <a:endParaRPr lang="th-TH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501317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Curriculum &amp; Instruction</a:t>
            </a:r>
            <a:endParaRPr lang="th-TH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537321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Professional Development</a:t>
            </a:r>
            <a:endParaRPr lang="th-TH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573325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Learning Environment</a:t>
            </a:r>
            <a:endParaRPr lang="th-TH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1560" y="6309320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"/>
              </a:rPr>
              <a:t>http://gotoknow.org/blog/thaikm/tag/21st Century Skills</a:t>
            </a:r>
            <a:r>
              <a:rPr lang="en-US" sz="2400" b="1" dirty="0" smtClean="0"/>
              <a:t>  </a:t>
            </a:r>
            <a:endParaRPr lang="th-TH" sz="2400" b="1" dirty="0"/>
          </a:p>
        </p:txBody>
      </p:sp>
    </p:spTree>
    <p:extLst>
      <p:ext uri="{BB962C8B-B14F-4D97-AF65-F5344CB8AC3E}">
        <p14:creationId xmlns:p14="http://schemas.microsoft.com/office/powerpoint/2010/main" val="239615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116632"/>
            <a:ext cx="3466728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/>
              <a:t>3Rs + 7Cs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84576"/>
          </a:xfrm>
        </p:spPr>
        <p:txBody>
          <a:bodyPr>
            <a:normAutofit fontScale="85000" lnSpcReduction="20000"/>
          </a:bodyPr>
          <a:lstStyle/>
          <a:p>
            <a:r>
              <a:rPr lang="en-US" sz="4000" b="1" dirty="0" smtClean="0">
                <a:solidFill>
                  <a:srgbClr val="3333FF"/>
                </a:solidFill>
              </a:rPr>
              <a:t>R</a:t>
            </a:r>
            <a:r>
              <a:rPr lang="en-US" sz="4000" b="1" dirty="0" smtClean="0"/>
              <a:t>eading, ‘</a:t>
            </a:r>
            <a:r>
              <a:rPr lang="en-US" sz="4000" b="1" dirty="0" err="1" smtClean="0">
                <a:solidFill>
                  <a:srgbClr val="3333FF"/>
                </a:solidFill>
              </a:rPr>
              <a:t>R</a:t>
            </a:r>
            <a:r>
              <a:rPr lang="en-US" sz="4000" b="1" dirty="0" err="1" smtClean="0"/>
              <a:t>iting</a:t>
            </a:r>
            <a:r>
              <a:rPr lang="en-US" sz="4000" b="1" dirty="0" smtClean="0"/>
              <a:t>, ‘</a:t>
            </a:r>
            <a:r>
              <a:rPr lang="en-US" sz="4000" b="1" dirty="0" err="1" smtClean="0">
                <a:solidFill>
                  <a:srgbClr val="3333FF"/>
                </a:solidFill>
              </a:rPr>
              <a:t>R</a:t>
            </a:r>
            <a:r>
              <a:rPr lang="en-US" sz="4000" b="1" dirty="0" err="1" smtClean="0"/>
              <a:t>ithmetics</a:t>
            </a:r>
            <a:endParaRPr lang="en-US" sz="4000" b="1" dirty="0" smtClean="0"/>
          </a:p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r>
              <a:rPr lang="en-US" sz="4000" b="1" dirty="0" smtClean="0"/>
              <a:t>ritical thinking &amp; problem solving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r>
              <a:rPr lang="en-US" sz="4000" b="1" dirty="0" smtClean="0"/>
              <a:t>reativity &amp; innovation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r>
              <a:rPr lang="en-US" sz="4000" b="1" dirty="0" smtClean="0"/>
              <a:t>ollaboration, teamwork &amp; leadership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r>
              <a:rPr lang="en-US" sz="4000" b="1" dirty="0" smtClean="0"/>
              <a:t>ross-cultural understanding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r>
              <a:rPr lang="en-US" sz="4000" b="1" dirty="0" smtClean="0"/>
              <a:t>ommunication, information &amp; media literacy </a:t>
            </a:r>
            <a:r>
              <a:rPr lang="th-TH" sz="4700" b="1" dirty="0" smtClean="0"/>
              <a:t>(</a:t>
            </a:r>
            <a:r>
              <a:rPr lang="th-TH" sz="4000" b="1" dirty="0" smtClean="0"/>
              <a:t> </a:t>
            </a:r>
            <a:r>
              <a:rPr lang="en-US" sz="4000" b="1" dirty="0" smtClean="0"/>
              <a:t>2 – 3 </a:t>
            </a:r>
            <a:r>
              <a:rPr lang="th-TH" sz="4700" b="1" dirty="0" smtClean="0"/>
              <a:t>ภาษา)</a:t>
            </a:r>
            <a:endParaRPr lang="en-US" sz="4000" b="1" dirty="0" smtClean="0"/>
          </a:p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r>
              <a:rPr lang="en-US" sz="4000" b="1" dirty="0" smtClean="0"/>
              <a:t>omputing &amp; media literacy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r>
              <a:rPr lang="en-US" sz="4000" b="1" dirty="0" smtClean="0"/>
              <a:t>areer &amp; learning self-reliance</a:t>
            </a:r>
          </a:p>
          <a:p>
            <a:r>
              <a:rPr lang="en-US" sz="4000" b="1" dirty="0" smtClean="0">
                <a:solidFill>
                  <a:srgbClr val="0000FF"/>
                </a:solidFill>
              </a:rPr>
              <a:t>C</a:t>
            </a:r>
            <a:r>
              <a:rPr lang="en-US" sz="4000" b="1" dirty="0" smtClean="0"/>
              <a:t>hange</a:t>
            </a:r>
            <a:endParaRPr lang="th-TH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60232" y="332656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+ 2L</a:t>
            </a:r>
            <a:endParaRPr lang="th-TH" sz="5400" b="1" dirty="0"/>
          </a:p>
        </p:txBody>
      </p:sp>
      <p:sp>
        <p:nvSpPr>
          <p:cNvPr id="5" name="Rectangle 4"/>
          <p:cNvSpPr/>
          <p:nvPr/>
        </p:nvSpPr>
        <p:spPr>
          <a:xfrm>
            <a:off x="6660232" y="4725144"/>
            <a:ext cx="2376264" cy="165618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6804248" y="4869160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Learning</a:t>
            </a:r>
          </a:p>
          <a:p>
            <a:r>
              <a:rPr lang="en-US" sz="3200" b="1" dirty="0" smtClean="0"/>
              <a:t>Leadership</a:t>
            </a:r>
            <a:endParaRPr lang="th-TH" sz="3200" b="1" dirty="0"/>
          </a:p>
        </p:txBody>
      </p:sp>
    </p:spTree>
    <p:extLst>
      <p:ext uri="{BB962C8B-B14F-4D97-AF65-F5344CB8AC3E}">
        <p14:creationId xmlns:p14="http://schemas.microsoft.com/office/powerpoint/2010/main" val="3452601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312" y="188640"/>
            <a:ext cx="6131024" cy="1143000"/>
          </a:xfr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/>
              <a:t>21</a:t>
            </a:r>
            <a:r>
              <a:rPr lang="en-US" b="1" baseline="30000" dirty="0" smtClean="0"/>
              <a:t>st</a:t>
            </a:r>
            <a:r>
              <a:rPr lang="en-US" b="1" dirty="0" smtClean="0"/>
              <a:t> Century Learning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20000"/>
          </a:bodyPr>
          <a:lstStyle/>
          <a:p>
            <a:r>
              <a:rPr lang="en-US" sz="4000" b="1" dirty="0" smtClean="0"/>
              <a:t>Teach less, Learn more</a:t>
            </a:r>
          </a:p>
          <a:p>
            <a:r>
              <a:rPr lang="en-US" sz="4000" b="1" dirty="0" smtClean="0"/>
              <a:t>Beyond subject matters</a:t>
            </a:r>
          </a:p>
          <a:p>
            <a:r>
              <a:rPr lang="en-US" sz="4000" b="1" dirty="0" smtClean="0"/>
              <a:t>Student-directed Learning</a:t>
            </a:r>
          </a:p>
          <a:p>
            <a:r>
              <a:rPr lang="en-US" sz="4000" b="1" dirty="0" smtClean="0"/>
              <a:t>Collaborative (&gt; Competitive) </a:t>
            </a:r>
          </a:p>
          <a:p>
            <a:r>
              <a:rPr lang="en-US" sz="4000" b="1" dirty="0" smtClean="0"/>
              <a:t>Team (&gt;Individual) Learning </a:t>
            </a:r>
          </a:p>
          <a:p>
            <a:r>
              <a:rPr lang="en-US" sz="4000" b="1" dirty="0" smtClean="0"/>
              <a:t>Learning by Doing : PBL (Project-Based Learning)  </a:t>
            </a:r>
          </a:p>
          <a:p>
            <a:r>
              <a:rPr lang="en-US" sz="4000" b="1" dirty="0" smtClean="0"/>
              <a:t>New paradigm of evaluation : beyond standard, evaluate team, open (not secret) approach  </a:t>
            </a:r>
            <a:endParaRPr lang="th-TH" sz="4000" b="1" dirty="0"/>
          </a:p>
        </p:txBody>
      </p:sp>
    </p:spTree>
    <p:extLst>
      <p:ext uri="{BB962C8B-B14F-4D97-AF65-F5344CB8AC3E}">
        <p14:creationId xmlns:p14="http://schemas.microsoft.com/office/powerpoint/2010/main" val="63145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772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PBL Multinational Team &amp; Contest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8334"/>
            <a:ext cx="8229600" cy="4525963"/>
          </a:xfrm>
        </p:spPr>
        <p:txBody>
          <a:bodyPr>
            <a:noAutofit/>
          </a:bodyPr>
          <a:lstStyle/>
          <a:p>
            <a:r>
              <a:rPr lang="th-TH" sz="2600" dirty="0" smtClean="0"/>
              <a:t>จัดโดย </a:t>
            </a:r>
            <a:r>
              <a:rPr lang="en-US" sz="2600" dirty="0" smtClean="0"/>
              <a:t>?SEAMEO RIHED </a:t>
            </a:r>
          </a:p>
          <a:p>
            <a:r>
              <a:rPr lang="th-TH" sz="2600" dirty="0" smtClean="0"/>
              <a:t>ตั้งหัวข้อ  ระบุเงื่อนไข  กำหนดเวลาให้เสนอแนวคิด เพื่อคัดเลือกเป็นทีมเข้าร่วม</a:t>
            </a:r>
          </a:p>
          <a:p>
            <a:r>
              <a:rPr lang="th-TH" sz="2600" dirty="0" smtClean="0"/>
              <a:t>๑ ทีม  ๔ คน  ๔ ประเทศ  ทำงานร่วมมือกันผ่าน </a:t>
            </a:r>
            <a:r>
              <a:rPr lang="en-US" sz="2600" dirty="0" smtClean="0"/>
              <a:t>internet  </a:t>
            </a:r>
            <a:r>
              <a:rPr lang="th-TH" sz="2600" dirty="0" smtClean="0"/>
              <a:t>ร่วมมือกับบริษัท ไอที </a:t>
            </a:r>
            <a:r>
              <a:rPr lang="en-US" sz="2600" dirty="0" smtClean="0"/>
              <a:t>(</a:t>
            </a:r>
            <a:r>
              <a:rPr lang="th-TH" sz="2600" dirty="0" smtClean="0"/>
              <a:t>เช่น </a:t>
            </a:r>
            <a:r>
              <a:rPr lang="en-US" sz="2600" dirty="0" smtClean="0"/>
              <a:t>Oracle / </a:t>
            </a:r>
            <a:r>
              <a:rPr lang="en-US" sz="2600" dirty="0" err="1" smtClean="0"/>
              <a:t>ThinkQuest</a:t>
            </a:r>
            <a:r>
              <a:rPr lang="en-US" sz="2600" dirty="0" smtClean="0"/>
              <a:t>)</a:t>
            </a:r>
          </a:p>
          <a:p>
            <a:r>
              <a:rPr lang="th-TH" sz="2600" dirty="0" smtClean="0"/>
              <a:t>มี อจ. ที่ปรึกษาประเทศละคน ที่ติดต่อกันผ่าน ไอที เช่นกัน</a:t>
            </a:r>
            <a:r>
              <a:rPr lang="en-US" sz="2600" dirty="0" smtClean="0"/>
              <a:t> </a:t>
            </a:r>
            <a:r>
              <a:rPr lang="th-TH" sz="2600" dirty="0" smtClean="0"/>
              <a:t> </a:t>
            </a:r>
          </a:p>
          <a:p>
            <a:r>
              <a:rPr lang="th-TH" sz="2600" dirty="0" smtClean="0"/>
              <a:t>ขอการสนับสนุนรางวัลจากงบ </a:t>
            </a:r>
            <a:r>
              <a:rPr lang="en-US" sz="2600" dirty="0" smtClean="0"/>
              <a:t>CSR </a:t>
            </a:r>
            <a:r>
              <a:rPr lang="th-TH" sz="2600" dirty="0" smtClean="0"/>
              <a:t>ของบริษัทข้ามชาติในอาเซียน</a:t>
            </a:r>
          </a:p>
          <a:p>
            <a:r>
              <a:rPr lang="th-TH" sz="2600" dirty="0" smtClean="0"/>
              <a:t>หมุนเวียนประเทศจัด </a:t>
            </a:r>
            <a:r>
              <a:rPr lang="en-US" sz="2600" dirty="0" smtClean="0"/>
              <a:t>Event </a:t>
            </a:r>
            <a:r>
              <a:rPr lang="th-TH" sz="2600" dirty="0" smtClean="0"/>
              <a:t>นำเสนอผลงานและตัดสินรางวัล</a:t>
            </a:r>
          </a:p>
          <a:p>
            <a:r>
              <a:rPr lang="th-TH" sz="2600" dirty="0" smtClean="0"/>
              <a:t>นำคลิปการเสนอผลงานขึ้น </a:t>
            </a:r>
            <a:r>
              <a:rPr lang="en-US" sz="2600" dirty="0" smtClean="0"/>
              <a:t>YouTube</a:t>
            </a:r>
            <a:r>
              <a:rPr lang="th-TH" sz="2600" dirty="0" smtClean="0"/>
              <a:t>  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5770435" y="5577519"/>
            <a:ext cx="348222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rgbClr val="FF0000"/>
                </a:solidFill>
              </a:rPr>
              <a:t>เรียนความเป็นนานาชาติโดยไม่ต้องไป ตปท.  ไม่ต้องจ้างอจ. ต่างประเทศ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64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D6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More on 21</a:t>
            </a:r>
            <a:r>
              <a:rPr lang="en-US" baseline="30000" dirty="0" smtClean="0"/>
              <a:t>st</a:t>
            </a:r>
            <a:r>
              <a:rPr lang="en-US" dirty="0" smtClean="0"/>
              <a:t> Century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www.gotoknow.org/blogs/posts/460184</a:t>
            </a:r>
            <a:r>
              <a:rPr lang="en-US" dirty="0" smtClean="0"/>
              <a:t> </a:t>
            </a:r>
          </a:p>
          <a:p>
            <a:r>
              <a:rPr lang="th-TH" dirty="0" smtClean="0"/>
              <a:t>การเรียนรู้แบบใหม่ เป็นพื้นฐานให้ นศ./บัณฑิต องอาจใน อาเซียน/โลก</a:t>
            </a:r>
          </a:p>
          <a:p>
            <a:r>
              <a:rPr lang="th-TH" dirty="0" smtClean="0"/>
              <a:t>นศ. ทุกคนได้ไปเรียนต่างประเทศอย่างน้อย ๑ เทอม  ใน ม. อื่นในประเทศอย่างน้อย ๑ เทอม </a:t>
            </a:r>
            <a:endParaRPr lang="en-US" dirty="0" smtClean="0"/>
          </a:p>
          <a:p>
            <a:r>
              <a:rPr lang="en-US" dirty="0" smtClean="0"/>
              <a:t>PBL </a:t>
            </a:r>
            <a:r>
              <a:rPr lang="th-TH" dirty="0" smtClean="0"/>
              <a:t>จากโจทย์ในชีวิตจริง  สู่วิจัย  และเป็นงานบริการสังคม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596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8830" y="177996"/>
            <a:ext cx="3145871" cy="1143000"/>
          </a:xfrm>
          <a:solidFill>
            <a:srgbClr val="66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การวิจัย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กำหนดให้ชัดว่าจะเด่น </a:t>
            </a:r>
            <a:r>
              <a:rPr lang="en-US" dirty="0" smtClean="0"/>
              <a:t>discovery research </a:t>
            </a:r>
            <a:r>
              <a:rPr lang="th-TH" dirty="0" smtClean="0"/>
              <a:t>หรือ </a:t>
            </a:r>
            <a:r>
              <a:rPr lang="en-US" dirty="0" smtClean="0"/>
              <a:t>implementation research</a:t>
            </a:r>
          </a:p>
          <a:p>
            <a:r>
              <a:rPr lang="th-TH" dirty="0" smtClean="0"/>
              <a:t>จัดการงานวิจัยตามเป้าหมาย </a:t>
            </a:r>
            <a:r>
              <a:rPr lang="en-US" dirty="0" smtClean="0"/>
              <a:t>&amp; </a:t>
            </a:r>
            <a:r>
              <a:rPr lang="th-TH" dirty="0" smtClean="0"/>
              <a:t>ยุทธศาสตร์ </a:t>
            </a:r>
          </a:p>
          <a:p>
            <a:r>
              <a:rPr lang="th-TH" dirty="0" smtClean="0"/>
              <a:t>เชื่อมโยงสู่ชุมชน พื้นที่ สัมมาชีพ ชีวิตจริง</a:t>
            </a:r>
          </a:p>
          <a:p>
            <a:r>
              <a:rPr lang="th-TH" dirty="0" smtClean="0"/>
              <a:t>ตีพิมพ์เผยแพร่อย่างมีคุณภาพ</a:t>
            </a:r>
          </a:p>
          <a:p>
            <a:r>
              <a:rPr lang="th-TH" dirty="0" smtClean="0"/>
              <a:t>เชื่อมโยงสู่ อาเซียน / โลก   ผ่านความร่วมมือหลากหลายแบบ</a:t>
            </a:r>
          </a:p>
          <a:p>
            <a:r>
              <a:rPr lang="th-TH" dirty="0" smtClean="0"/>
              <a:t>เชื่อมโยงสู่การเรียนรู้ และบริการวิชาการ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79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Synergistic Functions</a:t>
            </a:r>
            <a:endParaRPr lang="th-TH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3934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3161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643" y="116632"/>
            <a:ext cx="7056784" cy="1143000"/>
          </a:xfrm>
          <a:solidFill>
            <a:srgbClr val="CC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h-TH" b="1" dirty="0" smtClean="0"/>
              <a:t>สามภารกิจเป็นหนึ่งเดียว</a:t>
            </a:r>
            <a:endParaRPr lang="th-TH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010078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7073" y="5627680"/>
            <a:ext cx="8738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Learning by Doing   </a:t>
            </a:r>
            <a:r>
              <a:rPr lang="th-TH" sz="4000" b="1" dirty="0" smtClean="0"/>
              <a:t>ร่วมกับภาคชีวิตจริง</a:t>
            </a:r>
            <a:endParaRPr lang="th-TH" sz="4000" b="1" dirty="0"/>
          </a:p>
        </p:txBody>
      </p:sp>
    </p:spTree>
    <p:extLst>
      <p:ext uri="{BB962C8B-B14F-4D97-AF65-F5344CB8AC3E}">
        <p14:creationId xmlns:p14="http://schemas.microsoft.com/office/powerpoint/2010/main" val="55927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136" y="181062"/>
            <a:ext cx="7443537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สมาชิกของประชาคมอาเซียน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71014" cy="4525963"/>
          </a:xfrm>
        </p:spPr>
        <p:txBody>
          <a:bodyPr/>
          <a:lstStyle/>
          <a:p>
            <a:r>
              <a:rPr lang="th-TH" dirty="0" smtClean="0"/>
              <a:t>อินโดนีเซีย</a:t>
            </a:r>
          </a:p>
          <a:p>
            <a:r>
              <a:rPr lang="th-TH" dirty="0" smtClean="0"/>
              <a:t>มาเลเซีย</a:t>
            </a:r>
          </a:p>
          <a:p>
            <a:r>
              <a:rPr lang="th-TH" dirty="0" smtClean="0"/>
              <a:t>ฟิลิปปินส์</a:t>
            </a:r>
          </a:p>
          <a:p>
            <a:r>
              <a:rPr lang="th-TH" dirty="0" smtClean="0"/>
              <a:t>สิงคโปร์</a:t>
            </a:r>
          </a:p>
          <a:p>
            <a:r>
              <a:rPr lang="th-TH" dirty="0" smtClean="0"/>
              <a:t>ไทย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29344" y="1623020"/>
            <a:ext cx="38710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 smtClean="0"/>
              <a:t>บรูไน ดารุสซาลาม</a:t>
            </a:r>
          </a:p>
          <a:p>
            <a:r>
              <a:rPr lang="th-TH" dirty="0" smtClean="0"/>
              <a:t>เวียดนาม</a:t>
            </a:r>
          </a:p>
          <a:p>
            <a:r>
              <a:rPr lang="th-TH" dirty="0" smtClean="0"/>
              <a:t>ลาว</a:t>
            </a:r>
          </a:p>
          <a:p>
            <a:r>
              <a:rPr lang="th-TH" dirty="0" smtClean="0"/>
              <a:t>เมียนม่า</a:t>
            </a:r>
          </a:p>
          <a:p>
            <a:r>
              <a:rPr lang="th-TH" dirty="0" smtClean="0"/>
              <a:t>กัมพูชา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2931" y="4703707"/>
            <a:ext cx="82381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One Vision, One Identity, One Community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711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945" y="177996"/>
            <a:ext cx="5078552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 smtClean="0"/>
              <a:t>ภารกิจที่สี่คือหัวใจ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การทำนุบำรุงศิลปะและวัฒนธรรม ภาคขยายความ</a:t>
            </a:r>
          </a:p>
          <a:p>
            <a:r>
              <a:rPr lang="th-TH" dirty="0" smtClean="0"/>
              <a:t>สู่ศีลธรรม คุณธรรม จริยธรรม   ความเชื่อมั่นในความดี การทำดี  การทำเพื่อผู้อื่น</a:t>
            </a:r>
          </a:p>
          <a:p>
            <a:r>
              <a:rPr lang="th-TH" dirty="0" smtClean="0"/>
              <a:t>ทักษะชีวิต</a:t>
            </a:r>
            <a:r>
              <a:rPr lang="en-US" dirty="0" smtClean="0"/>
              <a:t>  </a:t>
            </a:r>
            <a:r>
              <a:rPr lang="th-TH" dirty="0" smtClean="0"/>
              <a:t>ความขยัน อดทน ประหยัด ซื่อสัตย์ </a:t>
            </a:r>
          </a:p>
          <a:p>
            <a:r>
              <a:rPr lang="th-TH" dirty="0" smtClean="0"/>
              <a:t>เรียนรู้แบบบูรณาการอยู่ในการปฏิบัติ  ใน เรียน </a:t>
            </a:r>
            <a:r>
              <a:rPr lang="en-US" dirty="0" smtClean="0"/>
              <a:t>- </a:t>
            </a:r>
            <a:r>
              <a:rPr lang="th-TH" dirty="0" smtClean="0"/>
              <a:t>วิจัย </a:t>
            </a:r>
            <a:r>
              <a:rPr lang="en-US" dirty="0" smtClean="0"/>
              <a:t>- </a:t>
            </a:r>
            <a:r>
              <a:rPr lang="th-TH" dirty="0" smtClean="0"/>
              <a:t>บริการ</a:t>
            </a:r>
          </a:p>
          <a:p>
            <a:r>
              <a:rPr lang="th-TH" dirty="0" smtClean="0"/>
              <a:t>ปลูกฝังเป็น</a:t>
            </a:r>
            <a:r>
              <a:rPr lang="th-TH" dirty="0" smtClean="0">
                <a:solidFill>
                  <a:srgbClr val="FF0000"/>
                </a:solidFill>
              </a:rPr>
              <a:t>คุณค่า ความเชื่อ คุณธรรม</a:t>
            </a:r>
            <a:r>
              <a:rPr lang="th-TH" dirty="0" smtClean="0"/>
              <a:t>ประจำใจ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0554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191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เปลี่ยนวัฒนธรรมการทำงาน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h-TH" dirty="0" smtClean="0"/>
              <a:t>จากต่างคนต่างทำ เป็นทำและเรียนรู้เป็นทีม  เรียกว่า </a:t>
            </a:r>
            <a:r>
              <a:rPr lang="en-US" dirty="0" smtClean="0"/>
              <a:t>PLC – Professional Learning Community</a:t>
            </a:r>
          </a:p>
          <a:p>
            <a:r>
              <a:rPr lang="th-TH" dirty="0" smtClean="0"/>
              <a:t>ตั้งเป้าใหญ่ เป้าย่อย  อจ./บุคลากร เข้าร่วมทีม </a:t>
            </a:r>
            <a:r>
              <a:rPr lang="en-US" dirty="0" smtClean="0"/>
              <a:t>PLC  </a:t>
            </a:r>
          </a:p>
          <a:p>
            <a:r>
              <a:rPr lang="th-TH" dirty="0" smtClean="0"/>
              <a:t>มหาวิทยาลัยรับจดทะเบียน </a:t>
            </a:r>
            <a:r>
              <a:rPr lang="en-US" dirty="0" smtClean="0"/>
              <a:t>PLC   </a:t>
            </a:r>
            <a:r>
              <a:rPr lang="th-TH" dirty="0" smtClean="0"/>
              <a:t>และส่งเสริมให้มี </a:t>
            </a:r>
            <a:r>
              <a:rPr lang="en-US" dirty="0" smtClean="0"/>
              <a:t>PLC </a:t>
            </a:r>
            <a:r>
              <a:rPr lang="th-TH" dirty="0" smtClean="0"/>
              <a:t>ครบด้าน</a:t>
            </a:r>
          </a:p>
          <a:p>
            <a:r>
              <a:rPr lang="th-TH" dirty="0" smtClean="0"/>
              <a:t>มีทรัพยากรสนับสนุน   และรับจดทะเบียน </a:t>
            </a:r>
            <a:r>
              <a:rPr lang="en-US" dirty="0" smtClean="0"/>
              <a:t>SCS (Success Case Story)  </a:t>
            </a:r>
            <a:r>
              <a:rPr lang="th-TH" dirty="0" smtClean="0"/>
              <a:t>นำมาจัด </a:t>
            </a:r>
            <a:r>
              <a:rPr lang="en-US" dirty="0" smtClean="0"/>
              <a:t>SSS (Success Story Sharing) </a:t>
            </a:r>
          </a:p>
          <a:p>
            <a:r>
              <a:rPr lang="th-TH" dirty="0" smtClean="0"/>
              <a:t>ส่งเสริมการสร้างผลงานวิชาการแบบ </a:t>
            </a:r>
            <a:r>
              <a:rPr lang="en-US" dirty="0" smtClean="0"/>
              <a:t>Implementation Research - </a:t>
            </a:r>
            <a:r>
              <a:rPr lang="th-TH" dirty="0" smtClean="0"/>
              <a:t>ผลงานวิชาการรับใช้สังคม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3227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5634" y="200798"/>
            <a:ext cx="2171192" cy="1143000"/>
          </a:xfrm>
          <a:solidFill>
            <a:srgbClr val="66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สรุป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sz="3600" dirty="0" smtClean="0"/>
              <a:t>ทั้งใช้ </a:t>
            </a:r>
            <a:r>
              <a:rPr lang="en-US" sz="3600" dirty="0" smtClean="0"/>
              <a:t>AC </a:t>
            </a:r>
            <a:r>
              <a:rPr lang="th-TH" sz="3600" dirty="0" smtClean="0"/>
              <a:t>เป็นเครื่องมือสู่เป้าหมายของเราเอง   ใช้เป็นเครื่องมือสร้างการเปลี่ยนแปลง</a:t>
            </a:r>
          </a:p>
          <a:p>
            <a:r>
              <a:rPr lang="th-TH" sz="3600" dirty="0" smtClean="0"/>
              <a:t>และ</a:t>
            </a:r>
            <a:r>
              <a:rPr lang="th-TH" sz="3600" dirty="0" smtClean="0"/>
              <a:t>ใช้การทำงานสนอง </a:t>
            </a:r>
            <a:r>
              <a:rPr lang="en-US" sz="3600" dirty="0" smtClean="0"/>
              <a:t>AC </a:t>
            </a:r>
            <a:r>
              <a:rPr lang="th-TH" sz="3600" dirty="0" smtClean="0"/>
              <a:t>เป็นลู่ทางหาความร่วมมือ </a:t>
            </a:r>
          </a:p>
          <a:p>
            <a:r>
              <a:rPr lang="th-TH" sz="3600" dirty="0" smtClean="0"/>
              <a:t>ทำงาน</a:t>
            </a:r>
            <a:r>
              <a:rPr lang="th-TH" sz="3600" dirty="0" smtClean="0"/>
              <a:t>เชิงรุกเพื่อเข้าสู่ </a:t>
            </a:r>
          </a:p>
          <a:p>
            <a:pPr marL="0" indent="0">
              <a:buNone/>
            </a:pPr>
            <a:r>
              <a:rPr lang="th-TH" sz="3600" dirty="0" smtClean="0"/>
              <a:t>       </a:t>
            </a:r>
            <a:r>
              <a:rPr lang="en-US" sz="3600" dirty="0" smtClean="0"/>
              <a:t>21st Century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 AC </a:t>
            </a:r>
            <a:endParaRPr lang="th-TH" sz="360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38696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ขอบคุณ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รศ. ดร. พินิติ รัตนานุกูล</a:t>
            </a:r>
          </a:p>
          <a:p>
            <a:r>
              <a:rPr lang="th-TH" dirty="0" smtClean="0"/>
              <a:t>สกอ.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314" y="1310400"/>
            <a:ext cx="3674786" cy="553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4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808" y="207798"/>
            <a:ext cx="6547853" cy="1143000"/>
          </a:xfr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วัตถุประสงค์ของอาเซียน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3360"/>
            <a:ext cx="8229600" cy="4525963"/>
          </a:xfrm>
        </p:spPr>
        <p:txBody>
          <a:bodyPr>
            <a:noAutofit/>
          </a:bodyPr>
          <a:lstStyle/>
          <a:p>
            <a:r>
              <a:rPr lang="th-TH" sz="3600" dirty="0" smtClean="0">
                <a:solidFill>
                  <a:srgbClr val="FF1916"/>
                </a:solidFill>
              </a:rPr>
              <a:t>ส่งเสริมความเข้าใจอันดีระหว่างประเทศสมาชิก</a:t>
            </a:r>
          </a:p>
          <a:p>
            <a:r>
              <a:rPr lang="th-TH" sz="3600" dirty="0" smtClean="0"/>
              <a:t>ธำรงสันติภาพ เสถียรภาพ ความมั่นคง</a:t>
            </a:r>
          </a:p>
          <a:p>
            <a:r>
              <a:rPr lang="th-TH" sz="3600" dirty="0" smtClean="0"/>
              <a:t>เสริมสร้างเศรษฐกิจและความอยู่ดีกินดีของประชาชน</a:t>
            </a:r>
          </a:p>
          <a:p>
            <a:r>
              <a:rPr lang="th-TH" sz="3600" dirty="0" smtClean="0"/>
              <a:t>พัฒนาสังคมและวัฒนธรรม</a:t>
            </a:r>
          </a:p>
          <a:p>
            <a:r>
              <a:rPr lang="th-TH" sz="3600" dirty="0" smtClean="0"/>
              <a:t>ส่งเสริม</a:t>
            </a:r>
            <a:r>
              <a:rPr lang="th-TH" sz="3600" dirty="0" smtClean="0">
                <a:solidFill>
                  <a:srgbClr val="000090"/>
                </a:solidFill>
              </a:rPr>
              <a:t>ความร่วมมือกับภายนอกและองค์การระหว่างประเทศ</a:t>
            </a:r>
            <a:endParaRPr lang="en-US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47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00"/>
            <a:ext cx="9144000" cy="58823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733" y="6463821"/>
            <a:ext cx="1822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Ref. </a:t>
            </a:r>
            <a:r>
              <a:rPr lang="th-TH" sz="1600" dirty="0" smtClean="0"/>
              <a:t>พินิติ รัตนานุกูล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0290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31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2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80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6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99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1244</Words>
  <Application>Microsoft Macintosh PowerPoint</Application>
  <PresentationFormat>On-screen Show (4:3)</PresentationFormat>
  <Paragraphs>184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อุดมศึกษาไทยกับการเข้าสู่ประชาคมอาเซียน</vt:lpstr>
      <vt:lpstr>การนำเสนอ</vt:lpstr>
      <vt:lpstr>ภาคทำความเข้าใจ ASEAN Community</vt:lpstr>
      <vt:lpstr>สมาชิกของประชาคมอาเซียน</vt:lpstr>
      <vt:lpstr>วัตถุประสงค์ของอาเซียน</vt:lpstr>
      <vt:lpstr>PowerPoint Presentation</vt:lpstr>
      <vt:lpstr>PowerPoint Presentation</vt:lpstr>
      <vt:lpstr>PowerPoint Presentation</vt:lpstr>
      <vt:lpstr>PowerPoint Presentation</vt:lpstr>
      <vt:lpstr>ความร่วมมือด้านอุดมศึกษา</vt:lpstr>
      <vt:lpstr>กิจกรรมของ SEAMEO-RIHED</vt:lpstr>
      <vt:lpstr>Association of Southeast Asian Institutions of Higher Learning</vt:lpstr>
      <vt:lpstr>ปฏิญญาชะอำ หัวหิน 2552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ภาคปฏิบัติ</vt:lpstr>
      <vt:lpstr>หามหาวิทยาลัยบัดดี้ใน ๒ - ๓ ประเทศ </vt:lpstr>
      <vt:lpstr>หลักสูตรและการเรียนรู้</vt:lpstr>
      <vt:lpstr>ขยายโลกทัศน์</vt:lpstr>
      <vt:lpstr>21st Century Learning</vt:lpstr>
      <vt:lpstr>21st Century Skills</vt:lpstr>
      <vt:lpstr>คุณภาพของระบบการเรียนรู้ </vt:lpstr>
      <vt:lpstr>ความจริงของศตวรรษที่ ๒๑</vt:lpstr>
      <vt:lpstr>PowerPoint Presentation</vt:lpstr>
      <vt:lpstr>3Rs + 7Cs</vt:lpstr>
      <vt:lpstr>21st Century Learning</vt:lpstr>
      <vt:lpstr>PBL Multinational Team &amp; Contest</vt:lpstr>
      <vt:lpstr>More on 21st Century Learning</vt:lpstr>
      <vt:lpstr>การวิจัย</vt:lpstr>
      <vt:lpstr>Synergistic Functions</vt:lpstr>
      <vt:lpstr>สามภารกิจเป็นหนึ่งเดียว</vt:lpstr>
      <vt:lpstr>ภารกิจที่สี่คือหัวใจ</vt:lpstr>
      <vt:lpstr>เปลี่ยนวัฒนธรรมการทำงาน</vt:lpstr>
      <vt:lpstr>สรุป</vt:lpstr>
      <vt:lpstr>ขอบคุณ</vt:lpstr>
    </vt:vector>
  </TitlesOfParts>
  <Company>pvicharn@gmail.com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อุดมศึกษาไทยกับการเข้าสู่ประชาคมอาเซียน</dc:title>
  <dc:creator>Vicharn Panich</dc:creator>
  <cp:lastModifiedBy>Vicharn Panich</cp:lastModifiedBy>
  <cp:revision>112</cp:revision>
  <dcterms:created xsi:type="dcterms:W3CDTF">2012-01-02T11:41:13Z</dcterms:created>
  <dcterms:modified xsi:type="dcterms:W3CDTF">2012-01-09T01:48:43Z</dcterms:modified>
</cp:coreProperties>
</file>